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2"/>
  </p:notesMasterIdLst>
  <p:handoutMasterIdLst>
    <p:handoutMasterId r:id="rId53"/>
  </p:handoutMasterIdLst>
  <p:sldIdLst>
    <p:sldId id="277" r:id="rId5"/>
    <p:sldId id="279" r:id="rId6"/>
    <p:sldId id="280" r:id="rId7"/>
    <p:sldId id="309" r:id="rId8"/>
    <p:sldId id="358" r:id="rId9"/>
    <p:sldId id="290" r:id="rId10"/>
    <p:sldId id="308" r:id="rId11"/>
    <p:sldId id="310" r:id="rId12"/>
    <p:sldId id="283" r:id="rId13"/>
    <p:sldId id="311" r:id="rId14"/>
    <p:sldId id="289" r:id="rId15"/>
    <p:sldId id="292" r:id="rId16"/>
    <p:sldId id="312" r:id="rId17"/>
    <p:sldId id="313" r:id="rId18"/>
    <p:sldId id="314" r:id="rId19"/>
    <p:sldId id="365" r:id="rId20"/>
    <p:sldId id="369" r:id="rId21"/>
    <p:sldId id="315" r:id="rId22"/>
    <p:sldId id="321" r:id="rId23"/>
    <p:sldId id="320" r:id="rId24"/>
    <p:sldId id="368" r:id="rId25"/>
    <p:sldId id="323" r:id="rId26"/>
    <p:sldId id="282" r:id="rId27"/>
    <p:sldId id="307" r:id="rId28"/>
    <p:sldId id="359" r:id="rId29"/>
    <p:sldId id="366" r:id="rId30"/>
    <p:sldId id="331" r:id="rId31"/>
    <p:sldId id="361" r:id="rId32"/>
    <p:sldId id="360" r:id="rId33"/>
    <p:sldId id="362" r:id="rId34"/>
    <p:sldId id="335" r:id="rId35"/>
    <p:sldId id="336" r:id="rId36"/>
    <p:sldId id="338" r:id="rId37"/>
    <p:sldId id="340" r:id="rId38"/>
    <p:sldId id="317" r:id="rId39"/>
    <p:sldId id="285" r:id="rId40"/>
    <p:sldId id="318" r:id="rId41"/>
    <p:sldId id="319" r:id="rId42"/>
    <p:sldId id="367" r:id="rId43"/>
    <p:sldId id="363" r:id="rId44"/>
    <p:sldId id="347" r:id="rId45"/>
    <p:sldId id="348" r:id="rId46"/>
    <p:sldId id="350" r:id="rId47"/>
    <p:sldId id="349" r:id="rId48"/>
    <p:sldId id="352" r:id="rId49"/>
    <p:sldId id="355" r:id="rId50"/>
    <p:sldId id="364" r:id="rId51"/>
  </p:sldIdLst>
  <p:sldSz cx="12192000" cy="6858000"/>
  <p:notesSz cx="7010400" cy="92964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24" userDrawn="1">
          <p15:clr>
            <a:srgbClr val="A4A3A4"/>
          </p15:clr>
        </p15:guide>
        <p15:guide id="2" pos="3840" userDrawn="1">
          <p15:clr>
            <a:srgbClr val="A4A3A4"/>
          </p15:clr>
        </p15:guide>
        <p15:guide id="3" orient="horz" pos="1536" userDrawn="1">
          <p15:clr>
            <a:srgbClr val="A4A3A4"/>
          </p15:clr>
        </p15:guide>
        <p15:guide id="4" pos="64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FCA04DE-08DD-E9FF-1DA9-4F5BE078863E}" name="Louise Stubbs" initials="LS" userId="S::deputytownclerk@buckingham-tc.gov.uk::7dc28871-3623-422c-958a-fa13752d4e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F88"/>
    <a:srgbClr val="4BA2A3"/>
    <a:srgbClr val="7BBE7A"/>
    <a:srgbClr val="B8ADD5"/>
    <a:srgbClr val="A0559D"/>
    <a:srgbClr val="912C7C"/>
    <a:srgbClr val="B36574"/>
    <a:srgbClr val="CE897E"/>
    <a:srgbClr val="90C2E2"/>
    <a:srgbClr val="98216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86807" autoAdjust="0"/>
  </p:normalViewPr>
  <p:slideViewPr>
    <p:cSldViewPr snapToGrid="0">
      <p:cViewPr varScale="1">
        <p:scale>
          <a:sx n="133" d="100"/>
          <a:sy n="133" d="100"/>
        </p:scale>
        <p:origin x="536" y="200"/>
      </p:cViewPr>
      <p:guideLst>
        <p:guide pos="1224"/>
        <p:guide pos="3840"/>
        <p:guide orient="horz" pos="1536"/>
        <p:guide pos="6456"/>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E06DA1-7254-4F83-B1E4-BF5F76CF72C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DF78C967-1BD9-490C-B0D9-862040818F8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pPr rtl="0"/>
            <a:fld id="{954F9664-0995-46AF-9244-23B82D5C6C7B}" type="datetime1">
              <a:rPr lang="en-GB" smtClean="0"/>
              <a:t>10/07/2024</a:t>
            </a:fld>
            <a:endParaRPr lang="en-GB"/>
          </a:p>
        </p:txBody>
      </p:sp>
      <p:sp>
        <p:nvSpPr>
          <p:cNvPr id="4" name="Footer Placeholder 3">
            <a:extLst>
              <a:ext uri="{FF2B5EF4-FFF2-40B4-BE49-F238E27FC236}">
                <a16:creationId xmlns:a16="http://schemas.microsoft.com/office/drawing/2014/main" id="{6CEFE8E8-087F-468F-A82E-B9C86AEB6FD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FB55752-D1FE-4251-80C6-AF69BCEDDC5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5B441243-E346-4AF8-A8BE-A00B651C5070}" type="slidenum">
              <a:rPr lang="en-GB" smtClean="0"/>
              <a:t>‹#›</a:t>
            </a:fld>
            <a:endParaRPr lang="en-GB"/>
          </a:p>
        </p:txBody>
      </p:sp>
    </p:spTree>
    <p:extLst>
      <p:ext uri="{BB962C8B-B14F-4D97-AF65-F5344CB8AC3E}">
        <p14:creationId xmlns:p14="http://schemas.microsoft.com/office/powerpoint/2010/main" val="2759927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GB" noProof="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20FEB9C-BBEB-4963-B3D4-C2A0BBEEE4A5}" type="datetime1">
              <a:rPr lang="en-GB" smtClean="0"/>
              <a:pPr/>
              <a:t>10/07/2024</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en-GB" noProof="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0F59A8F8-ADC6-401C-83FE-1703170D9E28}" type="slidenum">
              <a:rPr lang="en-GB" noProof="0" smtClean="0"/>
              <a:t>‹#›</a:t>
            </a:fld>
            <a:endParaRPr lang="en-GB" noProof="0"/>
          </a:p>
        </p:txBody>
      </p:sp>
    </p:spTree>
    <p:extLst>
      <p:ext uri="{BB962C8B-B14F-4D97-AF65-F5344CB8AC3E}">
        <p14:creationId xmlns:p14="http://schemas.microsoft.com/office/powerpoint/2010/main" val="32581795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F59A8F8-ADC6-401C-83FE-1703170D9E28}" type="slidenum">
              <a:rPr lang="en-GB" smtClean="0"/>
              <a:t>1</a:t>
            </a:fld>
            <a:endParaRPr lang="en-GB"/>
          </a:p>
        </p:txBody>
      </p:sp>
    </p:spTree>
    <p:extLst>
      <p:ext uri="{BB962C8B-B14F-4D97-AF65-F5344CB8AC3E}">
        <p14:creationId xmlns:p14="http://schemas.microsoft.com/office/powerpoint/2010/main" val="207413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10</a:t>
            </a:fld>
            <a:endParaRPr lang="en-GB"/>
          </a:p>
        </p:txBody>
      </p:sp>
    </p:spTree>
    <p:extLst>
      <p:ext uri="{BB962C8B-B14F-4D97-AF65-F5344CB8AC3E}">
        <p14:creationId xmlns:p14="http://schemas.microsoft.com/office/powerpoint/2010/main" val="218482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F59A8F8-ADC6-401C-83FE-1703170D9E28}" type="slidenum">
              <a:rPr lang="en-GB" smtClean="0"/>
              <a:t>11</a:t>
            </a:fld>
            <a:endParaRPr lang="en-GB"/>
          </a:p>
        </p:txBody>
      </p:sp>
    </p:spTree>
    <p:extLst>
      <p:ext uri="{BB962C8B-B14F-4D97-AF65-F5344CB8AC3E}">
        <p14:creationId xmlns:p14="http://schemas.microsoft.com/office/powerpoint/2010/main" val="289845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F59A8F8-ADC6-401C-83FE-1703170D9E28}" type="slidenum">
              <a:rPr lang="en-GB" smtClean="0"/>
              <a:t>12</a:t>
            </a:fld>
            <a:endParaRPr lang="en-GB"/>
          </a:p>
        </p:txBody>
      </p:sp>
    </p:spTree>
    <p:extLst>
      <p:ext uri="{BB962C8B-B14F-4D97-AF65-F5344CB8AC3E}">
        <p14:creationId xmlns:p14="http://schemas.microsoft.com/office/powerpoint/2010/main" val="322432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13</a:t>
            </a:fld>
            <a:endParaRPr lang="en-GB"/>
          </a:p>
        </p:txBody>
      </p:sp>
    </p:spTree>
    <p:extLst>
      <p:ext uri="{BB962C8B-B14F-4D97-AF65-F5344CB8AC3E}">
        <p14:creationId xmlns:p14="http://schemas.microsoft.com/office/powerpoint/2010/main" val="10483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F59A8F8-ADC6-401C-83FE-1703170D9E28}" type="slidenum">
              <a:rPr lang="en-GB" smtClean="0"/>
              <a:t>14</a:t>
            </a:fld>
            <a:endParaRPr lang="en-GB"/>
          </a:p>
        </p:txBody>
      </p:sp>
    </p:spTree>
    <p:extLst>
      <p:ext uri="{BB962C8B-B14F-4D97-AF65-F5344CB8AC3E}">
        <p14:creationId xmlns:p14="http://schemas.microsoft.com/office/powerpoint/2010/main" val="31391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15</a:t>
            </a:fld>
            <a:endParaRPr lang="en-GB"/>
          </a:p>
        </p:txBody>
      </p:sp>
    </p:spTree>
    <p:extLst>
      <p:ext uri="{BB962C8B-B14F-4D97-AF65-F5344CB8AC3E}">
        <p14:creationId xmlns:p14="http://schemas.microsoft.com/office/powerpoint/2010/main" val="380999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F59A8F8-ADC6-401C-83FE-1703170D9E28}" type="slidenum">
              <a:rPr lang="en-GB" smtClean="0"/>
              <a:t>16</a:t>
            </a:fld>
            <a:endParaRPr lang="en-GB"/>
          </a:p>
        </p:txBody>
      </p:sp>
    </p:spTree>
    <p:extLst>
      <p:ext uri="{BB962C8B-B14F-4D97-AF65-F5344CB8AC3E}">
        <p14:creationId xmlns:p14="http://schemas.microsoft.com/office/powerpoint/2010/main" val="1448510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F59A8F8-ADC6-401C-83FE-1703170D9E28}" type="slidenum">
              <a:rPr lang="en-GB" smtClean="0"/>
              <a:t>17</a:t>
            </a:fld>
            <a:endParaRPr lang="en-GB"/>
          </a:p>
        </p:txBody>
      </p:sp>
    </p:spTree>
    <p:extLst>
      <p:ext uri="{BB962C8B-B14F-4D97-AF65-F5344CB8AC3E}">
        <p14:creationId xmlns:p14="http://schemas.microsoft.com/office/powerpoint/2010/main" val="2667086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18</a:t>
            </a:fld>
            <a:endParaRPr lang="en-GB"/>
          </a:p>
        </p:txBody>
      </p:sp>
    </p:spTree>
    <p:extLst>
      <p:ext uri="{BB962C8B-B14F-4D97-AF65-F5344CB8AC3E}">
        <p14:creationId xmlns:p14="http://schemas.microsoft.com/office/powerpoint/2010/main" val="1288272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19</a:t>
            </a:fld>
            <a:endParaRPr lang="en-GB"/>
          </a:p>
        </p:txBody>
      </p:sp>
    </p:spTree>
    <p:extLst>
      <p:ext uri="{BB962C8B-B14F-4D97-AF65-F5344CB8AC3E}">
        <p14:creationId xmlns:p14="http://schemas.microsoft.com/office/powerpoint/2010/main" val="237178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F59A8F8-ADC6-401C-83FE-1703170D9E28}" type="slidenum">
              <a:rPr lang="en-GB" smtClean="0"/>
              <a:t>2</a:t>
            </a:fld>
            <a:endParaRPr lang="en-GB"/>
          </a:p>
        </p:txBody>
      </p:sp>
    </p:spTree>
    <p:extLst>
      <p:ext uri="{BB962C8B-B14F-4D97-AF65-F5344CB8AC3E}">
        <p14:creationId xmlns:p14="http://schemas.microsoft.com/office/powerpoint/2010/main" val="1030955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20</a:t>
            </a:fld>
            <a:endParaRPr lang="en-GB"/>
          </a:p>
        </p:txBody>
      </p:sp>
    </p:spTree>
    <p:extLst>
      <p:ext uri="{BB962C8B-B14F-4D97-AF65-F5344CB8AC3E}">
        <p14:creationId xmlns:p14="http://schemas.microsoft.com/office/powerpoint/2010/main" val="3838214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21</a:t>
            </a:fld>
            <a:endParaRPr lang="en-GB"/>
          </a:p>
        </p:txBody>
      </p:sp>
    </p:spTree>
    <p:extLst>
      <p:ext uri="{BB962C8B-B14F-4D97-AF65-F5344CB8AC3E}">
        <p14:creationId xmlns:p14="http://schemas.microsoft.com/office/powerpoint/2010/main" val="3710556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22</a:t>
            </a:fld>
            <a:endParaRPr lang="en-GB"/>
          </a:p>
        </p:txBody>
      </p:sp>
    </p:spTree>
    <p:extLst>
      <p:ext uri="{BB962C8B-B14F-4D97-AF65-F5344CB8AC3E}">
        <p14:creationId xmlns:p14="http://schemas.microsoft.com/office/powerpoint/2010/main" val="531981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23</a:t>
            </a:fld>
            <a:endParaRPr lang="en-GB"/>
          </a:p>
        </p:txBody>
      </p:sp>
    </p:spTree>
    <p:extLst>
      <p:ext uri="{BB962C8B-B14F-4D97-AF65-F5344CB8AC3E}">
        <p14:creationId xmlns:p14="http://schemas.microsoft.com/office/powerpoint/2010/main" val="3747909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24</a:t>
            </a:fld>
            <a:endParaRPr lang="en-GB"/>
          </a:p>
        </p:txBody>
      </p:sp>
    </p:spTree>
    <p:extLst>
      <p:ext uri="{BB962C8B-B14F-4D97-AF65-F5344CB8AC3E}">
        <p14:creationId xmlns:p14="http://schemas.microsoft.com/office/powerpoint/2010/main" val="2417870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25</a:t>
            </a:fld>
            <a:endParaRPr lang="en-GB"/>
          </a:p>
        </p:txBody>
      </p:sp>
    </p:spTree>
    <p:extLst>
      <p:ext uri="{BB962C8B-B14F-4D97-AF65-F5344CB8AC3E}">
        <p14:creationId xmlns:p14="http://schemas.microsoft.com/office/powerpoint/2010/main" val="709205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26</a:t>
            </a:fld>
            <a:endParaRPr lang="en-GB"/>
          </a:p>
        </p:txBody>
      </p:sp>
    </p:spTree>
    <p:extLst>
      <p:ext uri="{BB962C8B-B14F-4D97-AF65-F5344CB8AC3E}">
        <p14:creationId xmlns:p14="http://schemas.microsoft.com/office/powerpoint/2010/main" val="2696194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27</a:t>
            </a:fld>
            <a:endParaRPr lang="en-GB"/>
          </a:p>
        </p:txBody>
      </p:sp>
    </p:spTree>
    <p:extLst>
      <p:ext uri="{BB962C8B-B14F-4D97-AF65-F5344CB8AC3E}">
        <p14:creationId xmlns:p14="http://schemas.microsoft.com/office/powerpoint/2010/main" val="3947815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28</a:t>
            </a:fld>
            <a:endParaRPr lang="en-GB"/>
          </a:p>
        </p:txBody>
      </p:sp>
    </p:spTree>
    <p:extLst>
      <p:ext uri="{BB962C8B-B14F-4D97-AF65-F5344CB8AC3E}">
        <p14:creationId xmlns:p14="http://schemas.microsoft.com/office/powerpoint/2010/main" val="3214041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29</a:t>
            </a:fld>
            <a:endParaRPr lang="en-GB"/>
          </a:p>
        </p:txBody>
      </p:sp>
    </p:spTree>
    <p:extLst>
      <p:ext uri="{BB962C8B-B14F-4D97-AF65-F5344CB8AC3E}">
        <p14:creationId xmlns:p14="http://schemas.microsoft.com/office/powerpoint/2010/main" val="396348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3</a:t>
            </a:fld>
            <a:endParaRPr lang="en-GB"/>
          </a:p>
        </p:txBody>
      </p:sp>
    </p:spTree>
    <p:extLst>
      <p:ext uri="{BB962C8B-B14F-4D97-AF65-F5344CB8AC3E}">
        <p14:creationId xmlns:p14="http://schemas.microsoft.com/office/powerpoint/2010/main" val="4134881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30</a:t>
            </a:fld>
            <a:endParaRPr lang="en-GB"/>
          </a:p>
        </p:txBody>
      </p:sp>
    </p:spTree>
    <p:extLst>
      <p:ext uri="{BB962C8B-B14F-4D97-AF65-F5344CB8AC3E}">
        <p14:creationId xmlns:p14="http://schemas.microsoft.com/office/powerpoint/2010/main" val="111122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31</a:t>
            </a:fld>
            <a:endParaRPr lang="en-GB"/>
          </a:p>
        </p:txBody>
      </p:sp>
    </p:spTree>
    <p:extLst>
      <p:ext uri="{BB962C8B-B14F-4D97-AF65-F5344CB8AC3E}">
        <p14:creationId xmlns:p14="http://schemas.microsoft.com/office/powerpoint/2010/main" val="1656550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32</a:t>
            </a:fld>
            <a:endParaRPr lang="en-GB"/>
          </a:p>
        </p:txBody>
      </p:sp>
    </p:spTree>
    <p:extLst>
      <p:ext uri="{BB962C8B-B14F-4D97-AF65-F5344CB8AC3E}">
        <p14:creationId xmlns:p14="http://schemas.microsoft.com/office/powerpoint/2010/main" val="1540364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34</a:t>
            </a:fld>
            <a:endParaRPr lang="en-GB"/>
          </a:p>
        </p:txBody>
      </p:sp>
    </p:spTree>
    <p:extLst>
      <p:ext uri="{BB962C8B-B14F-4D97-AF65-F5344CB8AC3E}">
        <p14:creationId xmlns:p14="http://schemas.microsoft.com/office/powerpoint/2010/main" val="1706818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36</a:t>
            </a:fld>
            <a:endParaRPr lang="en-GB"/>
          </a:p>
        </p:txBody>
      </p:sp>
    </p:spTree>
    <p:extLst>
      <p:ext uri="{BB962C8B-B14F-4D97-AF65-F5344CB8AC3E}">
        <p14:creationId xmlns:p14="http://schemas.microsoft.com/office/powerpoint/2010/main" val="2138478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39</a:t>
            </a:fld>
            <a:endParaRPr lang="en-GB"/>
          </a:p>
        </p:txBody>
      </p:sp>
    </p:spTree>
    <p:extLst>
      <p:ext uri="{BB962C8B-B14F-4D97-AF65-F5344CB8AC3E}">
        <p14:creationId xmlns:p14="http://schemas.microsoft.com/office/powerpoint/2010/main" val="2156001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40</a:t>
            </a:fld>
            <a:endParaRPr lang="en-GB"/>
          </a:p>
        </p:txBody>
      </p:sp>
    </p:spTree>
    <p:extLst>
      <p:ext uri="{BB962C8B-B14F-4D97-AF65-F5344CB8AC3E}">
        <p14:creationId xmlns:p14="http://schemas.microsoft.com/office/powerpoint/2010/main" val="2970211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41</a:t>
            </a:fld>
            <a:endParaRPr lang="en-GB"/>
          </a:p>
        </p:txBody>
      </p:sp>
    </p:spTree>
    <p:extLst>
      <p:ext uri="{BB962C8B-B14F-4D97-AF65-F5344CB8AC3E}">
        <p14:creationId xmlns:p14="http://schemas.microsoft.com/office/powerpoint/2010/main" val="312922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42</a:t>
            </a:fld>
            <a:endParaRPr lang="en-GB"/>
          </a:p>
        </p:txBody>
      </p:sp>
    </p:spTree>
    <p:extLst>
      <p:ext uri="{BB962C8B-B14F-4D97-AF65-F5344CB8AC3E}">
        <p14:creationId xmlns:p14="http://schemas.microsoft.com/office/powerpoint/2010/main" val="1271409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43</a:t>
            </a:fld>
            <a:endParaRPr lang="en-GB"/>
          </a:p>
        </p:txBody>
      </p:sp>
    </p:spTree>
    <p:extLst>
      <p:ext uri="{BB962C8B-B14F-4D97-AF65-F5344CB8AC3E}">
        <p14:creationId xmlns:p14="http://schemas.microsoft.com/office/powerpoint/2010/main" val="49755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F59A8F8-ADC6-401C-83FE-1703170D9E28}" type="slidenum">
              <a:rPr lang="en-GB" smtClean="0"/>
              <a:t>4</a:t>
            </a:fld>
            <a:endParaRPr lang="en-GB"/>
          </a:p>
        </p:txBody>
      </p:sp>
    </p:spTree>
    <p:extLst>
      <p:ext uri="{BB962C8B-B14F-4D97-AF65-F5344CB8AC3E}">
        <p14:creationId xmlns:p14="http://schemas.microsoft.com/office/powerpoint/2010/main" val="855492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44</a:t>
            </a:fld>
            <a:endParaRPr lang="en-GB"/>
          </a:p>
        </p:txBody>
      </p:sp>
    </p:spTree>
    <p:extLst>
      <p:ext uri="{BB962C8B-B14F-4D97-AF65-F5344CB8AC3E}">
        <p14:creationId xmlns:p14="http://schemas.microsoft.com/office/powerpoint/2010/main" val="3223990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45</a:t>
            </a:fld>
            <a:endParaRPr lang="en-GB"/>
          </a:p>
        </p:txBody>
      </p:sp>
    </p:spTree>
    <p:extLst>
      <p:ext uri="{BB962C8B-B14F-4D97-AF65-F5344CB8AC3E}">
        <p14:creationId xmlns:p14="http://schemas.microsoft.com/office/powerpoint/2010/main" val="3770030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46</a:t>
            </a:fld>
            <a:endParaRPr lang="en-GB"/>
          </a:p>
        </p:txBody>
      </p:sp>
    </p:spTree>
    <p:extLst>
      <p:ext uri="{BB962C8B-B14F-4D97-AF65-F5344CB8AC3E}">
        <p14:creationId xmlns:p14="http://schemas.microsoft.com/office/powerpoint/2010/main" val="445035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47</a:t>
            </a:fld>
            <a:endParaRPr lang="en-GB"/>
          </a:p>
        </p:txBody>
      </p:sp>
    </p:spTree>
    <p:extLst>
      <p:ext uri="{BB962C8B-B14F-4D97-AF65-F5344CB8AC3E}">
        <p14:creationId xmlns:p14="http://schemas.microsoft.com/office/powerpoint/2010/main" val="390633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5</a:t>
            </a:fld>
            <a:endParaRPr lang="en-GB"/>
          </a:p>
        </p:txBody>
      </p:sp>
    </p:spTree>
    <p:extLst>
      <p:ext uri="{BB962C8B-B14F-4D97-AF65-F5344CB8AC3E}">
        <p14:creationId xmlns:p14="http://schemas.microsoft.com/office/powerpoint/2010/main" val="306244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F59A8F8-ADC6-401C-83FE-1703170D9E28}" type="slidenum">
              <a:rPr lang="en-GB" smtClean="0"/>
              <a:t>6</a:t>
            </a:fld>
            <a:endParaRPr lang="en-GB"/>
          </a:p>
        </p:txBody>
      </p:sp>
    </p:spTree>
    <p:extLst>
      <p:ext uri="{BB962C8B-B14F-4D97-AF65-F5344CB8AC3E}">
        <p14:creationId xmlns:p14="http://schemas.microsoft.com/office/powerpoint/2010/main" val="356495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F59A8F8-ADC6-401C-83FE-1703170D9E28}" type="slidenum">
              <a:rPr lang="en-GB" smtClean="0"/>
              <a:t>7</a:t>
            </a:fld>
            <a:endParaRPr lang="en-GB"/>
          </a:p>
        </p:txBody>
      </p:sp>
    </p:spTree>
    <p:extLst>
      <p:ext uri="{BB962C8B-B14F-4D97-AF65-F5344CB8AC3E}">
        <p14:creationId xmlns:p14="http://schemas.microsoft.com/office/powerpoint/2010/main" val="236931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F59A8F8-ADC6-401C-83FE-1703170D9E28}" type="slidenum">
              <a:rPr lang="en-GB" smtClean="0"/>
              <a:t>8</a:t>
            </a:fld>
            <a:endParaRPr lang="en-GB"/>
          </a:p>
        </p:txBody>
      </p:sp>
    </p:spTree>
    <p:extLst>
      <p:ext uri="{BB962C8B-B14F-4D97-AF65-F5344CB8AC3E}">
        <p14:creationId xmlns:p14="http://schemas.microsoft.com/office/powerpoint/2010/main" val="272407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F59A8F8-ADC6-401C-83FE-1703170D9E28}" type="slidenum">
              <a:rPr lang="en-GB" smtClean="0"/>
              <a:t>9</a:t>
            </a:fld>
            <a:endParaRPr lang="en-GB"/>
          </a:p>
        </p:txBody>
      </p:sp>
    </p:spTree>
    <p:extLst>
      <p:ext uri="{BB962C8B-B14F-4D97-AF65-F5344CB8AC3E}">
        <p14:creationId xmlns:p14="http://schemas.microsoft.com/office/powerpoint/2010/main" val="220546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81000" y="4814306"/>
            <a:ext cx="11430000" cy="914400"/>
          </a:xfrm>
        </p:spPr>
        <p:txBody>
          <a:bodyPr rtlCol="0" anchor="b" anchorCtr="0">
            <a:normAutofit/>
          </a:bodyPr>
          <a:lstStyle>
            <a:lvl1pPr algn="ctr">
              <a:defRPr sz="4400" baseline="0"/>
            </a:lvl1pPr>
          </a:lstStyle>
          <a:p>
            <a:pPr rtl="0"/>
            <a:r>
              <a:rPr lang="en-GB" noProof="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5727142"/>
            <a:ext cx="9144000" cy="457200"/>
          </a:xfrm>
        </p:spPr>
        <p:txBody>
          <a:bodyPr rtlCol="0">
            <a:normAutofit/>
          </a:bodyPr>
          <a:lstStyle>
            <a:lvl1pPr marL="0" indent="0" algn="ct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Picture Placeholder 4">
            <a:extLst>
              <a:ext uri="{FF2B5EF4-FFF2-40B4-BE49-F238E27FC236}">
                <a16:creationId xmlns:a16="http://schemas.microsoft.com/office/drawing/2014/main" id="{A5C2095F-7B39-4759-AE92-AE50B6BA5326}"/>
              </a:ext>
            </a:extLst>
          </p:cNvPr>
          <p:cNvSpPr>
            <a:spLocks noGrp="1"/>
          </p:cNvSpPr>
          <p:nvPr>
            <p:ph type="pic" sz="quarter" idx="10"/>
          </p:nvPr>
        </p:nvSpPr>
        <p:spPr>
          <a:xfrm>
            <a:off x="0" y="0"/>
            <a:ext cx="2971800" cy="4498848"/>
          </a:xfrm>
          <a:solidFill>
            <a:schemeClr val="accent5"/>
          </a:solidFill>
        </p:spPr>
        <p:txBody>
          <a:bodyPr rtlCol="0">
            <a:normAutofit/>
          </a:bodyPr>
          <a:lstStyle>
            <a:lvl1pPr>
              <a:defRPr sz="2000"/>
            </a:lvl1pPr>
          </a:lstStyle>
          <a:p>
            <a:pPr rtl="0"/>
            <a:r>
              <a:rPr lang="en-US" noProof="0"/>
              <a:t>Click icon to add picture</a:t>
            </a:r>
            <a:endParaRPr lang="en-GB" noProof="0"/>
          </a:p>
        </p:txBody>
      </p:sp>
      <p:sp>
        <p:nvSpPr>
          <p:cNvPr id="8" name="Picture Placeholder 4">
            <a:extLst>
              <a:ext uri="{FF2B5EF4-FFF2-40B4-BE49-F238E27FC236}">
                <a16:creationId xmlns:a16="http://schemas.microsoft.com/office/drawing/2014/main" id="{0B0A5D79-F0F4-45CE-B062-C2E357A0618C}"/>
              </a:ext>
            </a:extLst>
          </p:cNvPr>
          <p:cNvSpPr>
            <a:spLocks noGrp="1"/>
          </p:cNvSpPr>
          <p:nvPr>
            <p:ph type="pic" sz="quarter" idx="13"/>
          </p:nvPr>
        </p:nvSpPr>
        <p:spPr>
          <a:xfrm>
            <a:off x="3088640" y="0"/>
            <a:ext cx="2971800" cy="4498848"/>
          </a:xfrm>
          <a:solidFill>
            <a:schemeClr val="accent5"/>
          </a:solidFill>
        </p:spPr>
        <p:txBody>
          <a:bodyPr rtlCol="0">
            <a:normAutofit/>
          </a:bodyPr>
          <a:lstStyle>
            <a:lvl1pPr>
              <a:defRPr sz="2000"/>
            </a:lvl1pPr>
          </a:lstStyle>
          <a:p>
            <a:pPr rtl="0"/>
            <a:r>
              <a:rPr lang="en-US" noProof="0"/>
              <a:t>Click icon to add picture</a:t>
            </a:r>
            <a:endParaRPr lang="en-GB" noProof="0"/>
          </a:p>
        </p:txBody>
      </p:sp>
      <p:sp>
        <p:nvSpPr>
          <p:cNvPr id="7" name="Picture Placeholder 4">
            <a:extLst>
              <a:ext uri="{FF2B5EF4-FFF2-40B4-BE49-F238E27FC236}">
                <a16:creationId xmlns:a16="http://schemas.microsoft.com/office/drawing/2014/main" id="{805D607A-0932-4D45-85E9-8409F3427E06}"/>
              </a:ext>
            </a:extLst>
          </p:cNvPr>
          <p:cNvSpPr>
            <a:spLocks noGrp="1"/>
          </p:cNvSpPr>
          <p:nvPr>
            <p:ph type="pic" sz="quarter" idx="12"/>
          </p:nvPr>
        </p:nvSpPr>
        <p:spPr>
          <a:xfrm>
            <a:off x="6177280" y="0"/>
            <a:ext cx="2971800" cy="4498848"/>
          </a:xfrm>
          <a:solidFill>
            <a:schemeClr val="accent5"/>
          </a:solidFill>
        </p:spPr>
        <p:txBody>
          <a:bodyPr rtlCol="0">
            <a:normAutofit/>
          </a:bodyPr>
          <a:lstStyle>
            <a:lvl1pPr>
              <a:defRPr sz="2000"/>
            </a:lvl1pPr>
          </a:lstStyle>
          <a:p>
            <a:pPr rtl="0"/>
            <a:r>
              <a:rPr lang="en-US" noProof="0"/>
              <a:t>Click icon to add picture</a:t>
            </a:r>
            <a:endParaRPr lang="en-GB" noProof="0"/>
          </a:p>
        </p:txBody>
      </p:sp>
      <p:sp>
        <p:nvSpPr>
          <p:cNvPr id="6" name="Picture Placeholder 4">
            <a:extLst>
              <a:ext uri="{FF2B5EF4-FFF2-40B4-BE49-F238E27FC236}">
                <a16:creationId xmlns:a16="http://schemas.microsoft.com/office/drawing/2014/main" id="{68161B2D-4407-42D9-AB65-087A0993DC9B}"/>
              </a:ext>
            </a:extLst>
          </p:cNvPr>
          <p:cNvSpPr>
            <a:spLocks noGrp="1"/>
          </p:cNvSpPr>
          <p:nvPr>
            <p:ph type="pic" sz="quarter" idx="11"/>
          </p:nvPr>
        </p:nvSpPr>
        <p:spPr>
          <a:xfrm>
            <a:off x="9265920" y="0"/>
            <a:ext cx="2971800" cy="4498848"/>
          </a:xfrm>
          <a:solidFill>
            <a:schemeClr val="accent5"/>
          </a:solidFill>
        </p:spPr>
        <p:txBody>
          <a:bodyPr rtlCol="0">
            <a:normAutofit/>
          </a:bodyPr>
          <a:lstStyle>
            <a:lvl1pPr>
              <a:defRPr sz="2000"/>
            </a:lvl1pPr>
          </a:lstStyle>
          <a:p>
            <a:pPr rtl="0"/>
            <a:r>
              <a:rPr lang="en-US" noProof="0"/>
              <a:t>Click icon to add picture</a:t>
            </a:r>
            <a:endParaRPr lang="en-GB" noProof="0"/>
          </a:p>
        </p:txBody>
      </p:sp>
      <p:grpSp>
        <p:nvGrpSpPr>
          <p:cNvPr id="9" name="Bottom Right">
            <a:extLst>
              <a:ext uri="{FF2B5EF4-FFF2-40B4-BE49-F238E27FC236}">
                <a16:creationId xmlns:a16="http://schemas.microsoft.com/office/drawing/2014/main" id="{0ADFF9C3-7C25-4ED5-81ED-9431FC8E32D4}"/>
              </a:ext>
              <a:ext uri="{C183D7F6-B498-43B3-948B-1728B52AA6E4}">
                <adec:decorative xmlns:adec="http://schemas.microsoft.com/office/drawing/2017/decorative" val="1"/>
              </a:ext>
            </a:extLst>
          </p:cNvPr>
          <p:cNvGrpSpPr/>
          <p:nvPr userDrawn="1"/>
        </p:nvGrpSpPr>
        <p:grpSpPr>
          <a:xfrm flipH="1">
            <a:off x="-1" y="4222592"/>
            <a:ext cx="4572000" cy="2635408"/>
            <a:chOff x="7980400" y="3276601"/>
            <a:chExt cx="4211600" cy="3581399"/>
          </a:xfrm>
        </p:grpSpPr>
        <p:grpSp>
          <p:nvGrpSpPr>
            <p:cNvPr id="10" name="Graphic 157">
              <a:extLst>
                <a:ext uri="{FF2B5EF4-FFF2-40B4-BE49-F238E27FC236}">
                  <a16:creationId xmlns:a16="http://schemas.microsoft.com/office/drawing/2014/main" id="{3855FED8-087A-4ECA-B19E-7F86739CBA0B}"/>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2" name="Freeform: Shape 24">
                <a:extLst>
                  <a:ext uri="{FF2B5EF4-FFF2-40B4-BE49-F238E27FC236}">
                    <a16:creationId xmlns:a16="http://schemas.microsoft.com/office/drawing/2014/main" id="{A926BA7E-AF91-486C-A25D-9D87EB199516}"/>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3" name="Freeform: Shape 25">
                <a:extLst>
                  <a:ext uri="{FF2B5EF4-FFF2-40B4-BE49-F238E27FC236}">
                    <a16:creationId xmlns:a16="http://schemas.microsoft.com/office/drawing/2014/main" id="{86FE3C9D-35BA-4B6F-BA75-1B08C63477BB}"/>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4" name="Freeform: Shape 26">
                <a:extLst>
                  <a:ext uri="{FF2B5EF4-FFF2-40B4-BE49-F238E27FC236}">
                    <a16:creationId xmlns:a16="http://schemas.microsoft.com/office/drawing/2014/main" id="{23288AEC-C6CA-4B67-910D-25E4BD97343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5" name="Freeform: Shape 30">
                <a:extLst>
                  <a:ext uri="{FF2B5EF4-FFF2-40B4-BE49-F238E27FC236}">
                    <a16:creationId xmlns:a16="http://schemas.microsoft.com/office/drawing/2014/main" id="{6F549CCC-D405-4BA1-A232-C56449416BE9}"/>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6" name="Freeform: Shape 31">
                <a:extLst>
                  <a:ext uri="{FF2B5EF4-FFF2-40B4-BE49-F238E27FC236}">
                    <a16:creationId xmlns:a16="http://schemas.microsoft.com/office/drawing/2014/main" id="{0173928B-6BE7-48C8-BC2D-FA9D803DE7F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7" name="Freeform: Shape 32">
                <a:extLst>
                  <a:ext uri="{FF2B5EF4-FFF2-40B4-BE49-F238E27FC236}">
                    <a16:creationId xmlns:a16="http://schemas.microsoft.com/office/drawing/2014/main" id="{15D84E21-7BFE-4F1A-AFFC-A624A12B4339}"/>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8" name="Freeform: Shape 36">
                <a:extLst>
                  <a:ext uri="{FF2B5EF4-FFF2-40B4-BE49-F238E27FC236}">
                    <a16:creationId xmlns:a16="http://schemas.microsoft.com/office/drawing/2014/main" id="{2DEA3AAE-0C03-42C2-A70B-763D840692BB}"/>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grpSp>
        <p:sp>
          <p:nvSpPr>
            <p:cNvPr id="11" name="Freeform: Shape 23">
              <a:extLst>
                <a:ext uri="{FF2B5EF4-FFF2-40B4-BE49-F238E27FC236}">
                  <a16:creationId xmlns:a16="http://schemas.microsoft.com/office/drawing/2014/main" id="{B7386810-4CAD-4571-8758-D163D51A48FB}"/>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a:p>
          </p:txBody>
        </p:sp>
      </p:grpSp>
      <p:sp>
        <p:nvSpPr>
          <p:cNvPr id="4" name="Date Placeholder 3">
            <a:extLst>
              <a:ext uri="{FF2B5EF4-FFF2-40B4-BE49-F238E27FC236}">
                <a16:creationId xmlns:a16="http://schemas.microsoft.com/office/drawing/2014/main" id="{8CAEAC65-2A3B-811C-5959-47BC9198B7E7}"/>
              </a:ext>
            </a:extLst>
          </p:cNvPr>
          <p:cNvSpPr>
            <a:spLocks noGrp="1"/>
          </p:cNvSpPr>
          <p:nvPr>
            <p:ph type="dt" sz="half" idx="14"/>
          </p:nvPr>
        </p:nvSpPr>
        <p:spPr/>
        <p:txBody>
          <a:bodyPr/>
          <a:lstStyle/>
          <a:p>
            <a:pPr rtl="0"/>
            <a:fld id="{351A20A5-0CAC-4BCB-990A-46BFA81758BF}" type="datetime1">
              <a:rPr lang="en-GB" noProof="0" smtClean="0"/>
              <a:t>10/07/2024</a:t>
            </a:fld>
            <a:endParaRPr lang="en-GB" noProof="0" dirty="0"/>
          </a:p>
        </p:txBody>
      </p:sp>
      <p:sp>
        <p:nvSpPr>
          <p:cNvPr id="19" name="Footer Placeholder 18">
            <a:extLst>
              <a:ext uri="{FF2B5EF4-FFF2-40B4-BE49-F238E27FC236}">
                <a16:creationId xmlns:a16="http://schemas.microsoft.com/office/drawing/2014/main" id="{F07B25B9-A0A1-4259-022E-7832063515D2}"/>
              </a:ext>
            </a:extLst>
          </p:cNvPr>
          <p:cNvSpPr>
            <a:spLocks noGrp="1"/>
          </p:cNvSpPr>
          <p:nvPr>
            <p:ph type="ftr" sz="quarter" idx="15"/>
          </p:nvPr>
        </p:nvSpPr>
        <p:spPr/>
        <p:txBody>
          <a:bodyPr/>
          <a:lstStyle/>
          <a:p>
            <a:pPr rtl="0"/>
            <a:r>
              <a:rPr lang="en-GB" noProof="0"/>
              <a:t>Buckingham Design Code: 2024 - 2044</a:t>
            </a:r>
            <a:endParaRPr lang="en-GB" noProof="0" dirty="0"/>
          </a:p>
        </p:txBody>
      </p:sp>
      <p:sp>
        <p:nvSpPr>
          <p:cNvPr id="20" name="Slide Number Placeholder 19">
            <a:extLst>
              <a:ext uri="{FF2B5EF4-FFF2-40B4-BE49-F238E27FC236}">
                <a16:creationId xmlns:a16="http://schemas.microsoft.com/office/drawing/2014/main" id="{3C794CB9-34E6-B7C0-461F-5F9DC46630F4}"/>
              </a:ext>
            </a:extLst>
          </p:cNvPr>
          <p:cNvSpPr>
            <a:spLocks noGrp="1"/>
          </p:cNvSpPr>
          <p:nvPr>
            <p:ph type="sldNum" sz="quarter" idx="16"/>
          </p:nvPr>
        </p:nvSpPr>
        <p:spPr/>
        <p:txBody>
          <a:bodyPr/>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 for Product Launch">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rtlCol="0">
            <a:normAutofit/>
          </a:bodyPr>
          <a:lstStyle>
            <a:lvl1pPr>
              <a:defRPr sz="3000"/>
            </a:lvl1pPr>
          </a:lstStyle>
          <a:p>
            <a:pPr rtl="0"/>
            <a:r>
              <a:rPr lang="en-US" noProof="0"/>
              <a:t>Click to edit Master title style</a:t>
            </a:r>
            <a:endParaRPr lang="en-GB" noProof="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a:p>
          </p:txBody>
        </p:sp>
      </p:grpSp>
      <p:sp>
        <p:nvSpPr>
          <p:cNvPr id="17" name="Rectangle 16">
            <a:extLst>
              <a:ext uri="{FF2B5EF4-FFF2-40B4-BE49-F238E27FC236}">
                <a16:creationId xmlns:a16="http://schemas.microsoft.com/office/drawing/2014/main" id="{DCE235D5-C9A4-4BE8-BA73-CB43044C0191}"/>
              </a:ext>
              <a:ext uri="{C183D7F6-B498-43B3-948B-1728B52AA6E4}">
                <adec:decorative xmlns:adec="http://schemas.microsoft.com/office/drawing/2017/decorative" val="1"/>
              </a:ext>
            </a:extLst>
          </p:cNvPr>
          <p:cNvSpPr/>
          <p:nvPr userDrawn="1"/>
        </p:nvSpPr>
        <p:spPr>
          <a:xfrm>
            <a:off x="838200" y="2124766"/>
            <a:ext cx="1828800" cy="27432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3FE335D8-9532-4971-B398-4A92330E0E3F}"/>
              </a:ext>
              <a:ext uri="{C183D7F6-B498-43B3-948B-1728B52AA6E4}">
                <adec:decorative xmlns:adec="http://schemas.microsoft.com/office/drawing/2017/decorative" val="1"/>
              </a:ext>
            </a:extLst>
          </p:cNvPr>
          <p:cNvSpPr/>
          <p:nvPr userDrawn="1"/>
        </p:nvSpPr>
        <p:spPr>
          <a:xfrm>
            <a:off x="3008521" y="2120360"/>
            <a:ext cx="1828800" cy="27432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0D1A1F96-B917-4C7C-AC49-6F5A63D2D228}"/>
              </a:ext>
              <a:ext uri="{C183D7F6-B498-43B3-948B-1728B52AA6E4}">
                <adec:decorative xmlns:adec="http://schemas.microsoft.com/office/drawing/2017/decorative" val="1"/>
              </a:ext>
            </a:extLst>
          </p:cNvPr>
          <p:cNvSpPr/>
          <p:nvPr userDrawn="1"/>
        </p:nvSpPr>
        <p:spPr>
          <a:xfrm>
            <a:off x="5178842" y="2115954"/>
            <a:ext cx="1828800" cy="2743200"/>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1092F025-DDF7-4E7F-8D91-219F785DC6E3}"/>
              </a:ext>
              <a:ext uri="{C183D7F6-B498-43B3-948B-1728B52AA6E4}">
                <adec:decorative xmlns:adec="http://schemas.microsoft.com/office/drawing/2017/decorative" val="1"/>
              </a:ext>
            </a:extLst>
          </p:cNvPr>
          <p:cNvSpPr/>
          <p:nvPr userDrawn="1"/>
        </p:nvSpPr>
        <p:spPr>
          <a:xfrm>
            <a:off x="7349163" y="2111548"/>
            <a:ext cx="1828800" cy="274320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AE61C09E-D15F-45A5-B238-7BCA8F433045}"/>
              </a:ext>
              <a:ext uri="{C183D7F6-B498-43B3-948B-1728B52AA6E4}">
                <adec:decorative xmlns:adec="http://schemas.microsoft.com/office/drawing/2017/decorative" val="1"/>
              </a:ext>
            </a:extLst>
          </p:cNvPr>
          <p:cNvSpPr/>
          <p:nvPr userDrawn="1"/>
        </p:nvSpPr>
        <p:spPr>
          <a:xfrm>
            <a:off x="9519484" y="2129173"/>
            <a:ext cx="1828800" cy="2743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Online Image Placeholder 28">
            <a:extLst>
              <a:ext uri="{FF2B5EF4-FFF2-40B4-BE49-F238E27FC236}">
                <a16:creationId xmlns:a16="http://schemas.microsoft.com/office/drawing/2014/main" id="{4C52CFE3-834C-47CD-B83D-EE3E9BDF7EB0}"/>
              </a:ext>
            </a:extLst>
          </p:cNvPr>
          <p:cNvSpPr>
            <a:spLocks noGrp="1"/>
          </p:cNvSpPr>
          <p:nvPr>
            <p:ph type="clipArt" sz="quarter" idx="14" hasCustomPrompt="1"/>
          </p:nvPr>
        </p:nvSpPr>
        <p:spPr>
          <a:xfrm>
            <a:off x="1408176" y="2423160"/>
            <a:ext cx="685800" cy="685800"/>
          </a:xfrm>
        </p:spPr>
        <p:txBody>
          <a:bodyPr rtlCol="0">
            <a:normAutofit/>
          </a:bodyPr>
          <a:lstStyle>
            <a:lvl1pPr>
              <a:defRPr sz="1000"/>
            </a:lvl1pPr>
          </a:lstStyle>
          <a:p>
            <a:pPr rtl="0"/>
            <a:r>
              <a:rPr lang="en-GB" noProof="0"/>
              <a:t>Icon</a:t>
            </a:r>
          </a:p>
        </p:txBody>
      </p:sp>
      <p:sp>
        <p:nvSpPr>
          <p:cNvPr id="35" name="Text Placeholder 34">
            <a:extLst>
              <a:ext uri="{FF2B5EF4-FFF2-40B4-BE49-F238E27FC236}">
                <a16:creationId xmlns:a16="http://schemas.microsoft.com/office/drawing/2014/main" id="{1982BCC9-60AF-46F4-9F98-66B6A4EECD88}"/>
              </a:ext>
            </a:extLst>
          </p:cNvPr>
          <p:cNvSpPr>
            <a:spLocks noGrp="1"/>
          </p:cNvSpPr>
          <p:nvPr>
            <p:ph type="body" sz="quarter" idx="18" hasCustomPrompt="1"/>
          </p:nvPr>
        </p:nvSpPr>
        <p:spPr>
          <a:xfrm>
            <a:off x="932688" y="3364992"/>
            <a:ext cx="1645920" cy="310896"/>
          </a:xfrm>
        </p:spPr>
        <p:txBody>
          <a:bodyPr rtlCol="0">
            <a:noAutofit/>
          </a:bodyPr>
          <a:lstStyle>
            <a:lvl1pPr marL="0" indent="0" algn="ctr">
              <a:buNone/>
              <a:defRPr sz="1400" b="1">
                <a:solidFill>
                  <a:schemeClr val="tx2"/>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CLICK TO ADD TITLE</a:t>
            </a:r>
          </a:p>
        </p:txBody>
      </p:sp>
      <p:sp>
        <p:nvSpPr>
          <p:cNvPr id="37" name="Text Placeholder 36">
            <a:extLst>
              <a:ext uri="{FF2B5EF4-FFF2-40B4-BE49-F238E27FC236}">
                <a16:creationId xmlns:a16="http://schemas.microsoft.com/office/drawing/2014/main" id="{9F8538CE-C709-4E03-BEA0-595C4832887D}"/>
              </a:ext>
            </a:extLst>
          </p:cNvPr>
          <p:cNvSpPr>
            <a:spLocks noGrp="1"/>
          </p:cNvSpPr>
          <p:nvPr>
            <p:ph type="body" sz="quarter" idx="19" hasCustomPrompt="1"/>
          </p:nvPr>
        </p:nvSpPr>
        <p:spPr>
          <a:xfrm>
            <a:off x="933450" y="3721516"/>
            <a:ext cx="1645920" cy="832104"/>
          </a:xfrm>
        </p:spPr>
        <p:txBody>
          <a:bodyPr rtlCol="0">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rtl="0"/>
            <a:r>
              <a:rPr lang="en-GB" noProof="0"/>
              <a:t>Click to add text</a:t>
            </a:r>
          </a:p>
        </p:txBody>
      </p:sp>
      <p:sp>
        <p:nvSpPr>
          <p:cNvPr id="29" name="Online Image Placeholder 28">
            <a:extLst>
              <a:ext uri="{FF2B5EF4-FFF2-40B4-BE49-F238E27FC236}">
                <a16:creationId xmlns:a16="http://schemas.microsoft.com/office/drawing/2014/main" id="{DBF1F06A-E008-4A1F-B15D-8B17A96843C4}"/>
              </a:ext>
            </a:extLst>
          </p:cNvPr>
          <p:cNvSpPr>
            <a:spLocks noGrp="1"/>
          </p:cNvSpPr>
          <p:nvPr>
            <p:ph type="clipArt" sz="quarter" idx="13" hasCustomPrompt="1"/>
          </p:nvPr>
        </p:nvSpPr>
        <p:spPr>
          <a:xfrm>
            <a:off x="3584448" y="2423160"/>
            <a:ext cx="685800" cy="685800"/>
          </a:xfrm>
        </p:spPr>
        <p:txBody>
          <a:bodyPr rtlCol="0">
            <a:normAutofit/>
          </a:bodyPr>
          <a:lstStyle>
            <a:lvl1pPr>
              <a:defRPr sz="1000"/>
            </a:lvl1pPr>
          </a:lstStyle>
          <a:p>
            <a:pPr rtl="0"/>
            <a:r>
              <a:rPr lang="en-GB" noProof="0"/>
              <a:t>Icon</a:t>
            </a:r>
          </a:p>
        </p:txBody>
      </p:sp>
      <p:sp>
        <p:nvSpPr>
          <p:cNvPr id="38" name="Text Placeholder 34">
            <a:extLst>
              <a:ext uri="{FF2B5EF4-FFF2-40B4-BE49-F238E27FC236}">
                <a16:creationId xmlns:a16="http://schemas.microsoft.com/office/drawing/2014/main" id="{22E02583-A68C-461F-A7EA-CCB799FF8CE4}"/>
              </a:ext>
            </a:extLst>
          </p:cNvPr>
          <p:cNvSpPr>
            <a:spLocks noGrp="1"/>
          </p:cNvSpPr>
          <p:nvPr>
            <p:ph type="body" sz="quarter" idx="20" hasCustomPrompt="1"/>
          </p:nvPr>
        </p:nvSpPr>
        <p:spPr>
          <a:xfrm>
            <a:off x="3099816" y="3355848"/>
            <a:ext cx="1645920" cy="310896"/>
          </a:xfrm>
        </p:spPr>
        <p:txBody>
          <a:bodyPr rtlCol="0">
            <a:noAutofit/>
          </a:bodyPr>
          <a:lstStyle>
            <a:lvl1pPr marL="0" indent="0" algn="ctr">
              <a:buNone/>
              <a:defRPr sz="1400" b="1">
                <a:solidFill>
                  <a:schemeClr val="accent1"/>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CLICK TO ADD TITLE</a:t>
            </a:r>
          </a:p>
        </p:txBody>
      </p:sp>
      <p:sp>
        <p:nvSpPr>
          <p:cNvPr id="39" name="Text Placeholder 36">
            <a:extLst>
              <a:ext uri="{FF2B5EF4-FFF2-40B4-BE49-F238E27FC236}">
                <a16:creationId xmlns:a16="http://schemas.microsoft.com/office/drawing/2014/main" id="{28AFEAEF-5DBC-4899-A91D-67ACF62EE8EE}"/>
              </a:ext>
            </a:extLst>
          </p:cNvPr>
          <p:cNvSpPr>
            <a:spLocks noGrp="1"/>
          </p:cNvSpPr>
          <p:nvPr>
            <p:ph type="body" sz="quarter" idx="21" hasCustomPrompt="1"/>
          </p:nvPr>
        </p:nvSpPr>
        <p:spPr>
          <a:xfrm>
            <a:off x="3099816" y="3721516"/>
            <a:ext cx="1645920" cy="832104"/>
          </a:xfrm>
        </p:spPr>
        <p:txBody>
          <a:bodyPr rtlCol="0">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rtl="0"/>
            <a:r>
              <a:rPr lang="en-GB" noProof="0"/>
              <a:t>Click to add text</a:t>
            </a:r>
          </a:p>
        </p:txBody>
      </p:sp>
      <p:sp>
        <p:nvSpPr>
          <p:cNvPr id="31" name="Online Image Placeholder 28">
            <a:extLst>
              <a:ext uri="{FF2B5EF4-FFF2-40B4-BE49-F238E27FC236}">
                <a16:creationId xmlns:a16="http://schemas.microsoft.com/office/drawing/2014/main" id="{4E80734C-00E1-4859-9CBC-72F685ED3ECA}"/>
              </a:ext>
            </a:extLst>
          </p:cNvPr>
          <p:cNvSpPr>
            <a:spLocks noGrp="1"/>
          </p:cNvSpPr>
          <p:nvPr>
            <p:ph type="clipArt" sz="quarter" idx="15" hasCustomPrompt="1"/>
          </p:nvPr>
        </p:nvSpPr>
        <p:spPr>
          <a:xfrm>
            <a:off x="5751576" y="2423160"/>
            <a:ext cx="685800" cy="685800"/>
          </a:xfrm>
        </p:spPr>
        <p:txBody>
          <a:bodyPr rtlCol="0">
            <a:normAutofit/>
          </a:bodyPr>
          <a:lstStyle>
            <a:lvl1pPr>
              <a:defRPr sz="1000"/>
            </a:lvl1pPr>
          </a:lstStyle>
          <a:p>
            <a:pPr rtl="0"/>
            <a:r>
              <a:rPr lang="en-GB" noProof="0"/>
              <a:t>Icon</a:t>
            </a:r>
          </a:p>
        </p:txBody>
      </p:sp>
      <p:sp>
        <p:nvSpPr>
          <p:cNvPr id="40" name="Text Placeholder 34">
            <a:extLst>
              <a:ext uri="{FF2B5EF4-FFF2-40B4-BE49-F238E27FC236}">
                <a16:creationId xmlns:a16="http://schemas.microsoft.com/office/drawing/2014/main" id="{2BCDF99A-2A2D-450C-A2EC-855BF8CF3461}"/>
              </a:ext>
            </a:extLst>
          </p:cNvPr>
          <p:cNvSpPr>
            <a:spLocks noGrp="1"/>
          </p:cNvSpPr>
          <p:nvPr>
            <p:ph type="body" sz="quarter" idx="22" hasCustomPrompt="1"/>
          </p:nvPr>
        </p:nvSpPr>
        <p:spPr>
          <a:xfrm>
            <a:off x="5266944" y="3355848"/>
            <a:ext cx="1645920" cy="310896"/>
          </a:xfrm>
        </p:spPr>
        <p:txBody>
          <a:bodyPr rtlCol="0">
            <a:noAutofit/>
          </a:bodyPr>
          <a:lstStyle>
            <a:lvl1pPr marL="0" indent="0" algn="ctr">
              <a:buNone/>
              <a:defRPr sz="1400" b="1">
                <a:solidFill>
                  <a:schemeClr val="accent4">
                    <a:lumMod val="75000"/>
                  </a:schemeClr>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CLICK TO ADD TITLE</a:t>
            </a:r>
          </a:p>
        </p:txBody>
      </p:sp>
      <p:sp>
        <p:nvSpPr>
          <p:cNvPr id="41" name="Text Placeholder 36">
            <a:extLst>
              <a:ext uri="{FF2B5EF4-FFF2-40B4-BE49-F238E27FC236}">
                <a16:creationId xmlns:a16="http://schemas.microsoft.com/office/drawing/2014/main" id="{F9B9826B-7B62-4748-A213-35BC39ABA1B0}"/>
              </a:ext>
            </a:extLst>
          </p:cNvPr>
          <p:cNvSpPr>
            <a:spLocks noGrp="1"/>
          </p:cNvSpPr>
          <p:nvPr>
            <p:ph type="body" sz="quarter" idx="23" hasCustomPrompt="1"/>
          </p:nvPr>
        </p:nvSpPr>
        <p:spPr>
          <a:xfrm>
            <a:off x="5266944" y="3721516"/>
            <a:ext cx="1645920" cy="832104"/>
          </a:xfrm>
        </p:spPr>
        <p:txBody>
          <a:bodyPr rtlCol="0">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rtl="0"/>
            <a:r>
              <a:rPr lang="en-GB" noProof="0"/>
              <a:t>Click to add text</a:t>
            </a:r>
          </a:p>
        </p:txBody>
      </p:sp>
      <p:sp>
        <p:nvSpPr>
          <p:cNvPr id="32" name="Online Image Placeholder 28">
            <a:extLst>
              <a:ext uri="{FF2B5EF4-FFF2-40B4-BE49-F238E27FC236}">
                <a16:creationId xmlns:a16="http://schemas.microsoft.com/office/drawing/2014/main" id="{A4C3FC1B-B692-43CB-A148-E1C8F5215715}"/>
              </a:ext>
            </a:extLst>
          </p:cNvPr>
          <p:cNvSpPr>
            <a:spLocks noGrp="1"/>
          </p:cNvSpPr>
          <p:nvPr>
            <p:ph type="clipArt" sz="quarter" idx="16" hasCustomPrompt="1"/>
          </p:nvPr>
        </p:nvSpPr>
        <p:spPr>
          <a:xfrm>
            <a:off x="7964424" y="2459736"/>
            <a:ext cx="685800" cy="685800"/>
          </a:xfrm>
        </p:spPr>
        <p:txBody>
          <a:bodyPr rtlCol="0">
            <a:normAutofit/>
          </a:bodyPr>
          <a:lstStyle>
            <a:lvl1pPr>
              <a:defRPr sz="1000"/>
            </a:lvl1pPr>
          </a:lstStyle>
          <a:p>
            <a:pPr rtl="0"/>
            <a:r>
              <a:rPr lang="en-GB" noProof="0"/>
              <a:t>Icon</a:t>
            </a:r>
          </a:p>
        </p:txBody>
      </p:sp>
      <p:sp>
        <p:nvSpPr>
          <p:cNvPr id="42" name="Text Placeholder 34">
            <a:extLst>
              <a:ext uri="{FF2B5EF4-FFF2-40B4-BE49-F238E27FC236}">
                <a16:creationId xmlns:a16="http://schemas.microsoft.com/office/drawing/2014/main" id="{6F67F147-F73B-41A8-BDE9-C0362A2496D1}"/>
              </a:ext>
            </a:extLst>
          </p:cNvPr>
          <p:cNvSpPr>
            <a:spLocks noGrp="1"/>
          </p:cNvSpPr>
          <p:nvPr>
            <p:ph type="body" sz="quarter" idx="24" hasCustomPrompt="1"/>
          </p:nvPr>
        </p:nvSpPr>
        <p:spPr>
          <a:xfrm>
            <a:off x="7443216" y="3355848"/>
            <a:ext cx="1645920" cy="310896"/>
          </a:xfrm>
        </p:spPr>
        <p:txBody>
          <a:bodyPr rtlCol="0">
            <a:noAutofit/>
          </a:bodyPr>
          <a:lstStyle>
            <a:lvl1pPr marL="0" indent="0" algn="ctr">
              <a:buNone/>
              <a:defRPr sz="1400" b="1">
                <a:solidFill>
                  <a:schemeClr val="accent3">
                    <a:lumMod val="75000"/>
                  </a:schemeClr>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CLICK TO ADD TITLE</a:t>
            </a:r>
          </a:p>
        </p:txBody>
      </p:sp>
      <p:sp>
        <p:nvSpPr>
          <p:cNvPr id="43" name="Text Placeholder 36">
            <a:extLst>
              <a:ext uri="{FF2B5EF4-FFF2-40B4-BE49-F238E27FC236}">
                <a16:creationId xmlns:a16="http://schemas.microsoft.com/office/drawing/2014/main" id="{05CCB676-6291-4B66-8B0C-D2807FFDC06A}"/>
              </a:ext>
            </a:extLst>
          </p:cNvPr>
          <p:cNvSpPr>
            <a:spLocks noGrp="1"/>
          </p:cNvSpPr>
          <p:nvPr>
            <p:ph type="body" sz="quarter" idx="25" hasCustomPrompt="1"/>
          </p:nvPr>
        </p:nvSpPr>
        <p:spPr>
          <a:xfrm>
            <a:off x="7443216" y="3721516"/>
            <a:ext cx="1645920" cy="832104"/>
          </a:xfrm>
        </p:spPr>
        <p:txBody>
          <a:bodyPr rtlCol="0">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rtl="0"/>
            <a:r>
              <a:rPr lang="en-GB" noProof="0"/>
              <a:t>Click to add text</a:t>
            </a:r>
          </a:p>
        </p:txBody>
      </p:sp>
      <p:sp>
        <p:nvSpPr>
          <p:cNvPr id="33" name="Online Image Placeholder 28">
            <a:extLst>
              <a:ext uri="{FF2B5EF4-FFF2-40B4-BE49-F238E27FC236}">
                <a16:creationId xmlns:a16="http://schemas.microsoft.com/office/drawing/2014/main" id="{FE385F6E-CA59-470E-B2EE-A9275BD02513}"/>
              </a:ext>
            </a:extLst>
          </p:cNvPr>
          <p:cNvSpPr>
            <a:spLocks noGrp="1"/>
          </p:cNvSpPr>
          <p:nvPr>
            <p:ph type="clipArt" sz="quarter" idx="17" hasCustomPrompt="1"/>
          </p:nvPr>
        </p:nvSpPr>
        <p:spPr>
          <a:xfrm>
            <a:off x="10085832" y="2459736"/>
            <a:ext cx="685800" cy="685800"/>
          </a:xfrm>
        </p:spPr>
        <p:txBody>
          <a:bodyPr rtlCol="0">
            <a:normAutofit/>
          </a:bodyPr>
          <a:lstStyle>
            <a:lvl1pPr>
              <a:defRPr sz="1000"/>
            </a:lvl1pPr>
          </a:lstStyle>
          <a:p>
            <a:pPr rtl="0"/>
            <a:r>
              <a:rPr lang="en-GB" noProof="0"/>
              <a:t>Icon</a:t>
            </a:r>
          </a:p>
        </p:txBody>
      </p:sp>
      <p:sp>
        <p:nvSpPr>
          <p:cNvPr id="44" name="Text Placeholder 34">
            <a:extLst>
              <a:ext uri="{FF2B5EF4-FFF2-40B4-BE49-F238E27FC236}">
                <a16:creationId xmlns:a16="http://schemas.microsoft.com/office/drawing/2014/main" id="{ED597C6A-309C-4388-AD51-3CA4C7D32298}"/>
              </a:ext>
            </a:extLst>
          </p:cNvPr>
          <p:cNvSpPr>
            <a:spLocks noGrp="1"/>
          </p:cNvSpPr>
          <p:nvPr>
            <p:ph type="body" sz="quarter" idx="26" hasCustomPrompt="1"/>
          </p:nvPr>
        </p:nvSpPr>
        <p:spPr>
          <a:xfrm>
            <a:off x="9610344" y="3359348"/>
            <a:ext cx="1645920" cy="310896"/>
          </a:xfrm>
        </p:spPr>
        <p:txBody>
          <a:bodyPr rtlCol="0">
            <a:noAutofit/>
          </a:bodyPr>
          <a:lstStyle>
            <a:lvl1pPr marL="0" indent="0" algn="ctr">
              <a:buNone/>
              <a:defRPr sz="1400" b="1">
                <a:solidFill>
                  <a:schemeClr val="accent6"/>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CLICK TO ADD TITLE</a:t>
            </a:r>
          </a:p>
        </p:txBody>
      </p:sp>
      <p:sp>
        <p:nvSpPr>
          <p:cNvPr id="45" name="Text Placeholder 36">
            <a:extLst>
              <a:ext uri="{FF2B5EF4-FFF2-40B4-BE49-F238E27FC236}">
                <a16:creationId xmlns:a16="http://schemas.microsoft.com/office/drawing/2014/main" id="{4FAEDD7A-7EFF-4683-B485-0E7C891E8465}"/>
              </a:ext>
            </a:extLst>
          </p:cNvPr>
          <p:cNvSpPr>
            <a:spLocks noGrp="1"/>
          </p:cNvSpPr>
          <p:nvPr>
            <p:ph type="body" sz="quarter" idx="27" hasCustomPrompt="1"/>
          </p:nvPr>
        </p:nvSpPr>
        <p:spPr>
          <a:xfrm>
            <a:off x="9610344" y="3721516"/>
            <a:ext cx="1645920" cy="832104"/>
          </a:xfrm>
        </p:spPr>
        <p:txBody>
          <a:bodyPr rtlCol="0">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rtl="0"/>
            <a:r>
              <a:rPr lang="en-GB" noProof="0"/>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p>
            <a:pPr rtl="0"/>
            <a:fld id="{46E12EA0-33EF-406D-92F7-89FF81D07413}" type="datetime1">
              <a:rPr lang="en-GB" noProof="0" smtClean="0"/>
              <a:t>10/07/2024</a:t>
            </a:fld>
            <a:endParaRPr lang="en-GB" noProof="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p>
            <a:pPr rtl="0"/>
            <a:r>
              <a:rPr lang="en-GB" noProof="0"/>
              <a:t>Buckingham Design Code: 2024 - 2044</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spTree>
    <p:extLst>
      <p:ext uri="{BB962C8B-B14F-4D97-AF65-F5344CB8AC3E}">
        <p14:creationId xmlns:p14="http://schemas.microsoft.com/office/powerpoint/2010/main" val="427865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rtlCol="0">
            <a:normAutofit/>
          </a:bodyPr>
          <a:lstStyle>
            <a:lvl1pPr>
              <a:defRPr sz="3000"/>
            </a:lvl1pPr>
          </a:lstStyle>
          <a:p>
            <a:pPr rtl="0"/>
            <a:r>
              <a:rPr lang="en-US" noProof="0"/>
              <a:t>Click to edit Master title style</a:t>
            </a:r>
            <a:endParaRPr lang="en-GB" noProof="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a:p>
          </p:txBody>
        </p:sp>
      </p:grpSp>
      <p:cxnSp>
        <p:nvCxnSpPr>
          <p:cNvPr id="17" name="Straight Connector 16">
            <a:extLst>
              <a:ext uri="{FF2B5EF4-FFF2-40B4-BE49-F238E27FC236}">
                <a16:creationId xmlns:a16="http://schemas.microsoft.com/office/drawing/2014/main" id="{63BA1E84-270B-4FFF-AE2D-1118555EA543}"/>
              </a:ext>
              <a:ext uri="{C183D7F6-B498-43B3-948B-1728B52AA6E4}">
                <adec:decorative xmlns:adec="http://schemas.microsoft.com/office/drawing/2017/decorative" val="1"/>
              </a:ext>
            </a:extLst>
          </p:cNvPr>
          <p:cNvCxnSpPr>
            <a:cxnSpLocks/>
          </p:cNvCxnSpPr>
          <p:nvPr userDrawn="1"/>
        </p:nvCxnSpPr>
        <p:spPr>
          <a:xfrm>
            <a:off x="838200" y="3492029"/>
            <a:ext cx="1045824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F276568E-688A-4E48-A2E2-309074BB84F4}"/>
              </a:ext>
            </a:extLst>
          </p:cNvPr>
          <p:cNvSpPr>
            <a:spLocks noGrp="1"/>
          </p:cNvSpPr>
          <p:nvPr>
            <p:ph type="body" sz="quarter" idx="13" hasCustomPrompt="1"/>
          </p:nvPr>
        </p:nvSpPr>
        <p:spPr>
          <a:xfrm>
            <a:off x="841248" y="2331720"/>
            <a:ext cx="2286000" cy="457200"/>
          </a:xfrm>
        </p:spPr>
        <p:txBody>
          <a:bodyPr rtlCol="0">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rtl="0"/>
            <a:r>
              <a:rPr lang="en-GB" noProof="0"/>
              <a:t>Click to add text</a:t>
            </a:r>
          </a:p>
        </p:txBody>
      </p:sp>
      <p:sp>
        <p:nvSpPr>
          <p:cNvPr id="22" name="Text Placeholder 18">
            <a:extLst>
              <a:ext uri="{FF2B5EF4-FFF2-40B4-BE49-F238E27FC236}">
                <a16:creationId xmlns:a16="http://schemas.microsoft.com/office/drawing/2014/main" id="{F7B45EFE-7518-4339-BC12-BDB6AE6B455D}"/>
              </a:ext>
            </a:extLst>
          </p:cNvPr>
          <p:cNvSpPr>
            <a:spLocks noGrp="1"/>
          </p:cNvSpPr>
          <p:nvPr>
            <p:ph type="body" sz="quarter" idx="15" hasCustomPrompt="1"/>
          </p:nvPr>
        </p:nvSpPr>
        <p:spPr>
          <a:xfrm>
            <a:off x="4956048" y="2331720"/>
            <a:ext cx="2286000" cy="457200"/>
          </a:xfrm>
        </p:spPr>
        <p:txBody>
          <a:bodyPr rtlCol="0">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rtl="0"/>
            <a:r>
              <a:rPr lang="en-GB" noProof="0"/>
              <a:t>Click to add text</a:t>
            </a:r>
          </a:p>
        </p:txBody>
      </p:sp>
      <p:sp>
        <p:nvSpPr>
          <p:cNvPr id="24" name="Text Placeholder 18">
            <a:extLst>
              <a:ext uri="{FF2B5EF4-FFF2-40B4-BE49-F238E27FC236}">
                <a16:creationId xmlns:a16="http://schemas.microsoft.com/office/drawing/2014/main" id="{90914F75-CCEE-4A83-B123-C63AEE559134}"/>
              </a:ext>
            </a:extLst>
          </p:cNvPr>
          <p:cNvSpPr>
            <a:spLocks noGrp="1"/>
          </p:cNvSpPr>
          <p:nvPr>
            <p:ph type="body" sz="quarter" idx="17" hasCustomPrompt="1"/>
          </p:nvPr>
        </p:nvSpPr>
        <p:spPr>
          <a:xfrm>
            <a:off x="9061704" y="2331720"/>
            <a:ext cx="2286000" cy="457200"/>
          </a:xfrm>
        </p:spPr>
        <p:txBody>
          <a:bodyPr rtlCol="0">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rtl="0"/>
            <a:r>
              <a:rPr lang="en-GB" noProof="0"/>
              <a:t>Click to add text</a:t>
            </a:r>
          </a:p>
        </p:txBody>
      </p:sp>
      <p:sp>
        <p:nvSpPr>
          <p:cNvPr id="21" name="Text Placeholder 20">
            <a:extLst>
              <a:ext uri="{FF2B5EF4-FFF2-40B4-BE49-F238E27FC236}">
                <a16:creationId xmlns:a16="http://schemas.microsoft.com/office/drawing/2014/main" id="{9F457D21-9E5C-42C3-B963-EB5C573E471B}"/>
              </a:ext>
            </a:extLst>
          </p:cNvPr>
          <p:cNvSpPr>
            <a:spLocks noGrp="1"/>
          </p:cNvSpPr>
          <p:nvPr>
            <p:ph type="body" sz="quarter" idx="14" hasCustomPrompt="1"/>
          </p:nvPr>
        </p:nvSpPr>
        <p:spPr>
          <a:xfrm>
            <a:off x="1069848" y="2825496"/>
            <a:ext cx="1828800" cy="310896"/>
          </a:xfrm>
        </p:spPr>
        <p:txBody>
          <a:bodyPr rtlCol="0" anchor="ctr" anchorCtr="1">
            <a:noAutofit/>
          </a:bodyPr>
          <a:lstStyle>
            <a:lvl1pPr marL="0" indent="0" algn="ctr">
              <a:buNone/>
              <a:defRPr sz="1400" b="1">
                <a:solidFill>
                  <a:schemeClr val="tx2"/>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CLICK ADD TITLE</a:t>
            </a:r>
          </a:p>
        </p:txBody>
      </p:sp>
      <p:sp>
        <p:nvSpPr>
          <p:cNvPr id="23" name="Text Placeholder 20">
            <a:extLst>
              <a:ext uri="{FF2B5EF4-FFF2-40B4-BE49-F238E27FC236}">
                <a16:creationId xmlns:a16="http://schemas.microsoft.com/office/drawing/2014/main" id="{85718815-3BB8-4E88-99D1-02A1711B5F1B}"/>
              </a:ext>
            </a:extLst>
          </p:cNvPr>
          <p:cNvSpPr>
            <a:spLocks noGrp="1"/>
          </p:cNvSpPr>
          <p:nvPr>
            <p:ph type="body" sz="quarter" idx="16" hasCustomPrompt="1"/>
          </p:nvPr>
        </p:nvSpPr>
        <p:spPr>
          <a:xfrm>
            <a:off x="5175504" y="2816352"/>
            <a:ext cx="1828800" cy="310896"/>
          </a:xfrm>
        </p:spPr>
        <p:txBody>
          <a:bodyPr rtlCol="0" anchor="ctr" anchorCtr="1">
            <a:noAutofit/>
          </a:bodyPr>
          <a:lstStyle>
            <a:lvl1pPr marL="0" indent="0" algn="ctr">
              <a:buNone/>
              <a:defRPr sz="1400" b="1">
                <a:solidFill>
                  <a:schemeClr val="accent3"/>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CLICK ADD TITLE</a:t>
            </a:r>
          </a:p>
        </p:txBody>
      </p:sp>
      <p:sp>
        <p:nvSpPr>
          <p:cNvPr id="25" name="Text Placeholder 20">
            <a:extLst>
              <a:ext uri="{FF2B5EF4-FFF2-40B4-BE49-F238E27FC236}">
                <a16:creationId xmlns:a16="http://schemas.microsoft.com/office/drawing/2014/main" id="{A2791BA3-A25E-47AA-BE4F-061E39494562}"/>
              </a:ext>
            </a:extLst>
          </p:cNvPr>
          <p:cNvSpPr>
            <a:spLocks noGrp="1"/>
          </p:cNvSpPr>
          <p:nvPr>
            <p:ph type="body" sz="quarter" idx="18" hasCustomPrompt="1"/>
          </p:nvPr>
        </p:nvSpPr>
        <p:spPr>
          <a:xfrm>
            <a:off x="9281160" y="2825496"/>
            <a:ext cx="1828800" cy="310896"/>
          </a:xfrm>
        </p:spPr>
        <p:txBody>
          <a:bodyPr rtlCol="0" anchor="ctr" anchorCtr="1">
            <a:noAutofit/>
          </a:bodyPr>
          <a:lstStyle>
            <a:lvl1pPr marL="0" indent="0" algn="ctr">
              <a:buNone/>
              <a:defRPr sz="1400" b="1">
                <a:solidFill>
                  <a:schemeClr val="accent6"/>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CLICK ADD TITLE</a:t>
            </a:r>
          </a:p>
        </p:txBody>
      </p:sp>
      <p:sp>
        <p:nvSpPr>
          <p:cNvPr id="27" name="Text Placeholder 20">
            <a:extLst>
              <a:ext uri="{FF2B5EF4-FFF2-40B4-BE49-F238E27FC236}">
                <a16:creationId xmlns:a16="http://schemas.microsoft.com/office/drawing/2014/main" id="{A7F9C1F7-7C6C-4753-971D-57FC507D0C24}"/>
              </a:ext>
            </a:extLst>
          </p:cNvPr>
          <p:cNvSpPr>
            <a:spLocks noGrp="1"/>
          </p:cNvSpPr>
          <p:nvPr>
            <p:ph type="body" sz="quarter" idx="20" hasCustomPrompt="1"/>
          </p:nvPr>
        </p:nvSpPr>
        <p:spPr>
          <a:xfrm>
            <a:off x="3127248" y="3895344"/>
            <a:ext cx="1828800" cy="310896"/>
          </a:xfrm>
        </p:spPr>
        <p:txBody>
          <a:bodyPr rtlCol="0" anchor="ctr" anchorCtr="1">
            <a:noAutofit/>
          </a:bodyPr>
          <a:lstStyle>
            <a:lvl1pPr marL="0" indent="0" algn="ctr">
              <a:buNone/>
              <a:defRPr sz="1400" b="1">
                <a:solidFill>
                  <a:schemeClr val="accent1"/>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CLICK ADD TITLE</a:t>
            </a:r>
          </a:p>
        </p:txBody>
      </p:sp>
      <p:sp>
        <p:nvSpPr>
          <p:cNvPr id="29" name="Text Placeholder 20">
            <a:extLst>
              <a:ext uri="{FF2B5EF4-FFF2-40B4-BE49-F238E27FC236}">
                <a16:creationId xmlns:a16="http://schemas.microsoft.com/office/drawing/2014/main" id="{25B6F234-5859-479D-A644-428DF6706712}"/>
              </a:ext>
            </a:extLst>
          </p:cNvPr>
          <p:cNvSpPr>
            <a:spLocks noGrp="1"/>
          </p:cNvSpPr>
          <p:nvPr>
            <p:ph type="body" sz="quarter" idx="22" hasCustomPrompt="1"/>
          </p:nvPr>
        </p:nvSpPr>
        <p:spPr>
          <a:xfrm>
            <a:off x="7232904" y="3895344"/>
            <a:ext cx="1828800" cy="310896"/>
          </a:xfrm>
        </p:spPr>
        <p:txBody>
          <a:bodyPr rtlCol="0" anchor="ctr" anchorCtr="1">
            <a:noAutofit/>
          </a:bodyPr>
          <a:lstStyle>
            <a:lvl1pPr marL="0" indent="0" algn="ctr">
              <a:buNone/>
              <a:defRPr sz="1400" b="1">
                <a:solidFill>
                  <a:schemeClr val="accent5"/>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rtl="0"/>
            <a:r>
              <a:rPr lang="en-GB" noProof="0"/>
              <a:t>CLICK ADD TITLE</a:t>
            </a:r>
          </a:p>
        </p:txBody>
      </p:sp>
      <p:sp>
        <p:nvSpPr>
          <p:cNvPr id="26" name="Text Placeholder 18">
            <a:extLst>
              <a:ext uri="{FF2B5EF4-FFF2-40B4-BE49-F238E27FC236}">
                <a16:creationId xmlns:a16="http://schemas.microsoft.com/office/drawing/2014/main" id="{241AC019-59F4-46A4-A11D-8961BADF3B90}"/>
              </a:ext>
            </a:extLst>
          </p:cNvPr>
          <p:cNvSpPr>
            <a:spLocks noGrp="1"/>
          </p:cNvSpPr>
          <p:nvPr>
            <p:ph type="body" sz="quarter" idx="19" hasCustomPrompt="1"/>
          </p:nvPr>
        </p:nvSpPr>
        <p:spPr>
          <a:xfrm>
            <a:off x="2898648" y="4206240"/>
            <a:ext cx="2286000" cy="457200"/>
          </a:xfrm>
        </p:spPr>
        <p:txBody>
          <a:bodyPr rtlCol="0">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rtl="0"/>
            <a:r>
              <a:rPr lang="en-GB" noProof="0"/>
              <a:t>Click to add text</a:t>
            </a:r>
          </a:p>
        </p:txBody>
      </p:sp>
      <p:sp>
        <p:nvSpPr>
          <p:cNvPr id="28" name="Text Placeholder 18">
            <a:extLst>
              <a:ext uri="{FF2B5EF4-FFF2-40B4-BE49-F238E27FC236}">
                <a16:creationId xmlns:a16="http://schemas.microsoft.com/office/drawing/2014/main" id="{BDB73453-5E3B-4D0C-A15D-1D4D97053A58}"/>
              </a:ext>
            </a:extLst>
          </p:cNvPr>
          <p:cNvSpPr>
            <a:spLocks noGrp="1"/>
          </p:cNvSpPr>
          <p:nvPr>
            <p:ph type="body" sz="quarter" idx="21" hasCustomPrompt="1"/>
          </p:nvPr>
        </p:nvSpPr>
        <p:spPr>
          <a:xfrm>
            <a:off x="6986016" y="4206240"/>
            <a:ext cx="2286000" cy="457200"/>
          </a:xfrm>
        </p:spPr>
        <p:txBody>
          <a:bodyPr rtlCol="0">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rtl="0"/>
            <a:r>
              <a:rPr lang="en-GB" noProof="0"/>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p>
            <a:pPr rtl="0"/>
            <a:fld id="{7CA168C4-D2B2-4122-B8B9-CE7775CC2FD7}" type="datetime1">
              <a:rPr lang="en-GB" noProof="0" smtClean="0"/>
              <a:t>10/07/2024</a:t>
            </a:fld>
            <a:endParaRPr lang="en-GB" noProof="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p>
            <a:pPr rtl="0"/>
            <a:r>
              <a:rPr lang="en-GB" noProof="0"/>
              <a:t>Buckingham Design Code: 2024 - 2044</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spTree>
    <p:extLst>
      <p:ext uri="{BB962C8B-B14F-4D97-AF65-F5344CB8AC3E}">
        <p14:creationId xmlns:p14="http://schemas.microsoft.com/office/powerpoint/2010/main" val="126723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3584448" y="365125"/>
            <a:ext cx="8353426" cy="1325563"/>
          </a:xfrm>
        </p:spPr>
        <p:txBody>
          <a:bodyPr rtlCol="0">
            <a:normAutofit/>
          </a:bodyPr>
          <a:lstStyle>
            <a:lvl1pPr>
              <a:defRPr sz="3000" baseline="0"/>
            </a:lvl1pPr>
          </a:lstStyle>
          <a:p>
            <a:pPr rtl="0"/>
            <a:r>
              <a:rPr lang="en-US" noProof="0"/>
              <a:t>Click to edit Master title style</a:t>
            </a:r>
            <a:endParaRPr lang="en-GB" noProof="0"/>
          </a:p>
        </p:txBody>
      </p:sp>
      <p:sp>
        <p:nvSpPr>
          <p:cNvPr id="11" name="Picture Placeholder 10">
            <a:extLst>
              <a:ext uri="{FF2B5EF4-FFF2-40B4-BE49-F238E27FC236}">
                <a16:creationId xmlns:a16="http://schemas.microsoft.com/office/drawing/2014/main" id="{9D9DEB19-D619-47AB-BE94-FA3DDA460083}"/>
              </a:ext>
            </a:extLst>
          </p:cNvPr>
          <p:cNvSpPr>
            <a:spLocks noGrp="1"/>
          </p:cNvSpPr>
          <p:nvPr>
            <p:ph type="pic" sz="quarter" idx="13"/>
          </p:nvPr>
        </p:nvSpPr>
        <p:spPr>
          <a:xfrm>
            <a:off x="0" y="0"/>
            <a:ext cx="3044952" cy="6858000"/>
          </a:xfrm>
          <a:solidFill>
            <a:schemeClr val="accent5"/>
          </a:solidFill>
        </p:spPr>
        <p:txBody>
          <a:bodyPr rtlCol="0"/>
          <a:lstStyle/>
          <a:p>
            <a:pPr rtl="0"/>
            <a:r>
              <a:rPr lang="en-US" noProof="0"/>
              <a:t>Click icon to add picture</a:t>
            </a:r>
            <a:endParaRPr lang="en-GB" noProof="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3584448" y="1681163"/>
            <a:ext cx="3483864" cy="823912"/>
          </a:xfrm>
        </p:spPr>
        <p:txBody>
          <a:bodyPr rtlCol="0"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3584448" y="2505075"/>
            <a:ext cx="3483864" cy="3474720"/>
          </a:xfrm>
        </p:spPr>
        <p:txBody>
          <a:bodyPr rtlCol="0">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7543800" y="1681163"/>
            <a:ext cx="3483864" cy="823912"/>
          </a:xfrm>
        </p:spPr>
        <p:txBody>
          <a:bodyPr rtlCol="0"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543800" y="2505075"/>
            <a:ext cx="3483864" cy="3474720"/>
          </a:xfrm>
        </p:spPr>
        <p:txBody>
          <a:bodyPr rtlCol="0">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rtlCol="0"/>
          <a:lstStyle>
            <a:lvl1pPr>
              <a:defRPr>
                <a:solidFill>
                  <a:schemeClr val="bg1"/>
                </a:solidFill>
              </a:defRPr>
            </a:lvl1pPr>
          </a:lstStyle>
          <a:p>
            <a:pPr rtl="0"/>
            <a:fld id="{9425C790-2DE1-4283-BC56-1BB891374401}" type="datetime1">
              <a:rPr lang="en-GB" noProof="0" smtClean="0"/>
              <a:t>10/07/2024</a:t>
            </a:fld>
            <a:endParaRPr lang="en-GB" noProof="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en-GB" noProof="0"/>
              <a:t>Buckingham Design Code: 2024 - 2044</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grpSp>
        <p:nvGrpSpPr>
          <p:cNvPr id="12" name="Bottom Right">
            <a:extLst>
              <a:ext uri="{FF2B5EF4-FFF2-40B4-BE49-F238E27FC236}">
                <a16:creationId xmlns:a16="http://schemas.microsoft.com/office/drawing/2014/main" id="{1667A1E8-3018-4001-B0FE-0B432613216B}"/>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13" name="Graphic 157">
              <a:extLst>
                <a:ext uri="{FF2B5EF4-FFF2-40B4-BE49-F238E27FC236}">
                  <a16:creationId xmlns:a16="http://schemas.microsoft.com/office/drawing/2014/main" id="{5AFF63E6-DC17-46C3-B823-1137AE864902}"/>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5" name="Freeform: Shape 24">
                <a:extLst>
                  <a:ext uri="{FF2B5EF4-FFF2-40B4-BE49-F238E27FC236}">
                    <a16:creationId xmlns:a16="http://schemas.microsoft.com/office/drawing/2014/main" id="{337E26D2-F396-484E-B772-EDD11744E222}"/>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6" name="Freeform: Shape 25">
                <a:extLst>
                  <a:ext uri="{FF2B5EF4-FFF2-40B4-BE49-F238E27FC236}">
                    <a16:creationId xmlns:a16="http://schemas.microsoft.com/office/drawing/2014/main" id="{7BD51612-9C68-492F-8EDA-AC9CD665B42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7" name="Freeform: Shape 26">
                <a:extLst>
                  <a:ext uri="{FF2B5EF4-FFF2-40B4-BE49-F238E27FC236}">
                    <a16:creationId xmlns:a16="http://schemas.microsoft.com/office/drawing/2014/main" id="{E200DEED-F771-4E37-B642-842E84B1043D}"/>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8" name="Freeform: Shape 30">
                <a:extLst>
                  <a:ext uri="{FF2B5EF4-FFF2-40B4-BE49-F238E27FC236}">
                    <a16:creationId xmlns:a16="http://schemas.microsoft.com/office/drawing/2014/main" id="{9BBD781A-81EA-4C52-B45D-365CF3F5138F}"/>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9" name="Freeform: Shape 31">
                <a:extLst>
                  <a:ext uri="{FF2B5EF4-FFF2-40B4-BE49-F238E27FC236}">
                    <a16:creationId xmlns:a16="http://schemas.microsoft.com/office/drawing/2014/main" id="{731704AC-9126-464E-93BF-913A8724D55E}"/>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20" name="Freeform: Shape 32">
                <a:extLst>
                  <a:ext uri="{FF2B5EF4-FFF2-40B4-BE49-F238E27FC236}">
                    <a16:creationId xmlns:a16="http://schemas.microsoft.com/office/drawing/2014/main" id="{E9C4B9D4-017F-48C9-83EE-067D4C23D562}"/>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21" name="Freeform: Shape 36">
                <a:extLst>
                  <a:ext uri="{FF2B5EF4-FFF2-40B4-BE49-F238E27FC236}">
                    <a16:creationId xmlns:a16="http://schemas.microsoft.com/office/drawing/2014/main" id="{A2549C88-4C09-431B-A746-6BB8F330F562}"/>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grpSp>
        <p:sp>
          <p:nvSpPr>
            <p:cNvPr id="14" name="Freeform: Shape 23">
              <a:extLst>
                <a:ext uri="{FF2B5EF4-FFF2-40B4-BE49-F238E27FC236}">
                  <a16:creationId xmlns:a16="http://schemas.microsoft.com/office/drawing/2014/main" id="{B09360BE-E702-4312-BDC3-0EE642278E56}"/>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a:p>
          </p:txBody>
        </p:sp>
      </p:grpSp>
    </p:spTree>
    <p:extLst>
      <p:ext uri="{BB962C8B-B14F-4D97-AF65-F5344CB8AC3E}">
        <p14:creationId xmlns:p14="http://schemas.microsoft.com/office/powerpoint/2010/main" val="230378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3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3383280" y="365125"/>
            <a:ext cx="8353426" cy="1325563"/>
          </a:xfrm>
        </p:spPr>
        <p:txBody>
          <a:bodyPr rtlCol="0"/>
          <a:lstStyle>
            <a:lvl1pPr>
              <a:defRPr baseline="0"/>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3382963" y="1681163"/>
            <a:ext cx="2514600" cy="823912"/>
          </a:xfrm>
        </p:spPr>
        <p:txBody>
          <a:bodyPr rtlCol="0"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3382963" y="2505075"/>
            <a:ext cx="2514600" cy="3474720"/>
          </a:xfrm>
        </p:spPr>
        <p:txBody>
          <a:bodyPr rtlCol="0">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330156" y="1681163"/>
            <a:ext cx="2514600" cy="823912"/>
          </a:xfrm>
        </p:spPr>
        <p:txBody>
          <a:bodyPr rtlCol="0"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334125" y="2505075"/>
            <a:ext cx="2514600" cy="3474720"/>
          </a:xfrm>
        </p:spPr>
        <p:txBody>
          <a:bodyPr rtlCol="0">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Text Placeholder 4">
            <a:extLst>
              <a:ext uri="{FF2B5EF4-FFF2-40B4-BE49-F238E27FC236}">
                <a16:creationId xmlns:a16="http://schemas.microsoft.com/office/drawing/2014/main" id="{D05BF5CB-E607-49B6-8E54-0228DEF8D73E}"/>
              </a:ext>
            </a:extLst>
          </p:cNvPr>
          <p:cNvSpPr>
            <a:spLocks noGrp="1"/>
          </p:cNvSpPr>
          <p:nvPr>
            <p:ph type="body" sz="quarter" idx="14"/>
          </p:nvPr>
        </p:nvSpPr>
        <p:spPr>
          <a:xfrm>
            <a:off x="9277350" y="1700213"/>
            <a:ext cx="2514600" cy="823912"/>
          </a:xfrm>
        </p:spPr>
        <p:txBody>
          <a:bodyPr rtlCol="0"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3" name="Content Placeholder 5">
            <a:extLst>
              <a:ext uri="{FF2B5EF4-FFF2-40B4-BE49-F238E27FC236}">
                <a16:creationId xmlns:a16="http://schemas.microsoft.com/office/drawing/2014/main" id="{24901FC4-51BF-47FB-B851-F155DE9683EB}"/>
              </a:ext>
            </a:extLst>
          </p:cNvPr>
          <p:cNvSpPr>
            <a:spLocks noGrp="1"/>
          </p:cNvSpPr>
          <p:nvPr>
            <p:ph sz="quarter" idx="15"/>
          </p:nvPr>
        </p:nvSpPr>
        <p:spPr>
          <a:xfrm>
            <a:off x="9277350" y="2524125"/>
            <a:ext cx="2514600" cy="3474720"/>
          </a:xfrm>
        </p:spPr>
        <p:txBody>
          <a:bodyPr rtlCol="0">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rtlCol="0"/>
          <a:lstStyle/>
          <a:p>
            <a:pPr rtl="0"/>
            <a:fld id="{50687DAD-1007-4BC6-8795-2751119E6462}" type="datetime1">
              <a:rPr lang="en-GB" noProof="0" smtClean="0"/>
              <a:t>10/07/2024</a:t>
            </a:fld>
            <a:endParaRPr lang="en-GB" noProof="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en-GB" noProof="0"/>
              <a:t>Buckingham Design Code: 2024 - 2044</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grpSp>
        <p:nvGrpSpPr>
          <p:cNvPr id="14" name="Top Right">
            <a:extLst>
              <a:ext uri="{FF2B5EF4-FFF2-40B4-BE49-F238E27FC236}">
                <a16:creationId xmlns:a16="http://schemas.microsoft.com/office/drawing/2014/main" id="{5AFEAD74-7425-4451-A543-90F45CAA4785}"/>
              </a:ext>
              <a:ext uri="{C183D7F6-B498-43B3-948B-1728B52AA6E4}">
                <adec:decorative xmlns:adec="http://schemas.microsoft.com/office/drawing/2017/decorative" val="1"/>
              </a:ext>
            </a:extLst>
          </p:cNvPr>
          <p:cNvGrpSpPr/>
          <p:nvPr userDrawn="1"/>
        </p:nvGrpSpPr>
        <p:grpSpPr>
          <a:xfrm>
            <a:off x="10849" y="-1"/>
            <a:ext cx="3877660" cy="5906585"/>
            <a:chOff x="10849" y="-3086"/>
            <a:chExt cx="2198951" cy="3349518"/>
          </a:xfrm>
        </p:grpSpPr>
        <p:sp>
          <p:nvSpPr>
            <p:cNvPr id="15" name="Freeform: Shape 9">
              <a:extLst>
                <a:ext uri="{FF2B5EF4-FFF2-40B4-BE49-F238E27FC236}">
                  <a16:creationId xmlns:a16="http://schemas.microsoft.com/office/drawing/2014/main" id="{A0739BDD-AE24-4A98-99C5-D6619F67A509}"/>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solidFill>
                  <a:schemeClr val="tx1">
                    <a:lumMod val="65000"/>
                    <a:lumOff val="35000"/>
                  </a:schemeClr>
                </a:solidFill>
                <a:latin typeface="AvenirNext LT Pro Medium" panose="020B0504020202020204" pitchFamily="34" charset="0"/>
              </a:endParaRPr>
            </a:p>
          </p:txBody>
        </p:sp>
        <p:sp>
          <p:nvSpPr>
            <p:cNvPr id="16" name="Freeform: Shape 10">
              <a:extLst>
                <a:ext uri="{FF2B5EF4-FFF2-40B4-BE49-F238E27FC236}">
                  <a16:creationId xmlns:a16="http://schemas.microsoft.com/office/drawing/2014/main" id="{FEFC06E6-3363-4CDB-B79D-CCF531848BB5}"/>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7" name="Freeform: Shape 11">
              <a:extLst>
                <a:ext uri="{FF2B5EF4-FFF2-40B4-BE49-F238E27FC236}">
                  <a16:creationId xmlns:a16="http://schemas.microsoft.com/office/drawing/2014/main" id="{B90FB7A8-0E58-4D7D-A300-987F589B44E2}"/>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8" name="Freeform: Shape 12">
              <a:extLst>
                <a:ext uri="{FF2B5EF4-FFF2-40B4-BE49-F238E27FC236}">
                  <a16:creationId xmlns:a16="http://schemas.microsoft.com/office/drawing/2014/main" id="{36269E94-7431-4473-8972-931287C80A43}"/>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9" name="Freeform: Shape 13">
              <a:extLst>
                <a:ext uri="{FF2B5EF4-FFF2-40B4-BE49-F238E27FC236}">
                  <a16:creationId xmlns:a16="http://schemas.microsoft.com/office/drawing/2014/main" id="{808D1C61-DD5B-416A-9D5F-C40FD977839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20" name="Freeform: Shape 14">
              <a:extLst>
                <a:ext uri="{FF2B5EF4-FFF2-40B4-BE49-F238E27FC236}">
                  <a16:creationId xmlns:a16="http://schemas.microsoft.com/office/drawing/2014/main" id="{94CB37AC-18BA-4C73-AE9D-1EAFBF960AED}"/>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21" name="Freeform: Shape 15">
              <a:extLst>
                <a:ext uri="{FF2B5EF4-FFF2-40B4-BE49-F238E27FC236}">
                  <a16:creationId xmlns:a16="http://schemas.microsoft.com/office/drawing/2014/main" id="{25C8DE62-8360-46F6-B646-7EB8E119A2D4}"/>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22" name="Freeform: Shape 16">
              <a:extLst>
                <a:ext uri="{FF2B5EF4-FFF2-40B4-BE49-F238E27FC236}">
                  <a16:creationId xmlns:a16="http://schemas.microsoft.com/office/drawing/2014/main" id="{57E333B6-C870-4773-862B-65B9C65AF1ED}"/>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a:p>
          </p:txBody>
        </p:sp>
      </p:grpSp>
    </p:spTree>
    <p:extLst>
      <p:ext uri="{BB962C8B-B14F-4D97-AF65-F5344CB8AC3E}">
        <p14:creationId xmlns:p14="http://schemas.microsoft.com/office/powerpoint/2010/main" val="1662825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748272" y="401416"/>
            <a:ext cx="4572000" cy="1325563"/>
          </a:xfrm>
        </p:spPr>
        <p:txBody>
          <a:bodyPr rtlCol="0" anchor="b" anchorCtr="0">
            <a:normAutofit/>
          </a:bodyPr>
          <a:lstStyle>
            <a:lvl1pPr>
              <a:defRPr sz="3000" baseline="0"/>
            </a:lvl1pPr>
          </a:lstStyle>
          <a:p>
            <a:pPr rtl="0"/>
            <a:r>
              <a:rPr lang="en-GB" noProof="0"/>
              <a:t>CLICK TO EDIT MASTER TITLE STYLE</a:t>
            </a:r>
          </a:p>
        </p:txBody>
      </p:sp>
      <p:sp>
        <p:nvSpPr>
          <p:cNvPr id="7" name="Picture Placeholder 6">
            <a:extLst>
              <a:ext uri="{FF2B5EF4-FFF2-40B4-BE49-F238E27FC236}">
                <a16:creationId xmlns:a16="http://schemas.microsoft.com/office/drawing/2014/main" id="{33713A46-E629-418A-9E89-B20468B63A34}"/>
              </a:ext>
            </a:extLst>
          </p:cNvPr>
          <p:cNvSpPr>
            <a:spLocks noGrp="1"/>
          </p:cNvSpPr>
          <p:nvPr>
            <p:ph type="pic" sz="quarter" idx="11"/>
          </p:nvPr>
        </p:nvSpPr>
        <p:spPr>
          <a:xfrm>
            <a:off x="0" y="0"/>
            <a:ext cx="4059936" cy="6858000"/>
          </a:xfrm>
          <a:solidFill>
            <a:schemeClr val="accent5"/>
          </a:solidFill>
        </p:spPr>
        <p:txBody>
          <a:bodyPr rtlCol="0"/>
          <a:lstStyle/>
          <a:p>
            <a:pPr rtl="0"/>
            <a:r>
              <a:rPr lang="en-US" noProof="0"/>
              <a:t>Click icon to add picture</a:t>
            </a:r>
            <a:endParaRPr lang="en-GB" noProof="0"/>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2048256" y="1412748"/>
            <a:ext cx="4041648" cy="4032504"/>
          </a:xfrm>
          <a:solidFill>
            <a:schemeClr val="accent5"/>
          </a:solidFill>
          <a:ln w="101600">
            <a:solidFill>
              <a:schemeClr val="bg1"/>
            </a:solidFill>
          </a:ln>
        </p:spPr>
        <p:txBody>
          <a:bodyPr rtlCol="0"/>
          <a:lstStyle/>
          <a:p>
            <a:pPr rtl="0"/>
            <a:r>
              <a:rPr lang="en-US" noProof="0"/>
              <a:t>Click icon to add picture</a:t>
            </a:r>
            <a:endParaRPr lang="en-GB" noProof="0"/>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6748272" y="2084832"/>
            <a:ext cx="4572000" cy="4134993"/>
          </a:xfrm>
        </p:spPr>
        <p:txBody>
          <a:bodyPr rtlCol="0">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Date Placeholder 6">
            <a:extLst>
              <a:ext uri="{FF2B5EF4-FFF2-40B4-BE49-F238E27FC236}">
                <a16:creationId xmlns:a16="http://schemas.microsoft.com/office/drawing/2014/main" id="{60A5D944-41DB-4CFC-97C1-6C7FF8DF373A}"/>
              </a:ext>
            </a:extLst>
          </p:cNvPr>
          <p:cNvSpPr>
            <a:spLocks noGrp="1"/>
          </p:cNvSpPr>
          <p:nvPr>
            <p:ph type="dt" sz="half" idx="14"/>
          </p:nvPr>
        </p:nvSpPr>
        <p:spPr>
          <a:xfrm>
            <a:off x="838200" y="6356350"/>
            <a:ext cx="2743200" cy="365125"/>
          </a:xfrm>
        </p:spPr>
        <p:txBody>
          <a:bodyPr rtlCol="0"/>
          <a:lstStyle>
            <a:lvl1pPr>
              <a:defRPr>
                <a:solidFill>
                  <a:schemeClr val="bg1"/>
                </a:solidFill>
              </a:defRPr>
            </a:lvl1pPr>
          </a:lstStyle>
          <a:p>
            <a:pPr rtl="0"/>
            <a:fld id="{F42FE3E3-21B7-4D67-9C4D-2EC5B1A5ABFC}" type="datetime1">
              <a:rPr lang="en-GB" noProof="0" smtClean="0"/>
              <a:t>10/07/2024</a:t>
            </a:fld>
            <a:endParaRPr lang="en-GB" noProof="0"/>
          </a:p>
        </p:txBody>
      </p:sp>
      <p:sp>
        <p:nvSpPr>
          <p:cNvPr id="11" name="Footer Placeholder 7">
            <a:extLst>
              <a:ext uri="{FF2B5EF4-FFF2-40B4-BE49-F238E27FC236}">
                <a16:creationId xmlns:a16="http://schemas.microsoft.com/office/drawing/2014/main" id="{C52FEBB2-7D11-41E4-8284-A3119240C7F0}"/>
              </a:ext>
            </a:extLst>
          </p:cNvPr>
          <p:cNvSpPr>
            <a:spLocks noGrp="1"/>
          </p:cNvSpPr>
          <p:nvPr>
            <p:ph type="ftr" sz="quarter" idx="15"/>
          </p:nvPr>
        </p:nvSpPr>
        <p:spPr>
          <a:xfrm>
            <a:off x="4038600" y="6356350"/>
            <a:ext cx="4114800" cy="365125"/>
          </a:xfrm>
        </p:spPr>
        <p:txBody>
          <a:bodyPr rtlCol="0"/>
          <a:lstStyle/>
          <a:p>
            <a:pPr rtl="0"/>
            <a:r>
              <a:rPr lang="en-GB" noProof="0"/>
              <a:t>Buckingham Design Code: 2024 - 2044</a:t>
            </a:r>
          </a:p>
        </p:txBody>
      </p:sp>
      <p:sp>
        <p:nvSpPr>
          <p:cNvPr id="12" name="Slide Number Placeholder 8">
            <a:extLst>
              <a:ext uri="{FF2B5EF4-FFF2-40B4-BE49-F238E27FC236}">
                <a16:creationId xmlns:a16="http://schemas.microsoft.com/office/drawing/2014/main" id="{7D4BD90C-0DE3-488B-B828-BDBF5717EA82}"/>
              </a:ext>
            </a:extLst>
          </p:cNvPr>
          <p:cNvSpPr>
            <a:spLocks noGrp="1"/>
          </p:cNvSpPr>
          <p:nvPr>
            <p:ph type="sldNum" sz="quarter" idx="16"/>
          </p:nvPr>
        </p:nvSpPr>
        <p:spPr>
          <a:xfrm>
            <a:off x="8610600" y="6356350"/>
            <a:ext cx="2743200" cy="365125"/>
          </a:xfrm>
        </p:spPr>
        <p:txBody>
          <a:bodyPr rtlCol="0"/>
          <a:lstStyle/>
          <a:p>
            <a:pPr rtl="0"/>
            <a:fld id="{294A09A9-5501-47C1-A89A-A340965A2BE2}" type="slidenum">
              <a:rPr lang="en-GB" noProof="0" smtClean="0"/>
              <a:t>‹#›</a:t>
            </a:fld>
            <a:endParaRPr lang="en-GB" noProof="0"/>
          </a:p>
        </p:txBody>
      </p:sp>
    </p:spTree>
    <p:extLst>
      <p:ext uri="{BB962C8B-B14F-4D97-AF65-F5344CB8AC3E}">
        <p14:creationId xmlns:p14="http://schemas.microsoft.com/office/powerpoint/2010/main" val="354158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2606040"/>
            <a:ext cx="3924300" cy="1325563"/>
          </a:xfrm>
        </p:spPr>
        <p:txBody>
          <a:bodyPr rtlCol="0">
            <a:noAutofit/>
          </a:bodyPr>
          <a:lstStyle>
            <a:lvl1pPr>
              <a:defRPr sz="3600" baseline="0"/>
            </a:lvl1pPr>
          </a:lstStyle>
          <a:p>
            <a:pPr rtl="0"/>
            <a:r>
              <a:rPr lang="en-GB" noProof="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4105656"/>
            <a:ext cx="2552700" cy="2066071"/>
          </a:xfrm>
        </p:spPr>
        <p:txBody>
          <a:bodyPr rtlCol="0">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Date Placeholder 6">
            <a:extLst>
              <a:ext uri="{FF2B5EF4-FFF2-40B4-BE49-F238E27FC236}">
                <a16:creationId xmlns:a16="http://schemas.microsoft.com/office/drawing/2014/main" id="{8B39AA2A-DA2A-4F98-A265-15F8F0D8D450}"/>
              </a:ext>
            </a:extLst>
          </p:cNvPr>
          <p:cNvSpPr>
            <a:spLocks noGrp="1"/>
          </p:cNvSpPr>
          <p:nvPr>
            <p:ph type="dt" sz="half" idx="17"/>
          </p:nvPr>
        </p:nvSpPr>
        <p:spPr>
          <a:xfrm>
            <a:off x="841248" y="6356350"/>
            <a:ext cx="1828800" cy="365125"/>
          </a:xfrm>
        </p:spPr>
        <p:txBody>
          <a:bodyPr rtlCol="0"/>
          <a:lstStyle/>
          <a:p>
            <a:pPr rtl="0"/>
            <a:fld id="{0C3599A6-B8BD-47D5-A1B4-67723A9F44C5}" type="datetime1">
              <a:rPr lang="en-GB" noProof="0" smtClean="0"/>
              <a:t>10/07/2024</a:t>
            </a:fld>
            <a:endParaRPr lang="en-GB" noProof="0"/>
          </a:p>
        </p:txBody>
      </p:sp>
      <p:sp>
        <p:nvSpPr>
          <p:cNvPr id="13" name="Footer Placeholder 7">
            <a:extLst>
              <a:ext uri="{FF2B5EF4-FFF2-40B4-BE49-F238E27FC236}">
                <a16:creationId xmlns:a16="http://schemas.microsoft.com/office/drawing/2014/main" id="{D4140094-ECC6-407A-A2FF-98257769FD7C}"/>
              </a:ext>
            </a:extLst>
          </p:cNvPr>
          <p:cNvSpPr>
            <a:spLocks noGrp="1"/>
          </p:cNvSpPr>
          <p:nvPr>
            <p:ph type="ftr" sz="quarter" idx="14"/>
          </p:nvPr>
        </p:nvSpPr>
        <p:spPr>
          <a:xfrm>
            <a:off x="3157232" y="6356350"/>
            <a:ext cx="2743200" cy="365125"/>
          </a:xfrm>
        </p:spPr>
        <p:txBody>
          <a:bodyPr rtlCol="0"/>
          <a:lstStyle>
            <a:lvl1pPr algn="r">
              <a:defRPr/>
            </a:lvl1pPr>
          </a:lstStyle>
          <a:p>
            <a:pPr rtl="0"/>
            <a:r>
              <a:rPr lang="en-GB" noProof="0"/>
              <a:t>Buckingham Design Code: 2024 - 2044</a:t>
            </a:r>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6092952" y="0"/>
            <a:ext cx="6099048" cy="6858000"/>
          </a:xfrm>
          <a:solidFill>
            <a:schemeClr val="accent5"/>
          </a:solidFill>
        </p:spPr>
        <p:txBody>
          <a:bodyPr rtlCol="0"/>
          <a:lstStyle/>
          <a:p>
            <a:pPr rtl="0"/>
            <a:r>
              <a:rPr lang="en-US" noProof="0"/>
              <a:t>Click icon to add picture</a:t>
            </a:r>
            <a:endParaRPr lang="en-GB" noProof="0"/>
          </a:p>
        </p:txBody>
      </p:sp>
      <p:sp>
        <p:nvSpPr>
          <p:cNvPr id="11" name="Slide Number Placeholder 8">
            <a:extLst>
              <a:ext uri="{FF2B5EF4-FFF2-40B4-BE49-F238E27FC236}">
                <a16:creationId xmlns:a16="http://schemas.microsoft.com/office/drawing/2014/main" id="{56CC7D2E-562C-4512-9957-8C1B0A06F628}"/>
              </a:ext>
            </a:extLst>
          </p:cNvPr>
          <p:cNvSpPr>
            <a:spLocks noGrp="1"/>
          </p:cNvSpPr>
          <p:nvPr>
            <p:ph type="sldNum" sz="quarter" idx="16"/>
          </p:nvPr>
        </p:nvSpPr>
        <p:spPr>
          <a:xfrm>
            <a:off x="8610600" y="6356350"/>
            <a:ext cx="2743200" cy="365125"/>
          </a:xfrm>
        </p:spPr>
        <p:txBody>
          <a:bodyPr rtlCol="0"/>
          <a:lstStyle>
            <a:lvl1pPr>
              <a:defRPr>
                <a:solidFill>
                  <a:schemeClr val="bg1"/>
                </a:solidFill>
              </a:defRPr>
            </a:lvl1pPr>
          </a:lstStyle>
          <a:p>
            <a:pPr rtl="0"/>
            <a:fld id="{294A09A9-5501-47C1-A89A-A340965A2BE2}" type="slidenum">
              <a:rPr lang="en-GB" noProof="0" smtClean="0"/>
              <a:pPr/>
              <a:t>‹#›</a:t>
            </a:fld>
            <a:endParaRPr lang="en-GB" noProof="0"/>
          </a:p>
        </p:txBody>
      </p:sp>
      <p:grpSp>
        <p:nvGrpSpPr>
          <p:cNvPr id="14" name="Top Right">
            <a:extLst>
              <a:ext uri="{FF2B5EF4-FFF2-40B4-BE49-F238E27FC236}">
                <a16:creationId xmlns:a16="http://schemas.microsoft.com/office/drawing/2014/main" id="{7DCF5A23-16BE-4FF7-8562-4B9CD64FB2DE}"/>
              </a:ext>
              <a:ext uri="{C183D7F6-B498-43B3-948B-1728B52AA6E4}">
                <adec:decorative xmlns:adec="http://schemas.microsoft.com/office/drawing/2017/decorative" val="1"/>
              </a:ext>
            </a:extLst>
          </p:cNvPr>
          <p:cNvGrpSpPr/>
          <p:nvPr userDrawn="1"/>
        </p:nvGrpSpPr>
        <p:grpSpPr>
          <a:xfrm>
            <a:off x="10850" y="-1"/>
            <a:ext cx="2768446" cy="4486275"/>
            <a:chOff x="10849" y="-3086"/>
            <a:chExt cx="2198951" cy="3349518"/>
          </a:xfrm>
        </p:grpSpPr>
        <p:sp>
          <p:nvSpPr>
            <p:cNvPr id="15" name="Freeform: Shape 9">
              <a:extLst>
                <a:ext uri="{FF2B5EF4-FFF2-40B4-BE49-F238E27FC236}">
                  <a16:creationId xmlns:a16="http://schemas.microsoft.com/office/drawing/2014/main" id="{930E8856-48C1-4FFD-9BC1-360BCDEC04B6}"/>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solidFill>
                  <a:schemeClr val="tx1">
                    <a:lumMod val="65000"/>
                    <a:lumOff val="35000"/>
                  </a:schemeClr>
                </a:solidFill>
                <a:latin typeface="AvenirNext LT Pro Medium" panose="020B0504020202020204" pitchFamily="34" charset="0"/>
              </a:endParaRPr>
            </a:p>
          </p:txBody>
        </p:sp>
        <p:sp>
          <p:nvSpPr>
            <p:cNvPr id="16" name="Freeform: Shape 10">
              <a:extLst>
                <a:ext uri="{FF2B5EF4-FFF2-40B4-BE49-F238E27FC236}">
                  <a16:creationId xmlns:a16="http://schemas.microsoft.com/office/drawing/2014/main" id="{0950DAF3-AE2C-43D7-884D-F377394DBC57}"/>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7" name="Freeform: Shape 11">
              <a:extLst>
                <a:ext uri="{FF2B5EF4-FFF2-40B4-BE49-F238E27FC236}">
                  <a16:creationId xmlns:a16="http://schemas.microsoft.com/office/drawing/2014/main" id="{49552E91-169E-43A2-8337-361B09B2ECE1}"/>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8" name="Freeform: Shape 12">
              <a:extLst>
                <a:ext uri="{FF2B5EF4-FFF2-40B4-BE49-F238E27FC236}">
                  <a16:creationId xmlns:a16="http://schemas.microsoft.com/office/drawing/2014/main" id="{4F38336D-53FF-4098-A32C-E01EF18D47C5}"/>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9" name="Freeform: Shape 13">
              <a:extLst>
                <a:ext uri="{FF2B5EF4-FFF2-40B4-BE49-F238E27FC236}">
                  <a16:creationId xmlns:a16="http://schemas.microsoft.com/office/drawing/2014/main" id="{C78446BA-74A6-401A-BC2F-8B0BB17F7E1D}"/>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20" name="Freeform: Shape 14">
              <a:extLst>
                <a:ext uri="{FF2B5EF4-FFF2-40B4-BE49-F238E27FC236}">
                  <a16:creationId xmlns:a16="http://schemas.microsoft.com/office/drawing/2014/main" id="{3C401887-78BB-448B-80F1-C8D99C8F25B4}"/>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21" name="Freeform: Shape 15">
              <a:extLst>
                <a:ext uri="{FF2B5EF4-FFF2-40B4-BE49-F238E27FC236}">
                  <a16:creationId xmlns:a16="http://schemas.microsoft.com/office/drawing/2014/main" id="{44DEADB1-ECC3-4C91-8A42-4B8440DEA49B}"/>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22" name="Freeform: Shape 16">
              <a:extLst>
                <a:ext uri="{FF2B5EF4-FFF2-40B4-BE49-F238E27FC236}">
                  <a16:creationId xmlns:a16="http://schemas.microsoft.com/office/drawing/2014/main" id="{47CC59C4-2B0F-4C73-ABC9-BB2A900B44AB}"/>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a:p>
          </p:txBody>
        </p:sp>
      </p:grpSp>
    </p:spTree>
    <p:extLst>
      <p:ext uri="{BB962C8B-B14F-4D97-AF65-F5344CB8AC3E}">
        <p14:creationId xmlns:p14="http://schemas.microsoft.com/office/powerpoint/2010/main" val="195923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rtlCol="0"/>
          <a:lstStyle/>
          <a:p>
            <a:pPr rtl="0"/>
            <a:fld id="{873F6738-8B5A-4075-BD30-44C5BA05EC23}" type="datetime1">
              <a:rPr lang="en-GB" noProof="0" smtClean="0"/>
              <a:t>10/07/2024</a:t>
            </a:fld>
            <a:endParaRPr lang="en-GB" noProof="0"/>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rtlCol="0"/>
          <a:lstStyle/>
          <a:p>
            <a:pPr rtl="0"/>
            <a:r>
              <a:rPr lang="en-GB" noProof="0"/>
              <a:t>Buckingham Design Code: 2024 - 2044</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spTree>
    <p:extLst>
      <p:ext uri="{BB962C8B-B14F-4D97-AF65-F5344CB8AC3E}">
        <p14:creationId xmlns:p14="http://schemas.microsoft.com/office/powerpoint/2010/main" val="301069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2505075"/>
            <a:ext cx="5157787" cy="368458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172200" y="2505075"/>
            <a:ext cx="5183188" cy="368458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rtlCol="0"/>
          <a:lstStyle/>
          <a:p>
            <a:pPr rtl="0"/>
            <a:fld id="{64BEFABA-589A-4457-AC4C-C847AC22CE0B}" type="datetime1">
              <a:rPr lang="en-GB" noProof="0" smtClean="0"/>
              <a:t>10/07/2024</a:t>
            </a:fld>
            <a:endParaRPr lang="en-GB" noProof="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p>
            <a:pPr rtl="0"/>
            <a:r>
              <a:rPr lang="en-GB" noProof="0"/>
              <a:t>Buckingham Design Code: 2024 - 2044</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spTree>
    <p:extLst>
      <p:ext uri="{BB962C8B-B14F-4D97-AF65-F5344CB8AC3E}">
        <p14:creationId xmlns:p14="http://schemas.microsoft.com/office/powerpoint/2010/main" val="4062460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39E44-C8F5-4FD0-8345-FA295CEA603C}"/>
              </a:ext>
            </a:extLst>
          </p:cNvPr>
          <p:cNvSpPr>
            <a:spLocks noGrp="1"/>
          </p:cNvSpPr>
          <p:nvPr>
            <p:ph type="dt" sz="half" idx="10"/>
          </p:nvPr>
        </p:nvSpPr>
        <p:spPr/>
        <p:txBody>
          <a:bodyPr rtlCol="0"/>
          <a:lstStyle/>
          <a:p>
            <a:pPr rtl="0"/>
            <a:fld id="{40E91608-B209-4EFE-A234-95BCFC6AC191}" type="datetime1">
              <a:rPr lang="en-GB" noProof="0" smtClean="0"/>
              <a:t>10/07/2024</a:t>
            </a:fld>
            <a:endParaRPr lang="en-GB" noProof="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p>
            <a:pPr rtl="0"/>
            <a:r>
              <a:rPr lang="en-GB" noProof="0"/>
              <a:t>Buckingham Design Code: 2024 - 2044</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sp>
        <p:nvSpPr>
          <p:cNvPr id="6" name="Rectangle 5">
            <a:extLst>
              <a:ext uri="{FF2B5EF4-FFF2-40B4-BE49-F238E27FC236}">
                <a16:creationId xmlns:a16="http://schemas.microsoft.com/office/drawing/2014/main" id="{858B0A9B-526A-4C0F-9112-3130C41A5DD8}"/>
              </a:ext>
            </a:extLst>
          </p:cNvPr>
          <p:cNvSpPr/>
          <p:nvPr userDrawn="1"/>
        </p:nvSpPr>
        <p:spPr>
          <a:xfrm>
            <a:off x="0" y="7628569"/>
            <a:ext cx="4038600"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E60B472D-4A4C-4AF9-86F1-E43C02D1B18D}"/>
              </a:ext>
            </a:extLst>
          </p:cNvPr>
          <p:cNvSpPr/>
          <p:nvPr userDrawn="1"/>
        </p:nvSpPr>
        <p:spPr>
          <a:xfrm>
            <a:off x="4044950" y="7628569"/>
            <a:ext cx="4038600" cy="1645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85B530FA-24B1-40EC-A3FE-19C912C40F2C}"/>
              </a:ext>
            </a:extLst>
          </p:cNvPr>
          <p:cNvSpPr/>
          <p:nvPr userDrawn="1"/>
        </p:nvSpPr>
        <p:spPr>
          <a:xfrm>
            <a:off x="8115300" y="7628569"/>
            <a:ext cx="4038600"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7D39AFF2-4D18-4B42-A6B8-58FABF72093B}"/>
              </a:ext>
            </a:extLst>
          </p:cNvPr>
          <p:cNvSpPr/>
          <p:nvPr userDrawn="1"/>
        </p:nvSpPr>
        <p:spPr>
          <a:xfrm>
            <a:off x="0" y="-990138"/>
            <a:ext cx="3047999"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Rectangle 13">
            <a:extLst>
              <a:ext uri="{FF2B5EF4-FFF2-40B4-BE49-F238E27FC236}">
                <a16:creationId xmlns:a16="http://schemas.microsoft.com/office/drawing/2014/main" id="{D64E7FA2-CE13-4C5E-96C1-770D8B206A7A}"/>
              </a:ext>
            </a:extLst>
          </p:cNvPr>
          <p:cNvSpPr/>
          <p:nvPr userDrawn="1"/>
        </p:nvSpPr>
        <p:spPr>
          <a:xfrm>
            <a:off x="3048001" y="-984316"/>
            <a:ext cx="3047999" cy="16459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567F1754-1A1C-4B4B-96CE-B31AB810622B}"/>
              </a:ext>
            </a:extLst>
          </p:cNvPr>
          <p:cNvSpPr/>
          <p:nvPr userDrawn="1"/>
        </p:nvSpPr>
        <p:spPr>
          <a:xfrm>
            <a:off x="6096000" y="-990138"/>
            <a:ext cx="3047999"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Rectangle 17">
            <a:extLst>
              <a:ext uri="{FF2B5EF4-FFF2-40B4-BE49-F238E27FC236}">
                <a16:creationId xmlns:a16="http://schemas.microsoft.com/office/drawing/2014/main" id="{ECA747AC-FBCD-401F-85D9-F585917BEF6B}"/>
              </a:ext>
            </a:extLst>
          </p:cNvPr>
          <p:cNvSpPr/>
          <p:nvPr userDrawn="1"/>
        </p:nvSpPr>
        <p:spPr>
          <a:xfrm>
            <a:off x="9143999" y="-989389"/>
            <a:ext cx="3047999" cy="16459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87510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32943841-AE0F-41C9-97CC-D11B02495FEA}"/>
              </a:ext>
            </a:extLst>
          </p:cNvPr>
          <p:cNvSpPr>
            <a:spLocks noGrp="1"/>
          </p:cNvSpPr>
          <p:nvPr>
            <p:ph type="dt" sz="half" idx="10"/>
          </p:nvPr>
        </p:nvSpPr>
        <p:spPr/>
        <p:txBody>
          <a:bodyPr rtlCol="0"/>
          <a:lstStyle/>
          <a:p>
            <a:pPr rtl="0"/>
            <a:fld id="{5C70E3C8-0951-4B05-A4F8-718E4229625A}" type="datetime1">
              <a:rPr lang="en-GB" noProof="0" smtClean="0"/>
              <a:t>10/07/2024</a:t>
            </a:fld>
            <a:endParaRPr lang="en-GB" noProof="0"/>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p>
            <a:pPr rtl="0"/>
            <a:r>
              <a:rPr lang="en-GB" noProof="0"/>
              <a:t>Buckingham Design Code: 2024 - 2044</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grpSp>
        <p:nvGrpSpPr>
          <p:cNvPr id="9" name="Top Right">
            <a:extLst>
              <a:ext uri="{FF2B5EF4-FFF2-40B4-BE49-F238E27FC236}">
                <a16:creationId xmlns:a16="http://schemas.microsoft.com/office/drawing/2014/main" id="{BACCE7B0-8D06-4252-8429-A339167D208C}"/>
              </a:ext>
              <a:ext uri="{C183D7F6-B498-43B3-948B-1728B52AA6E4}">
                <adec:decorative xmlns:adec="http://schemas.microsoft.com/office/drawing/2017/decorative" val="1"/>
              </a:ext>
            </a:extLst>
          </p:cNvPr>
          <p:cNvGrpSpPr/>
          <p:nvPr userDrawn="1"/>
        </p:nvGrpSpPr>
        <p:grpSpPr>
          <a:xfrm rot="10800000">
            <a:off x="1975339" y="2702248"/>
            <a:ext cx="2062373" cy="4155752"/>
            <a:chOff x="10849" y="15178"/>
            <a:chExt cx="2198951" cy="3331254"/>
          </a:xfrm>
        </p:grpSpPr>
        <p:sp>
          <p:nvSpPr>
            <p:cNvPr id="12" name="Freeform: Shape 10">
              <a:extLst>
                <a:ext uri="{FF2B5EF4-FFF2-40B4-BE49-F238E27FC236}">
                  <a16:creationId xmlns:a16="http://schemas.microsoft.com/office/drawing/2014/main" id="{23D7796B-4F31-43D2-9935-135F7251B352}"/>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3" name="Freeform: Shape 11">
              <a:extLst>
                <a:ext uri="{FF2B5EF4-FFF2-40B4-BE49-F238E27FC236}">
                  <a16:creationId xmlns:a16="http://schemas.microsoft.com/office/drawing/2014/main" id="{023B3E92-CF7A-41F8-A5D4-FDD8C26708DC}"/>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4" name="Freeform: Shape 12">
              <a:extLst>
                <a:ext uri="{FF2B5EF4-FFF2-40B4-BE49-F238E27FC236}">
                  <a16:creationId xmlns:a16="http://schemas.microsoft.com/office/drawing/2014/main" id="{2194F273-6079-4D58-A510-0EBF4227520D}"/>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5" name="Freeform: Shape 13">
              <a:extLst>
                <a:ext uri="{FF2B5EF4-FFF2-40B4-BE49-F238E27FC236}">
                  <a16:creationId xmlns:a16="http://schemas.microsoft.com/office/drawing/2014/main" id="{AEC3FE6A-D4E9-4F9B-B689-9C5BF9326B6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6" name="Freeform: Shape 14">
              <a:extLst>
                <a:ext uri="{FF2B5EF4-FFF2-40B4-BE49-F238E27FC236}">
                  <a16:creationId xmlns:a16="http://schemas.microsoft.com/office/drawing/2014/main" id="{B52D8E87-7BE8-4B9B-B18D-68C99705EECD}"/>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7" name="Freeform: Shape 15">
              <a:extLst>
                <a:ext uri="{FF2B5EF4-FFF2-40B4-BE49-F238E27FC236}">
                  <a16:creationId xmlns:a16="http://schemas.microsoft.com/office/drawing/2014/main" id="{6958AF13-A360-492B-8F33-E0608A11E679}"/>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8" name="Freeform: Shape 16">
              <a:extLst>
                <a:ext uri="{FF2B5EF4-FFF2-40B4-BE49-F238E27FC236}">
                  <a16:creationId xmlns:a16="http://schemas.microsoft.com/office/drawing/2014/main" id="{337AF046-BF07-462B-82F1-2215317CC3A6}"/>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381000"/>
            <a:ext cx="2552700" cy="1325563"/>
          </a:xfrm>
        </p:spPr>
        <p:txBody>
          <a:bodyPr rtlCol="0">
            <a:noAutofit/>
          </a:bodyPr>
          <a:lstStyle>
            <a:lvl1pPr>
              <a:defRPr sz="3000" baseline="0"/>
            </a:lvl1pPr>
          </a:lstStyle>
          <a:p>
            <a:pPr rtl="0"/>
            <a:r>
              <a:rPr lang="en-GB" noProof="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1789113"/>
            <a:ext cx="2552700" cy="2696918"/>
          </a:xfrm>
        </p:spPr>
        <p:txBody>
          <a:bodyPr rtlCol="0">
            <a:normAutofit/>
          </a:bodyPr>
          <a:lstStyle>
            <a:lvl1pPr marL="0" indent="0">
              <a:lnSpc>
                <a:spcPts val="2200"/>
              </a:lnSpc>
              <a:buFont typeface="Arial" panose="020B0604020202020204" pitchFamily="34" charset="0"/>
              <a:buNone/>
              <a:defRPr sz="1600"/>
            </a:lvl1pPr>
            <a:lvl2pPr marL="457200" indent="0">
              <a:lnSpc>
                <a:spcPts val="2200"/>
              </a:lnSpc>
              <a:buFont typeface="Arial" panose="020B0604020202020204" pitchFamily="34" charset="0"/>
              <a:buNone/>
              <a:defRPr sz="1600"/>
            </a:lvl2pPr>
            <a:lvl3pPr marL="914400" indent="0">
              <a:lnSpc>
                <a:spcPts val="2200"/>
              </a:lnSpc>
              <a:buFont typeface="Arial" panose="020B0604020202020204" pitchFamily="34" charset="0"/>
              <a:buNone/>
              <a:defRPr sz="1600"/>
            </a:lvl3pPr>
            <a:lvl4pPr marL="1371600" indent="0">
              <a:lnSpc>
                <a:spcPts val="2200"/>
              </a:lnSpc>
              <a:buFont typeface="Arial" panose="020B0604020202020204" pitchFamily="34" charset="0"/>
              <a:buNone/>
              <a:defRPr sz="1600"/>
            </a:lvl4pPr>
            <a:lvl5pPr marL="1828800" indent="0">
              <a:lnSpc>
                <a:spcPts val="2200"/>
              </a:lnSpc>
              <a:buFont typeface="Arial" panose="020B0604020202020204" pitchFamily="34" charset="0"/>
              <a:buNone/>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Date Placeholder 6">
            <a:extLst>
              <a:ext uri="{FF2B5EF4-FFF2-40B4-BE49-F238E27FC236}">
                <a16:creationId xmlns:a16="http://schemas.microsoft.com/office/drawing/2014/main" id="{A1F8D2B3-30A8-4B83-A5C0-C99EF8934201}"/>
              </a:ext>
            </a:extLst>
          </p:cNvPr>
          <p:cNvSpPr>
            <a:spLocks noGrp="1"/>
          </p:cNvSpPr>
          <p:nvPr>
            <p:ph type="dt" sz="half" idx="12"/>
          </p:nvPr>
        </p:nvSpPr>
        <p:spPr>
          <a:xfrm>
            <a:off x="838200" y="6356350"/>
            <a:ext cx="2743200" cy="365125"/>
          </a:xfrm>
        </p:spPr>
        <p:txBody>
          <a:bodyPr rtlCol="0"/>
          <a:lstStyle/>
          <a:p>
            <a:pPr rtl="0"/>
            <a:fld id="{255E50E3-BB3F-492C-B85C-8B8CFC379AE2}" type="datetime1">
              <a:rPr lang="en-GB" noProof="0" smtClean="0"/>
              <a:t>10/07/2024</a:t>
            </a:fld>
            <a:endParaRPr lang="en-GB" noProof="0"/>
          </a:p>
        </p:txBody>
      </p:sp>
      <p:sp>
        <p:nvSpPr>
          <p:cNvPr id="7" name="Picture Placeholder 6">
            <a:extLst>
              <a:ext uri="{FF2B5EF4-FFF2-40B4-BE49-F238E27FC236}">
                <a16:creationId xmlns:a16="http://schemas.microsoft.com/office/drawing/2014/main" id="{33713A46-E629-418A-9E89-B20468B63A34}"/>
              </a:ext>
            </a:extLst>
          </p:cNvPr>
          <p:cNvSpPr>
            <a:spLocks noGrp="1"/>
          </p:cNvSpPr>
          <p:nvPr>
            <p:ph type="pic" sz="quarter" idx="11"/>
          </p:nvPr>
        </p:nvSpPr>
        <p:spPr>
          <a:xfrm>
            <a:off x="4035552" y="0"/>
            <a:ext cx="8156448" cy="6858000"/>
          </a:xfrm>
          <a:solidFill>
            <a:schemeClr val="accent5"/>
          </a:solidFill>
        </p:spPr>
        <p:txBody>
          <a:bodyPr rtlCol="0"/>
          <a:lstStyle/>
          <a:p>
            <a:pPr rtl="0"/>
            <a:r>
              <a:rPr lang="en-US" noProof="0"/>
              <a:t>Click icon to add picture</a:t>
            </a:r>
            <a:endParaRPr lang="en-GB" noProof="0"/>
          </a:p>
        </p:txBody>
      </p:sp>
      <p:sp>
        <p:nvSpPr>
          <p:cNvPr id="8" name="Footer Placeholder 7">
            <a:extLst>
              <a:ext uri="{FF2B5EF4-FFF2-40B4-BE49-F238E27FC236}">
                <a16:creationId xmlns:a16="http://schemas.microsoft.com/office/drawing/2014/main" id="{01027371-9F9C-42B2-9592-42A983992645}"/>
              </a:ext>
            </a:extLst>
          </p:cNvPr>
          <p:cNvSpPr>
            <a:spLocks noGrp="1"/>
          </p:cNvSpPr>
          <p:nvPr>
            <p:ph type="ftr" sz="quarter" idx="13"/>
          </p:nvPr>
        </p:nvSpPr>
        <p:spPr>
          <a:xfrm>
            <a:off x="4038600" y="6356350"/>
            <a:ext cx="4114800" cy="365125"/>
          </a:xfrm>
        </p:spPr>
        <p:txBody>
          <a:bodyPr rtlCol="0"/>
          <a:lstStyle>
            <a:lvl1pPr>
              <a:defRPr>
                <a:solidFill>
                  <a:schemeClr val="bg1"/>
                </a:solidFill>
              </a:defRPr>
            </a:lvl1pPr>
          </a:lstStyle>
          <a:p>
            <a:pPr rtl="0"/>
            <a:r>
              <a:rPr lang="en-GB" noProof="0"/>
              <a:t>Buckingham Design Code: 2024 - 2044</a:t>
            </a:r>
          </a:p>
        </p:txBody>
      </p:sp>
      <p:sp>
        <p:nvSpPr>
          <p:cNvPr id="10" name="Slide Number Placeholder 8">
            <a:extLst>
              <a:ext uri="{FF2B5EF4-FFF2-40B4-BE49-F238E27FC236}">
                <a16:creationId xmlns:a16="http://schemas.microsoft.com/office/drawing/2014/main" id="{AD277C46-5330-47A5-B42E-8A406D22662D}"/>
              </a:ext>
            </a:extLst>
          </p:cNvPr>
          <p:cNvSpPr>
            <a:spLocks noGrp="1"/>
          </p:cNvSpPr>
          <p:nvPr>
            <p:ph type="sldNum" sz="quarter" idx="14"/>
          </p:nvPr>
        </p:nvSpPr>
        <p:spPr>
          <a:xfrm>
            <a:off x="8610600" y="6356350"/>
            <a:ext cx="2743200" cy="365125"/>
          </a:xfrm>
        </p:spPr>
        <p:txBody>
          <a:bodyPr rtlCol="0"/>
          <a:lstStyle>
            <a:lvl1pPr>
              <a:defRPr>
                <a:solidFill>
                  <a:schemeClr val="bg1"/>
                </a:solidFill>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675446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4E093048-98A4-4EE6-A653-11BF380C726A}"/>
              </a:ext>
            </a:extLst>
          </p:cNvPr>
          <p:cNvSpPr>
            <a:spLocks noGrp="1"/>
          </p:cNvSpPr>
          <p:nvPr>
            <p:ph type="dt" sz="half" idx="10"/>
          </p:nvPr>
        </p:nvSpPr>
        <p:spPr/>
        <p:txBody>
          <a:bodyPr rtlCol="0"/>
          <a:lstStyle/>
          <a:p>
            <a:pPr rtl="0"/>
            <a:fld id="{0CA1F7CA-4AB2-43D6-8E30-42B9481CFB2F}" type="datetime1">
              <a:rPr lang="en-GB" noProof="0" smtClean="0"/>
              <a:t>10/07/2024</a:t>
            </a:fld>
            <a:endParaRPr lang="en-GB" noProof="0"/>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p>
            <a:pPr rtl="0"/>
            <a:r>
              <a:rPr lang="en-GB" noProof="0"/>
              <a:t>Buckingham Design Code: 2024 - 2044</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spTree>
    <p:extLst>
      <p:ext uri="{BB962C8B-B14F-4D97-AF65-F5344CB8AC3E}">
        <p14:creationId xmlns:p14="http://schemas.microsoft.com/office/powerpoint/2010/main" val="43516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381000"/>
            <a:ext cx="4572000" cy="1325563"/>
          </a:xfrm>
        </p:spPr>
        <p:txBody>
          <a:bodyPr rtlCol="0">
            <a:normAutofit/>
          </a:bodyPr>
          <a:lstStyle>
            <a:lvl1pPr>
              <a:defRPr sz="3000" baseline="0"/>
            </a:lvl1pPr>
          </a:lstStyle>
          <a:p>
            <a:pPr rtl="0"/>
            <a:r>
              <a:rPr lang="en-GB" noProof="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1789112"/>
            <a:ext cx="4572000" cy="4166519"/>
          </a:xfrm>
        </p:spPr>
        <p:txBody>
          <a:bodyPr rtlCol="0">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Date Placeholder 6">
            <a:extLst>
              <a:ext uri="{FF2B5EF4-FFF2-40B4-BE49-F238E27FC236}">
                <a16:creationId xmlns:a16="http://schemas.microsoft.com/office/drawing/2014/main" id="{1717D704-6E87-4C09-AB8E-78E9D5F73955}"/>
              </a:ext>
            </a:extLst>
          </p:cNvPr>
          <p:cNvSpPr>
            <a:spLocks noGrp="1"/>
          </p:cNvSpPr>
          <p:nvPr>
            <p:ph type="dt" sz="half" idx="12"/>
          </p:nvPr>
        </p:nvSpPr>
        <p:spPr>
          <a:xfrm>
            <a:off x="838200" y="6356350"/>
            <a:ext cx="2743200" cy="365125"/>
          </a:xfrm>
        </p:spPr>
        <p:txBody>
          <a:bodyPr rtlCol="0"/>
          <a:lstStyle/>
          <a:p>
            <a:pPr rtl="0"/>
            <a:fld id="{D9C36EE3-B805-4DAE-B614-3E0599FE06B4}" type="datetime1">
              <a:rPr lang="en-GB" noProof="0" smtClean="0"/>
              <a:t>10/07/2024</a:t>
            </a:fld>
            <a:endParaRPr lang="en-GB" noProof="0"/>
          </a:p>
        </p:txBody>
      </p:sp>
      <p:sp>
        <p:nvSpPr>
          <p:cNvPr id="9" name="Picture Placeholder 6">
            <a:extLst>
              <a:ext uri="{FF2B5EF4-FFF2-40B4-BE49-F238E27FC236}">
                <a16:creationId xmlns:a16="http://schemas.microsoft.com/office/drawing/2014/main" id="{6445CE96-5361-47BD-A601-9A41E497963B}"/>
              </a:ext>
            </a:extLst>
          </p:cNvPr>
          <p:cNvSpPr>
            <a:spLocks noGrp="1"/>
          </p:cNvSpPr>
          <p:nvPr>
            <p:ph type="pic" sz="quarter" idx="11"/>
          </p:nvPr>
        </p:nvSpPr>
        <p:spPr>
          <a:xfrm>
            <a:off x="8132064" y="0"/>
            <a:ext cx="4059936" cy="6858000"/>
          </a:xfrm>
          <a:solidFill>
            <a:schemeClr val="accent5"/>
          </a:solidFill>
        </p:spPr>
        <p:txBody>
          <a:bodyPr rtlCol="0"/>
          <a:lstStyle/>
          <a:p>
            <a:pPr rtl="0"/>
            <a:r>
              <a:rPr lang="en-US" noProof="0"/>
              <a:t>Click icon to add picture</a:t>
            </a:r>
            <a:endParaRPr lang="en-GB" noProof="0"/>
          </a:p>
        </p:txBody>
      </p:sp>
      <p:sp>
        <p:nvSpPr>
          <p:cNvPr id="13" name="Picture Placeholder 6">
            <a:extLst>
              <a:ext uri="{FF2B5EF4-FFF2-40B4-BE49-F238E27FC236}">
                <a16:creationId xmlns:a16="http://schemas.microsoft.com/office/drawing/2014/main" id="{184B2061-5123-4D27-826E-8B5E6F98AAC6}"/>
              </a:ext>
            </a:extLst>
          </p:cNvPr>
          <p:cNvSpPr>
            <a:spLocks noGrp="1"/>
          </p:cNvSpPr>
          <p:nvPr>
            <p:ph type="pic" sz="quarter" idx="16"/>
          </p:nvPr>
        </p:nvSpPr>
        <p:spPr>
          <a:xfrm>
            <a:off x="6095471" y="1412748"/>
            <a:ext cx="4041648" cy="4032504"/>
          </a:xfrm>
          <a:solidFill>
            <a:schemeClr val="accent5"/>
          </a:solidFill>
          <a:ln w="101600">
            <a:solidFill>
              <a:schemeClr val="bg1"/>
            </a:solidFill>
          </a:ln>
        </p:spPr>
        <p:txBody>
          <a:bodyPr rtlCol="0"/>
          <a:lstStyle/>
          <a:p>
            <a:pPr rtl="0"/>
            <a:r>
              <a:rPr lang="en-US" noProof="0"/>
              <a:t>Click icon to add picture</a:t>
            </a:r>
            <a:endParaRPr lang="en-GB" noProof="0"/>
          </a:p>
        </p:txBody>
      </p:sp>
      <p:sp>
        <p:nvSpPr>
          <p:cNvPr id="15" name="Footer Placeholder 7">
            <a:extLst>
              <a:ext uri="{FF2B5EF4-FFF2-40B4-BE49-F238E27FC236}">
                <a16:creationId xmlns:a16="http://schemas.microsoft.com/office/drawing/2014/main" id="{7235C1BB-4D36-4657-8084-ED52E2DBF346}"/>
              </a:ext>
            </a:extLst>
          </p:cNvPr>
          <p:cNvSpPr>
            <a:spLocks noGrp="1"/>
          </p:cNvSpPr>
          <p:nvPr>
            <p:ph type="ftr" sz="quarter" idx="13"/>
          </p:nvPr>
        </p:nvSpPr>
        <p:spPr>
          <a:xfrm>
            <a:off x="4038600" y="6356350"/>
            <a:ext cx="4114800" cy="365125"/>
          </a:xfrm>
        </p:spPr>
        <p:txBody>
          <a:bodyPr rtlCol="0"/>
          <a:lstStyle>
            <a:lvl1pPr>
              <a:defRPr>
                <a:solidFill>
                  <a:schemeClr val="bg1">
                    <a:lumMod val="50000"/>
                  </a:schemeClr>
                </a:solidFill>
              </a:defRPr>
            </a:lvl1pPr>
          </a:lstStyle>
          <a:p>
            <a:pPr rtl="0"/>
            <a:r>
              <a:rPr lang="en-GB" noProof="0"/>
              <a:t>Buckingham Design Code: 2024 - 2044</a:t>
            </a:r>
          </a:p>
        </p:txBody>
      </p:sp>
      <p:sp>
        <p:nvSpPr>
          <p:cNvPr id="16" name="Slide Number Placeholder 8">
            <a:extLst>
              <a:ext uri="{FF2B5EF4-FFF2-40B4-BE49-F238E27FC236}">
                <a16:creationId xmlns:a16="http://schemas.microsoft.com/office/drawing/2014/main" id="{830BDA30-4954-480D-9CDA-DFEC700B4BAF}"/>
              </a:ext>
            </a:extLst>
          </p:cNvPr>
          <p:cNvSpPr>
            <a:spLocks noGrp="1"/>
          </p:cNvSpPr>
          <p:nvPr>
            <p:ph type="sldNum" sz="quarter" idx="14"/>
          </p:nvPr>
        </p:nvSpPr>
        <p:spPr>
          <a:xfrm>
            <a:off x="8610600" y="6356350"/>
            <a:ext cx="2743200" cy="365125"/>
          </a:xfrm>
        </p:spPr>
        <p:txBody>
          <a:bodyPr rtlCol="0"/>
          <a:lstStyle>
            <a:lvl1pPr>
              <a:defRPr>
                <a:solidFill>
                  <a:schemeClr val="bg1"/>
                </a:solidFill>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44399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hasCustomPrompt="1"/>
          </p:nvPr>
        </p:nvSpPr>
        <p:spPr>
          <a:xfrm>
            <a:off x="831850" y="5074920"/>
            <a:ext cx="10515600" cy="603504"/>
          </a:xfrm>
        </p:spPr>
        <p:txBody>
          <a:bodyPr rtlCol="0" anchor="b">
            <a:normAutofit/>
          </a:bodyPr>
          <a:lstStyle>
            <a:lvl1pPr algn="ctr">
              <a:defRPr sz="3000" baseline="0"/>
            </a:lvl1pPr>
          </a:lstStyle>
          <a:p>
            <a:pPr rtl="0"/>
            <a:r>
              <a:rPr lang="en-GB" noProof="0"/>
              <a:t>CLICK TO EDIT MASTER TITLE STYLE</a:t>
            </a:r>
          </a:p>
        </p:txBody>
      </p:sp>
      <p:sp>
        <p:nvSpPr>
          <p:cNvPr id="8" name="Picture Placeholder 7">
            <a:extLst>
              <a:ext uri="{FF2B5EF4-FFF2-40B4-BE49-F238E27FC236}">
                <a16:creationId xmlns:a16="http://schemas.microsoft.com/office/drawing/2014/main" id="{01678D0D-E7C0-4B71-92B6-4809F88B7AF2}"/>
              </a:ext>
            </a:extLst>
          </p:cNvPr>
          <p:cNvSpPr>
            <a:spLocks noGrp="1"/>
          </p:cNvSpPr>
          <p:nvPr>
            <p:ph type="pic" sz="quarter" idx="13"/>
          </p:nvPr>
        </p:nvSpPr>
        <p:spPr>
          <a:xfrm>
            <a:off x="1524" y="0"/>
            <a:ext cx="12188952" cy="4572000"/>
          </a:xfrm>
          <a:solidFill>
            <a:schemeClr val="accent5"/>
          </a:solidFill>
        </p:spPr>
        <p:txBody>
          <a:bodyPr rtlCol="0"/>
          <a:lstStyle/>
          <a:p>
            <a:pPr rtl="0"/>
            <a:r>
              <a:rPr lang="en-US" noProof="0"/>
              <a:t>Click icon to add picture</a:t>
            </a:r>
            <a:endParaRPr lang="en-GB" noProof="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31850" y="5742432"/>
            <a:ext cx="10515600" cy="365760"/>
          </a:xfrm>
        </p:spPr>
        <p:txBody>
          <a:bodyPr rtlCol="0">
            <a:normAutofit/>
          </a:bodyPr>
          <a:lstStyle>
            <a:lvl1pPr marL="0" indent="0" algn="ctr">
              <a:buNone/>
              <a:defRPr sz="20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lstStyle/>
          <a:p>
            <a:pPr rtl="0"/>
            <a:fld id="{10D2801D-8F07-4836-9B87-A1E0B8FC4EDC}" type="datetime1">
              <a:rPr lang="en-GB" noProof="0" smtClean="0"/>
              <a:t>10/07/2024</a:t>
            </a:fld>
            <a:endParaRPr lang="en-GB" noProof="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lstStyle/>
          <a:p>
            <a:pPr rtl="0"/>
            <a:r>
              <a:rPr lang="en-GB" noProof="0"/>
              <a:t>Buckingham Design Code: 2024 - 2044</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grpSp>
        <p:nvGrpSpPr>
          <p:cNvPr id="19" name="Bottom Right">
            <a:extLst>
              <a:ext uri="{FF2B5EF4-FFF2-40B4-BE49-F238E27FC236}">
                <a16:creationId xmlns:a16="http://schemas.microsoft.com/office/drawing/2014/main" id="{9B4D6141-35CF-451D-BD01-FA735BAA36FD}"/>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20" name="Graphic 157">
              <a:extLst>
                <a:ext uri="{FF2B5EF4-FFF2-40B4-BE49-F238E27FC236}">
                  <a16:creationId xmlns:a16="http://schemas.microsoft.com/office/drawing/2014/main" id="{B322DFCF-90C7-4DBE-B29A-947503AAD199}"/>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22" name="Freeform: Shape 24">
                <a:extLst>
                  <a:ext uri="{FF2B5EF4-FFF2-40B4-BE49-F238E27FC236}">
                    <a16:creationId xmlns:a16="http://schemas.microsoft.com/office/drawing/2014/main" id="{F48A038F-FA3F-4515-8D04-97EF22E65817}"/>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23" name="Freeform: Shape 25">
                <a:extLst>
                  <a:ext uri="{FF2B5EF4-FFF2-40B4-BE49-F238E27FC236}">
                    <a16:creationId xmlns:a16="http://schemas.microsoft.com/office/drawing/2014/main" id="{8155636C-869C-4098-B5E6-7A6B4DB8B61D}"/>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24" name="Freeform: Shape 26">
                <a:extLst>
                  <a:ext uri="{FF2B5EF4-FFF2-40B4-BE49-F238E27FC236}">
                    <a16:creationId xmlns:a16="http://schemas.microsoft.com/office/drawing/2014/main" id="{0E4F1004-DF67-4659-A9F6-7B088CCA24A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25" name="Freeform: Shape 30">
                <a:extLst>
                  <a:ext uri="{FF2B5EF4-FFF2-40B4-BE49-F238E27FC236}">
                    <a16:creationId xmlns:a16="http://schemas.microsoft.com/office/drawing/2014/main" id="{DE817514-787F-46B1-BA14-6DC30B01333A}"/>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26" name="Freeform: Shape 31">
                <a:extLst>
                  <a:ext uri="{FF2B5EF4-FFF2-40B4-BE49-F238E27FC236}">
                    <a16:creationId xmlns:a16="http://schemas.microsoft.com/office/drawing/2014/main" id="{19517BB1-651A-4460-87CD-207F8060759D}"/>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27" name="Freeform: Shape 32">
                <a:extLst>
                  <a:ext uri="{FF2B5EF4-FFF2-40B4-BE49-F238E27FC236}">
                    <a16:creationId xmlns:a16="http://schemas.microsoft.com/office/drawing/2014/main" id="{9C651D90-C3D5-4EDB-BE84-CFAF352CB560}"/>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28" name="Freeform: Shape 36">
                <a:extLst>
                  <a:ext uri="{FF2B5EF4-FFF2-40B4-BE49-F238E27FC236}">
                    <a16:creationId xmlns:a16="http://schemas.microsoft.com/office/drawing/2014/main" id="{DD986C4F-FAF9-4E46-AC0A-06859698AD6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grpSp>
        <p:sp>
          <p:nvSpPr>
            <p:cNvPr id="21" name="Freeform: Shape 23">
              <a:extLst>
                <a:ext uri="{FF2B5EF4-FFF2-40B4-BE49-F238E27FC236}">
                  <a16:creationId xmlns:a16="http://schemas.microsoft.com/office/drawing/2014/main" id="{4338AACE-9CB3-4730-AE6B-8898D1E4D952}"/>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a:p>
          </p:txBody>
        </p:sp>
      </p:gr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Graph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rtlCol="0">
            <a:normAutofit/>
          </a:bodyPr>
          <a:lstStyle>
            <a:lvl1pPr>
              <a:defRPr sz="3000"/>
            </a:lvl1pPr>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p>
            <a:pPr rtl="0"/>
            <a:fld id="{2E7CA21B-382F-47F8-AF33-4C139B30674C}" type="datetime1">
              <a:rPr lang="en-GB" noProof="0" smtClean="0"/>
              <a:t>10/07/2024</a:t>
            </a:fld>
            <a:endParaRPr lang="en-GB" noProof="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p>
            <a:pPr rtl="0"/>
            <a:r>
              <a:rPr lang="en-GB" noProof="0"/>
              <a:t>Buckingham Design Code: 2024 - 2044</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a:p>
          </p:txBody>
        </p:sp>
      </p:grpSp>
      <p:sp>
        <p:nvSpPr>
          <p:cNvPr id="17" name="Content Placeholder 16">
            <a:extLst>
              <a:ext uri="{FF2B5EF4-FFF2-40B4-BE49-F238E27FC236}">
                <a16:creationId xmlns:a16="http://schemas.microsoft.com/office/drawing/2014/main" id="{FE96B313-012D-4870-B065-8F7E74251B27}"/>
              </a:ext>
            </a:extLst>
          </p:cNvPr>
          <p:cNvSpPr>
            <a:spLocks noGrp="1"/>
          </p:cNvSpPr>
          <p:nvPr>
            <p:ph sz="quarter" idx="13"/>
          </p:nvPr>
        </p:nvSpPr>
        <p:spPr>
          <a:xfrm>
            <a:off x="828964" y="1829525"/>
            <a:ext cx="10505786" cy="4337913"/>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14769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rtlCol="0">
            <a:normAutofit/>
          </a:bodyPr>
          <a:lstStyle>
            <a:lvl1pPr>
              <a:defRPr sz="3000"/>
            </a:lvl1pPr>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p>
            <a:pPr rtl="0"/>
            <a:fld id="{EB99A5D3-CFB0-482A-A3D5-3609BFF40509}" type="datetime1">
              <a:rPr lang="en-GB" noProof="0" smtClean="0"/>
              <a:t>10/07/2024</a:t>
            </a:fld>
            <a:endParaRPr lang="en-GB" noProof="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p>
            <a:pPr rtl="0"/>
            <a:r>
              <a:rPr lang="en-GB" noProof="0"/>
              <a:t>Buckingham Design Code: 2024 - 2044</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a:p>
          </p:txBody>
        </p:sp>
      </p:grpSp>
      <p:sp>
        <p:nvSpPr>
          <p:cNvPr id="17" name="Content Placeholder 16">
            <a:extLst>
              <a:ext uri="{FF2B5EF4-FFF2-40B4-BE49-F238E27FC236}">
                <a16:creationId xmlns:a16="http://schemas.microsoft.com/office/drawing/2014/main" id="{B9360AE7-EA24-46DC-9539-F79F9E58EEFF}"/>
              </a:ext>
            </a:extLst>
          </p:cNvPr>
          <p:cNvSpPr>
            <a:spLocks noGrp="1"/>
          </p:cNvSpPr>
          <p:nvPr>
            <p:ph sz="quarter" idx="13"/>
          </p:nvPr>
        </p:nvSpPr>
        <p:spPr>
          <a:xfrm>
            <a:off x="828964" y="2060002"/>
            <a:ext cx="10515311" cy="3280037"/>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9790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6784848" y="1719072"/>
            <a:ext cx="4709160" cy="2926080"/>
          </a:xfrm>
        </p:spPr>
        <p:txBody>
          <a:bodyPr rtlCol="0" anchor="b" anchorCtr="0">
            <a:normAutofit/>
          </a:bodyPr>
          <a:lstStyle>
            <a:lvl1pPr>
              <a:lnSpc>
                <a:spcPts val="4000"/>
              </a:lnSpc>
              <a:defRPr sz="2800" spc="20" baseline="0">
                <a:latin typeface="+mn-lt"/>
              </a:defRPr>
            </a:lvl1pPr>
          </a:lstStyle>
          <a:p>
            <a:pPr rtl="0"/>
            <a:r>
              <a:rPr lang="en-US" noProof="0"/>
              <a:t>Click to edit Master title style</a:t>
            </a:r>
            <a:endParaRPr lang="en-GB" noProof="0"/>
          </a:p>
        </p:txBody>
      </p:sp>
      <p:sp>
        <p:nvSpPr>
          <p:cNvPr id="7" name="Picture Placeholder 6">
            <a:extLst>
              <a:ext uri="{FF2B5EF4-FFF2-40B4-BE49-F238E27FC236}">
                <a16:creationId xmlns:a16="http://schemas.microsoft.com/office/drawing/2014/main" id="{238A46BD-7BF9-45FF-8B9B-6269F3313EA1}"/>
              </a:ext>
            </a:extLst>
          </p:cNvPr>
          <p:cNvSpPr>
            <a:spLocks noGrp="1"/>
          </p:cNvSpPr>
          <p:nvPr>
            <p:ph type="pic" sz="quarter" idx="13"/>
          </p:nvPr>
        </p:nvSpPr>
        <p:spPr>
          <a:xfrm>
            <a:off x="0" y="0"/>
            <a:ext cx="6099048" cy="6858000"/>
          </a:xfrm>
          <a:solidFill>
            <a:schemeClr val="accent5"/>
          </a:solidFill>
        </p:spPr>
        <p:txBody>
          <a:bodyPr rtlCol="0"/>
          <a:lstStyle/>
          <a:p>
            <a:pPr rtl="0"/>
            <a:r>
              <a:rPr lang="en-US" noProof="0"/>
              <a:t>Click icon to add picture</a:t>
            </a:r>
            <a:endParaRPr lang="en-GB" noProof="0"/>
          </a:p>
        </p:txBody>
      </p:sp>
      <p:sp>
        <p:nvSpPr>
          <p:cNvPr id="10" name="Text Placeholder 9">
            <a:extLst>
              <a:ext uri="{FF2B5EF4-FFF2-40B4-BE49-F238E27FC236}">
                <a16:creationId xmlns:a16="http://schemas.microsoft.com/office/drawing/2014/main" id="{F7320F30-F8B4-4ECD-B95C-9CEA2FB06F18}"/>
              </a:ext>
            </a:extLst>
          </p:cNvPr>
          <p:cNvSpPr>
            <a:spLocks noGrp="1"/>
          </p:cNvSpPr>
          <p:nvPr>
            <p:ph type="body" sz="quarter" idx="15"/>
          </p:nvPr>
        </p:nvSpPr>
        <p:spPr>
          <a:xfrm>
            <a:off x="6784848" y="4864608"/>
            <a:ext cx="4709160" cy="365760"/>
          </a:xfrm>
        </p:spPr>
        <p:txBody>
          <a:bodyPr rtlCol="0">
            <a:normAutofit/>
          </a:bodyPr>
          <a:lstStyle>
            <a:lvl1pPr marL="0" indent="0">
              <a:lnSpc>
                <a:spcPts val="2000"/>
              </a:lnSpc>
              <a:buNone/>
              <a:defRPr sz="1600">
                <a:solidFill>
                  <a:schemeClr val="bg1">
                    <a:lumMod val="50000"/>
                  </a:schemeClr>
                </a:solidFill>
                <a:latin typeface="+mj-lt"/>
              </a:defRPr>
            </a:lvl1pPr>
            <a:lvl2pPr marL="457200" indent="0">
              <a:lnSpc>
                <a:spcPts val="2000"/>
              </a:lnSpc>
              <a:buNone/>
              <a:defRPr sz="1800">
                <a:solidFill>
                  <a:schemeClr val="bg1">
                    <a:lumMod val="50000"/>
                  </a:schemeClr>
                </a:solidFill>
                <a:latin typeface="+mj-lt"/>
              </a:defRPr>
            </a:lvl2pPr>
            <a:lvl3pPr marL="914400" indent="0">
              <a:lnSpc>
                <a:spcPts val="2000"/>
              </a:lnSpc>
              <a:buNone/>
              <a:defRPr sz="1800">
                <a:solidFill>
                  <a:schemeClr val="bg1">
                    <a:lumMod val="50000"/>
                  </a:schemeClr>
                </a:solidFill>
                <a:latin typeface="+mj-lt"/>
              </a:defRPr>
            </a:lvl3pPr>
            <a:lvl4pPr marL="1371600" indent="0">
              <a:lnSpc>
                <a:spcPts val="2000"/>
              </a:lnSpc>
              <a:buNone/>
              <a:defRPr sz="1800">
                <a:solidFill>
                  <a:schemeClr val="bg1">
                    <a:lumMod val="50000"/>
                  </a:schemeClr>
                </a:solidFill>
                <a:latin typeface="+mj-lt"/>
              </a:defRPr>
            </a:lvl4pPr>
            <a:lvl5pPr marL="1828800" indent="0">
              <a:lnSpc>
                <a:spcPts val="2000"/>
              </a:lnSpc>
              <a:buNone/>
              <a:defRPr sz="1800">
                <a:solidFill>
                  <a:schemeClr val="bg1">
                    <a:lumMod val="50000"/>
                  </a:schemeClr>
                </a:solidFill>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9" name="Date Placeholder 6">
            <a:extLst>
              <a:ext uri="{FF2B5EF4-FFF2-40B4-BE49-F238E27FC236}">
                <a16:creationId xmlns:a16="http://schemas.microsoft.com/office/drawing/2014/main" id="{D70719F9-FF81-4368-9918-F7F8C83EEACE}"/>
              </a:ext>
            </a:extLst>
          </p:cNvPr>
          <p:cNvSpPr>
            <a:spLocks noGrp="1"/>
          </p:cNvSpPr>
          <p:nvPr>
            <p:ph type="dt" sz="half" idx="16"/>
          </p:nvPr>
        </p:nvSpPr>
        <p:spPr>
          <a:xfrm>
            <a:off x="841248" y="6356350"/>
            <a:ext cx="1828800" cy="365125"/>
          </a:xfrm>
        </p:spPr>
        <p:txBody>
          <a:bodyPr rtlCol="0"/>
          <a:lstStyle>
            <a:lvl1pPr>
              <a:defRPr>
                <a:solidFill>
                  <a:schemeClr val="bg1"/>
                </a:solidFill>
              </a:defRPr>
            </a:lvl1pPr>
          </a:lstStyle>
          <a:p>
            <a:pPr rtl="0"/>
            <a:fld id="{1E4449D1-4199-45EA-A6F3-FF5D0B2D56A8}" type="datetime1">
              <a:rPr lang="en-GB" noProof="0" smtClean="0"/>
              <a:t>10/07/2024</a:t>
            </a:fld>
            <a:endParaRPr lang="en-GB" noProof="0"/>
          </a:p>
        </p:txBody>
      </p:sp>
      <p:sp>
        <p:nvSpPr>
          <p:cNvPr id="20" name="Footer Placeholder 7">
            <a:extLst>
              <a:ext uri="{FF2B5EF4-FFF2-40B4-BE49-F238E27FC236}">
                <a16:creationId xmlns:a16="http://schemas.microsoft.com/office/drawing/2014/main" id="{82554244-AFE2-4E78-B199-C2315AE10B2F}"/>
              </a:ext>
            </a:extLst>
          </p:cNvPr>
          <p:cNvSpPr>
            <a:spLocks noGrp="1"/>
          </p:cNvSpPr>
          <p:nvPr>
            <p:ph type="ftr" sz="quarter" idx="14"/>
          </p:nvPr>
        </p:nvSpPr>
        <p:spPr>
          <a:xfrm>
            <a:off x="6345609" y="6356350"/>
            <a:ext cx="2743200" cy="365125"/>
          </a:xfrm>
        </p:spPr>
        <p:txBody>
          <a:bodyPr rtlCol="0"/>
          <a:lstStyle>
            <a:lvl1pPr algn="l">
              <a:defRPr/>
            </a:lvl1pPr>
          </a:lstStyle>
          <a:p>
            <a:pPr rtl="0"/>
            <a:r>
              <a:rPr lang="en-GB" noProof="0"/>
              <a:t>Buckingham Design Code: 2024 - 2044</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9537031" y="6356350"/>
            <a:ext cx="1828800" cy="365125"/>
          </a:xfrm>
        </p:spPr>
        <p:txBody>
          <a:bodyPr rtlCol="0"/>
          <a:lstStyle/>
          <a:p>
            <a:pPr rtl="0"/>
            <a:fld id="{294A09A9-5501-47C1-A89A-A340965A2BE2}" type="slidenum">
              <a:rPr lang="en-GB" noProof="0" smtClean="0"/>
              <a:t>‹#›</a:t>
            </a:fld>
            <a:endParaRPr lang="en-GB" noProof="0"/>
          </a:p>
        </p:txBody>
      </p:sp>
      <p:grpSp>
        <p:nvGrpSpPr>
          <p:cNvPr id="9" name="Top Right">
            <a:extLst>
              <a:ext uri="{FF2B5EF4-FFF2-40B4-BE49-F238E27FC236}">
                <a16:creationId xmlns:a16="http://schemas.microsoft.com/office/drawing/2014/main" id="{9C4825FE-0798-4C51-9649-7A9C4DE1DCE2}"/>
              </a:ext>
              <a:ext uri="{C183D7F6-B498-43B3-948B-1728B52AA6E4}">
                <adec:decorative xmlns:adec="http://schemas.microsoft.com/office/drawing/2017/decorative" val="1"/>
              </a:ext>
            </a:extLst>
          </p:cNvPr>
          <p:cNvGrpSpPr/>
          <p:nvPr userDrawn="1"/>
        </p:nvGrpSpPr>
        <p:grpSpPr>
          <a:xfrm flipH="1">
            <a:off x="10154652" y="-8827"/>
            <a:ext cx="2037346" cy="3747453"/>
            <a:chOff x="10849" y="15178"/>
            <a:chExt cx="2198951" cy="3331254"/>
          </a:xfrm>
        </p:grpSpPr>
        <p:sp>
          <p:nvSpPr>
            <p:cNvPr id="12" name="Freeform: Shape 10">
              <a:extLst>
                <a:ext uri="{FF2B5EF4-FFF2-40B4-BE49-F238E27FC236}">
                  <a16:creationId xmlns:a16="http://schemas.microsoft.com/office/drawing/2014/main" id="{822B9B6C-AA13-4DF1-A092-D39EAEFA9051}"/>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3" name="Freeform: Shape 11">
              <a:extLst>
                <a:ext uri="{FF2B5EF4-FFF2-40B4-BE49-F238E27FC236}">
                  <a16:creationId xmlns:a16="http://schemas.microsoft.com/office/drawing/2014/main" id="{29B894B3-83A9-4074-93F1-DCC2A9A1CA30}"/>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4" name="Freeform: Shape 12">
              <a:extLst>
                <a:ext uri="{FF2B5EF4-FFF2-40B4-BE49-F238E27FC236}">
                  <a16:creationId xmlns:a16="http://schemas.microsoft.com/office/drawing/2014/main" id="{CB9B20C6-7251-4040-8920-FCE1AFC00F22}"/>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5" name="Freeform: Shape 13">
              <a:extLst>
                <a:ext uri="{FF2B5EF4-FFF2-40B4-BE49-F238E27FC236}">
                  <a16:creationId xmlns:a16="http://schemas.microsoft.com/office/drawing/2014/main" id="{4B278924-B03A-46BD-86D3-23814F354DA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6" name="Freeform: Shape 14">
              <a:extLst>
                <a:ext uri="{FF2B5EF4-FFF2-40B4-BE49-F238E27FC236}">
                  <a16:creationId xmlns:a16="http://schemas.microsoft.com/office/drawing/2014/main" id="{60BB8FCC-3D93-47A8-AB4F-BDA9764AD1CB}"/>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7" name="Freeform: Shape 15">
              <a:extLst>
                <a:ext uri="{FF2B5EF4-FFF2-40B4-BE49-F238E27FC236}">
                  <a16:creationId xmlns:a16="http://schemas.microsoft.com/office/drawing/2014/main" id="{5BA303AA-6543-47AD-BDCE-99EA5718C682}"/>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8" name="Freeform: Shape 16">
              <a:extLst>
                <a:ext uri="{FF2B5EF4-FFF2-40B4-BE49-F238E27FC236}">
                  <a16:creationId xmlns:a16="http://schemas.microsoft.com/office/drawing/2014/main" id="{CE322720-E7C1-458D-A1F7-DE4A9F9E6433}"/>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a:p>
          </p:txBody>
        </p:sp>
      </p:grpSp>
    </p:spTree>
    <p:extLst>
      <p:ext uri="{BB962C8B-B14F-4D97-AF65-F5344CB8AC3E}">
        <p14:creationId xmlns:p14="http://schemas.microsoft.com/office/powerpoint/2010/main" val="427824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4up">
    <p:bg>
      <p:bgPr>
        <a:solidFill>
          <a:schemeClr val="bg1"/>
        </a:solidFill>
        <a:effectLst/>
      </p:bgPr>
    </p:bg>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E2735E56-216C-4BA9-B611-54BE87E4615E}"/>
              </a:ext>
            </a:extLst>
          </p:cNvPr>
          <p:cNvSpPr>
            <a:spLocks noGrp="1"/>
          </p:cNvSpPr>
          <p:nvPr>
            <p:ph type="title"/>
          </p:nvPr>
        </p:nvSpPr>
        <p:spPr>
          <a:xfrm>
            <a:off x="841248" y="2048256"/>
            <a:ext cx="2206752" cy="868680"/>
          </a:xfrm>
        </p:spPr>
        <p:txBody>
          <a:bodyPr rtlCol="0">
            <a:normAutofit/>
          </a:bodyPr>
          <a:lstStyle>
            <a:lvl1pPr algn="l">
              <a:lnSpc>
                <a:spcPts val="4000"/>
              </a:lnSpc>
              <a:defRPr sz="3000" baseline="0"/>
            </a:lvl1pPr>
          </a:lstStyle>
          <a:p>
            <a:pPr rtl="0"/>
            <a:r>
              <a:rPr lang="en-US" noProof="0"/>
              <a:t>Click to edit Master title style</a:t>
            </a:r>
            <a:endParaRPr lang="en-GB" noProof="0"/>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995928" y="923544"/>
            <a:ext cx="3383280" cy="169164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995928" y="2752344"/>
            <a:ext cx="3346704" cy="265176"/>
          </a:xfrm>
        </p:spPr>
        <p:txBody>
          <a:bodyPr lIns="0" tIns="0" rIns="0" bIns="0" rtlCol="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rtl="0"/>
            <a:r>
              <a:rPr lang="en-GB" noProof="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995928" y="3072384"/>
            <a:ext cx="3346704" cy="265176"/>
          </a:xfrm>
        </p:spPr>
        <p:txBody>
          <a:bodyPr lIns="0" tIns="0" rIns="0" bIns="0" rtlCol="0">
            <a:noAutofit/>
          </a:bodyPr>
          <a:lstStyle>
            <a:lvl1pPr marL="0" indent="0" algn="ctr">
              <a:lnSpc>
                <a:spcPct val="100000"/>
              </a:lnSpc>
              <a:spcBef>
                <a:spcPts val="0"/>
              </a:spcBef>
              <a:buNone/>
              <a:defRPr sz="1200" b="0" spc="20" baseline="0">
                <a:solidFill>
                  <a:schemeClr val="tx1"/>
                </a:solidFill>
              </a:defRPr>
            </a:lvl1pPr>
          </a:lstStyle>
          <a:p>
            <a:pPr lvl="0" rtl="0"/>
            <a:r>
              <a:rPr lang="en-GB" noProof="0"/>
              <a:t>Title</a:t>
            </a:r>
          </a:p>
        </p:txBody>
      </p:sp>
      <p:sp>
        <p:nvSpPr>
          <p:cNvPr id="18" name="Picture Placeholder 23">
            <a:extLst>
              <a:ext uri="{FF2B5EF4-FFF2-40B4-BE49-F238E27FC236}">
                <a16:creationId xmlns:a16="http://schemas.microsoft.com/office/drawing/2014/main" id="{EE7ECEE8-59DE-4E85-A8C7-51F1919C75A5}"/>
              </a:ext>
            </a:extLst>
          </p:cNvPr>
          <p:cNvSpPr>
            <a:spLocks noGrp="1"/>
          </p:cNvSpPr>
          <p:nvPr>
            <p:ph type="pic" sz="quarter" idx="21"/>
          </p:nvPr>
        </p:nvSpPr>
        <p:spPr>
          <a:xfrm>
            <a:off x="8110728" y="923544"/>
            <a:ext cx="3383280" cy="169164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19" name="Text Placeholder 28">
            <a:extLst>
              <a:ext uri="{FF2B5EF4-FFF2-40B4-BE49-F238E27FC236}">
                <a16:creationId xmlns:a16="http://schemas.microsoft.com/office/drawing/2014/main" id="{D97FB821-8CBF-4A4F-B0B9-A06969A96377}"/>
              </a:ext>
            </a:extLst>
          </p:cNvPr>
          <p:cNvSpPr>
            <a:spLocks noGrp="1"/>
          </p:cNvSpPr>
          <p:nvPr>
            <p:ph type="body" sz="quarter" idx="22" hasCustomPrompt="1"/>
          </p:nvPr>
        </p:nvSpPr>
        <p:spPr>
          <a:xfrm>
            <a:off x="8110728" y="2752344"/>
            <a:ext cx="3346704" cy="265176"/>
          </a:xfrm>
        </p:spPr>
        <p:txBody>
          <a:bodyPr lIns="0" tIns="0" rIns="0" bIns="0" rtlCol="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rtl="0"/>
            <a:r>
              <a:rPr lang="en-GB" noProof="0"/>
              <a:t>NAME</a:t>
            </a:r>
          </a:p>
        </p:txBody>
      </p:sp>
      <p:sp>
        <p:nvSpPr>
          <p:cNvPr id="20" name="Text Placeholder 28">
            <a:extLst>
              <a:ext uri="{FF2B5EF4-FFF2-40B4-BE49-F238E27FC236}">
                <a16:creationId xmlns:a16="http://schemas.microsoft.com/office/drawing/2014/main" id="{CD848540-6394-46BF-83DE-84862EC7C89D}"/>
              </a:ext>
            </a:extLst>
          </p:cNvPr>
          <p:cNvSpPr>
            <a:spLocks noGrp="1"/>
          </p:cNvSpPr>
          <p:nvPr>
            <p:ph type="body" sz="quarter" idx="23" hasCustomPrompt="1"/>
          </p:nvPr>
        </p:nvSpPr>
        <p:spPr>
          <a:xfrm>
            <a:off x="8110728" y="3072384"/>
            <a:ext cx="3346704" cy="265176"/>
          </a:xfrm>
        </p:spPr>
        <p:txBody>
          <a:bodyPr lIns="0" tIns="0" rIns="0" bIns="0" rtlCol="0">
            <a:noAutofit/>
          </a:bodyPr>
          <a:lstStyle>
            <a:lvl1pPr marL="0" indent="0" algn="ctr">
              <a:lnSpc>
                <a:spcPct val="100000"/>
              </a:lnSpc>
              <a:spcBef>
                <a:spcPts val="0"/>
              </a:spcBef>
              <a:buNone/>
              <a:defRPr sz="1200" b="0" spc="20" baseline="0">
                <a:solidFill>
                  <a:schemeClr val="tx1"/>
                </a:solidFill>
              </a:defRPr>
            </a:lvl1pPr>
          </a:lstStyle>
          <a:p>
            <a:pPr lvl="0" rtl="0"/>
            <a:r>
              <a:rPr lang="en-GB" noProof="0"/>
              <a:t>Title</a:t>
            </a:r>
          </a:p>
        </p:txBody>
      </p:sp>
      <p:sp>
        <p:nvSpPr>
          <p:cNvPr id="21" name="Picture Placeholder 23">
            <a:extLst>
              <a:ext uri="{FF2B5EF4-FFF2-40B4-BE49-F238E27FC236}">
                <a16:creationId xmlns:a16="http://schemas.microsoft.com/office/drawing/2014/main" id="{AA8489A7-C95E-4BD6-A6DA-48D8AD7905CB}"/>
              </a:ext>
            </a:extLst>
          </p:cNvPr>
          <p:cNvSpPr>
            <a:spLocks noGrp="1"/>
          </p:cNvSpPr>
          <p:nvPr>
            <p:ph type="pic" sz="quarter" idx="24"/>
          </p:nvPr>
        </p:nvSpPr>
        <p:spPr>
          <a:xfrm>
            <a:off x="3995928" y="3657600"/>
            <a:ext cx="3383280" cy="169164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22" name="Text Placeholder 28">
            <a:extLst>
              <a:ext uri="{FF2B5EF4-FFF2-40B4-BE49-F238E27FC236}">
                <a16:creationId xmlns:a16="http://schemas.microsoft.com/office/drawing/2014/main" id="{52CC8864-A662-4E73-A14D-A4E610269DD8}"/>
              </a:ext>
            </a:extLst>
          </p:cNvPr>
          <p:cNvSpPr>
            <a:spLocks noGrp="1"/>
          </p:cNvSpPr>
          <p:nvPr>
            <p:ph type="body" sz="quarter" idx="25" hasCustomPrompt="1"/>
          </p:nvPr>
        </p:nvSpPr>
        <p:spPr>
          <a:xfrm>
            <a:off x="3995928" y="5468112"/>
            <a:ext cx="3346704" cy="265176"/>
          </a:xfrm>
        </p:spPr>
        <p:txBody>
          <a:bodyPr lIns="0" tIns="0" rIns="0" bIns="0" rtlCol="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rtl="0"/>
            <a:r>
              <a:rPr lang="en-GB" noProof="0"/>
              <a:t>NAME</a:t>
            </a:r>
          </a:p>
        </p:txBody>
      </p:sp>
      <p:sp>
        <p:nvSpPr>
          <p:cNvPr id="23" name="Text Placeholder 28">
            <a:extLst>
              <a:ext uri="{FF2B5EF4-FFF2-40B4-BE49-F238E27FC236}">
                <a16:creationId xmlns:a16="http://schemas.microsoft.com/office/drawing/2014/main" id="{548CD837-2123-4EC2-B247-12AACAD5C8B7}"/>
              </a:ext>
            </a:extLst>
          </p:cNvPr>
          <p:cNvSpPr>
            <a:spLocks noGrp="1"/>
          </p:cNvSpPr>
          <p:nvPr>
            <p:ph type="body" sz="quarter" idx="26" hasCustomPrompt="1"/>
          </p:nvPr>
        </p:nvSpPr>
        <p:spPr>
          <a:xfrm>
            <a:off x="3995928" y="5779008"/>
            <a:ext cx="3346704" cy="265176"/>
          </a:xfrm>
        </p:spPr>
        <p:txBody>
          <a:bodyPr lIns="0" tIns="0" rIns="0" bIns="0" rtlCol="0">
            <a:noAutofit/>
          </a:bodyPr>
          <a:lstStyle>
            <a:lvl1pPr marL="0" indent="0" algn="ctr">
              <a:lnSpc>
                <a:spcPct val="100000"/>
              </a:lnSpc>
              <a:spcBef>
                <a:spcPts val="0"/>
              </a:spcBef>
              <a:buNone/>
              <a:defRPr sz="1200" b="0" spc="20" baseline="0">
                <a:solidFill>
                  <a:schemeClr val="tx1"/>
                </a:solidFill>
              </a:defRPr>
            </a:lvl1pPr>
          </a:lstStyle>
          <a:p>
            <a:pPr lvl="0" rtl="0"/>
            <a:r>
              <a:rPr lang="en-GB" noProof="0"/>
              <a:t>Title</a:t>
            </a:r>
          </a:p>
        </p:txBody>
      </p:sp>
      <p:sp>
        <p:nvSpPr>
          <p:cNvPr id="24" name="Picture Placeholder 23">
            <a:extLst>
              <a:ext uri="{FF2B5EF4-FFF2-40B4-BE49-F238E27FC236}">
                <a16:creationId xmlns:a16="http://schemas.microsoft.com/office/drawing/2014/main" id="{8A30C89E-0A33-4198-A183-7C0A4BD2FF98}"/>
              </a:ext>
            </a:extLst>
          </p:cNvPr>
          <p:cNvSpPr>
            <a:spLocks noGrp="1"/>
          </p:cNvSpPr>
          <p:nvPr>
            <p:ph type="pic" sz="quarter" idx="27"/>
          </p:nvPr>
        </p:nvSpPr>
        <p:spPr>
          <a:xfrm>
            <a:off x="8110728" y="3657600"/>
            <a:ext cx="3383280" cy="169164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25" name="Text Placeholder 28">
            <a:extLst>
              <a:ext uri="{FF2B5EF4-FFF2-40B4-BE49-F238E27FC236}">
                <a16:creationId xmlns:a16="http://schemas.microsoft.com/office/drawing/2014/main" id="{C04926A4-C940-425C-86F4-9DA0FCF3E45A}"/>
              </a:ext>
            </a:extLst>
          </p:cNvPr>
          <p:cNvSpPr>
            <a:spLocks noGrp="1"/>
          </p:cNvSpPr>
          <p:nvPr>
            <p:ph type="body" sz="quarter" idx="28" hasCustomPrompt="1"/>
          </p:nvPr>
        </p:nvSpPr>
        <p:spPr>
          <a:xfrm>
            <a:off x="8110728" y="5468112"/>
            <a:ext cx="3346704" cy="265176"/>
          </a:xfrm>
        </p:spPr>
        <p:txBody>
          <a:bodyPr lIns="0" tIns="0" rIns="0" bIns="0" rtlCol="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rtl="0"/>
            <a:r>
              <a:rPr lang="en-GB" noProof="0"/>
              <a:t>NAME</a:t>
            </a:r>
          </a:p>
        </p:txBody>
      </p:sp>
      <p:sp>
        <p:nvSpPr>
          <p:cNvPr id="26" name="Text Placeholder 28">
            <a:extLst>
              <a:ext uri="{FF2B5EF4-FFF2-40B4-BE49-F238E27FC236}">
                <a16:creationId xmlns:a16="http://schemas.microsoft.com/office/drawing/2014/main" id="{02468BEF-BD57-4418-9C05-3675010184E4}"/>
              </a:ext>
            </a:extLst>
          </p:cNvPr>
          <p:cNvSpPr>
            <a:spLocks noGrp="1"/>
          </p:cNvSpPr>
          <p:nvPr>
            <p:ph type="body" sz="quarter" idx="29" hasCustomPrompt="1"/>
          </p:nvPr>
        </p:nvSpPr>
        <p:spPr>
          <a:xfrm>
            <a:off x="8110728" y="5779008"/>
            <a:ext cx="3346704" cy="265176"/>
          </a:xfrm>
        </p:spPr>
        <p:txBody>
          <a:bodyPr lIns="0" tIns="0" rIns="0" bIns="0" rtlCol="0">
            <a:noAutofit/>
          </a:bodyPr>
          <a:lstStyle>
            <a:lvl1pPr marL="0" indent="0" algn="ctr">
              <a:lnSpc>
                <a:spcPct val="100000"/>
              </a:lnSpc>
              <a:spcBef>
                <a:spcPts val="0"/>
              </a:spcBef>
              <a:buNone/>
              <a:defRPr sz="1200" b="0" spc="20" baseline="0">
                <a:solidFill>
                  <a:schemeClr val="tx1"/>
                </a:solidFill>
              </a:defRPr>
            </a:lvl1pPr>
          </a:lstStyle>
          <a:p>
            <a:pPr lvl="0" rtl="0"/>
            <a:r>
              <a:rPr lang="en-GB" noProof="0"/>
              <a:t>Title</a:t>
            </a:r>
          </a:p>
        </p:txBody>
      </p:sp>
      <p:grpSp>
        <p:nvGrpSpPr>
          <p:cNvPr id="38" name="Bottom Right">
            <a:extLst>
              <a:ext uri="{FF2B5EF4-FFF2-40B4-BE49-F238E27FC236}">
                <a16:creationId xmlns:a16="http://schemas.microsoft.com/office/drawing/2014/main" id="{B36FFE50-05C0-4942-89B8-DEE732CC388D}"/>
              </a:ext>
              <a:ext uri="{C183D7F6-B498-43B3-948B-1728B52AA6E4}">
                <adec:decorative xmlns:adec="http://schemas.microsoft.com/office/drawing/2017/decorative" val="1"/>
              </a:ext>
            </a:extLst>
          </p:cNvPr>
          <p:cNvGrpSpPr/>
          <p:nvPr userDrawn="1"/>
        </p:nvGrpSpPr>
        <p:grpSpPr>
          <a:xfrm flipH="1">
            <a:off x="0" y="3284231"/>
            <a:ext cx="3899905" cy="3581399"/>
            <a:chOff x="7980400" y="3276601"/>
            <a:chExt cx="4211600" cy="3581399"/>
          </a:xfrm>
        </p:grpSpPr>
        <p:grpSp>
          <p:nvGrpSpPr>
            <p:cNvPr id="39" name="Graphic 157">
              <a:extLst>
                <a:ext uri="{FF2B5EF4-FFF2-40B4-BE49-F238E27FC236}">
                  <a16:creationId xmlns:a16="http://schemas.microsoft.com/office/drawing/2014/main" id="{A0172B24-EE58-47CA-9252-3427B1FD3374}"/>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41" name="Freeform: Shape 24">
                <a:extLst>
                  <a:ext uri="{FF2B5EF4-FFF2-40B4-BE49-F238E27FC236}">
                    <a16:creationId xmlns:a16="http://schemas.microsoft.com/office/drawing/2014/main" id="{8C675FC1-39D2-4629-BC15-4DE2B87A385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2" name="Freeform: Shape 25">
                <a:extLst>
                  <a:ext uri="{FF2B5EF4-FFF2-40B4-BE49-F238E27FC236}">
                    <a16:creationId xmlns:a16="http://schemas.microsoft.com/office/drawing/2014/main" id="{AD8E5605-F606-41F2-8FA0-0819ACE79B0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3" name="Freeform: Shape 26">
                <a:extLst>
                  <a:ext uri="{FF2B5EF4-FFF2-40B4-BE49-F238E27FC236}">
                    <a16:creationId xmlns:a16="http://schemas.microsoft.com/office/drawing/2014/main" id="{7B78C10B-193F-4033-B31B-9E56610D22F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4" name="Freeform: Shape 30">
                <a:extLst>
                  <a:ext uri="{FF2B5EF4-FFF2-40B4-BE49-F238E27FC236}">
                    <a16:creationId xmlns:a16="http://schemas.microsoft.com/office/drawing/2014/main" id="{F0624257-FB1D-4F83-9320-65F1651FDF4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5" name="Freeform: Shape 31">
                <a:extLst>
                  <a:ext uri="{FF2B5EF4-FFF2-40B4-BE49-F238E27FC236}">
                    <a16:creationId xmlns:a16="http://schemas.microsoft.com/office/drawing/2014/main" id="{B8CF1011-9F94-4FA3-A166-9C40E5E9ACA2}"/>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6" name="Freeform: Shape 32">
                <a:extLst>
                  <a:ext uri="{FF2B5EF4-FFF2-40B4-BE49-F238E27FC236}">
                    <a16:creationId xmlns:a16="http://schemas.microsoft.com/office/drawing/2014/main" id="{45028FD8-E287-4787-BAD0-D5B4C5DB9AB8}"/>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7" name="Freeform: Shape 36">
                <a:extLst>
                  <a:ext uri="{FF2B5EF4-FFF2-40B4-BE49-F238E27FC236}">
                    <a16:creationId xmlns:a16="http://schemas.microsoft.com/office/drawing/2014/main" id="{117B12D1-6969-4FC0-B274-5DFD143DEB7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grpSp>
        <p:sp>
          <p:nvSpPr>
            <p:cNvPr id="40" name="Freeform: Shape 23">
              <a:extLst>
                <a:ext uri="{FF2B5EF4-FFF2-40B4-BE49-F238E27FC236}">
                  <a16:creationId xmlns:a16="http://schemas.microsoft.com/office/drawing/2014/main" id="{E51F424F-933D-4AE9-A7D4-47D30A8E47EC}"/>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a:p>
          </p:txBody>
        </p:sp>
      </p:gr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p>
            <a:pPr rtl="0"/>
            <a:fld id="{84C7547D-8948-407F-B51E-9A179BBA0D46}" type="datetime1">
              <a:rPr lang="en-GB" noProof="0" smtClean="0"/>
              <a:t>10/07/2024</a:t>
            </a:fld>
            <a:endParaRPr lang="en-GB" noProof="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p>
            <a:pPr rtl="0"/>
            <a:r>
              <a:rPr lang="en-GB" noProof="0"/>
              <a:t>Buckingham Design Code: 2024 - 2044</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spTree>
    <p:extLst>
      <p:ext uri="{BB962C8B-B14F-4D97-AF65-F5344CB8AC3E}">
        <p14:creationId xmlns:p14="http://schemas.microsoft.com/office/powerpoint/2010/main" val="20818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8up">
    <p:bg>
      <p:bgPr>
        <a:solidFill>
          <a:schemeClr val="bg1"/>
        </a:solidFill>
        <a:effectLst/>
      </p:bgPr>
    </p:bg>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B49703BB-2651-4695-AEAC-09D07157CB88}"/>
              </a:ext>
            </a:extLst>
          </p:cNvPr>
          <p:cNvSpPr>
            <a:spLocks noGrp="1"/>
          </p:cNvSpPr>
          <p:nvPr>
            <p:ph type="title"/>
          </p:nvPr>
        </p:nvSpPr>
        <p:spPr>
          <a:xfrm>
            <a:off x="841248" y="2048256"/>
            <a:ext cx="2206752" cy="868680"/>
          </a:xfrm>
        </p:spPr>
        <p:txBody>
          <a:bodyPr rtlCol="0">
            <a:normAutofit/>
          </a:bodyPr>
          <a:lstStyle>
            <a:lvl1pPr algn="l">
              <a:lnSpc>
                <a:spcPts val="4000"/>
              </a:lnSpc>
              <a:defRPr sz="3000" baseline="0"/>
            </a:lvl1pPr>
          </a:lstStyle>
          <a:p>
            <a:pPr rtl="0"/>
            <a:r>
              <a:rPr lang="en-US" noProof="0"/>
              <a:t>Click to edit Master title style</a:t>
            </a:r>
            <a:endParaRPr lang="en-GB" noProof="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3371850" y="905256"/>
            <a:ext cx="1828800" cy="137160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568950" y="905256"/>
            <a:ext cx="1828800" cy="137160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766050" y="905256"/>
            <a:ext cx="1828800" cy="137160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9963150" y="905256"/>
            <a:ext cx="1828800" cy="137160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3352801" y="2441448"/>
            <a:ext cx="1828800" cy="265176"/>
          </a:xfrm>
        </p:spPr>
        <p:txBody>
          <a:bodyPr lIns="0" tIns="0" rIns="0" bIns="0" rtlCol="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rtl="0"/>
            <a:r>
              <a:rPr lang="en-GB" noProof="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3352800" y="2761488"/>
            <a:ext cx="1828800" cy="265176"/>
          </a:xfrm>
        </p:spPr>
        <p:txBody>
          <a:bodyPr lIns="0" tIns="0" rIns="0" bIns="0" rtlCol="0">
            <a:noAutofit/>
          </a:bodyPr>
          <a:lstStyle>
            <a:lvl1pPr marL="0" indent="0" algn="ctr">
              <a:lnSpc>
                <a:spcPct val="100000"/>
              </a:lnSpc>
              <a:spcBef>
                <a:spcPts val="0"/>
              </a:spcBef>
              <a:buNone/>
              <a:defRPr sz="1000" b="0" spc="20" baseline="0">
                <a:solidFill>
                  <a:schemeClr val="tx1"/>
                </a:solidFill>
              </a:defRPr>
            </a:lvl1pPr>
          </a:lstStyle>
          <a:p>
            <a:pPr lvl="0" rtl="0"/>
            <a:r>
              <a:rPr lang="en-GB" noProof="0"/>
              <a:t>Title</a:t>
            </a:r>
          </a:p>
        </p:txBody>
      </p:sp>
      <p:sp>
        <p:nvSpPr>
          <p:cNvPr id="20" name="Text Placeholder 28">
            <a:extLst>
              <a:ext uri="{FF2B5EF4-FFF2-40B4-BE49-F238E27FC236}">
                <a16:creationId xmlns:a16="http://schemas.microsoft.com/office/drawing/2014/main" id="{61176CED-9BFE-4139-B6C8-10F9A4DD5F2D}"/>
              </a:ext>
            </a:extLst>
          </p:cNvPr>
          <p:cNvSpPr>
            <a:spLocks noGrp="1"/>
          </p:cNvSpPr>
          <p:nvPr>
            <p:ph type="body" sz="quarter" idx="19" hasCustomPrompt="1"/>
          </p:nvPr>
        </p:nvSpPr>
        <p:spPr>
          <a:xfrm>
            <a:off x="5534024" y="2441448"/>
            <a:ext cx="1828800" cy="265176"/>
          </a:xfrm>
        </p:spPr>
        <p:txBody>
          <a:bodyPr lIns="0" tIns="0" rIns="0" bIns="0" rtlCol="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rtl="0"/>
            <a:r>
              <a:rPr lang="en-GB" noProof="0"/>
              <a:t>NAME</a:t>
            </a:r>
          </a:p>
        </p:txBody>
      </p:sp>
      <p:sp>
        <p:nvSpPr>
          <p:cNvPr id="21" name="Text Placeholder 28">
            <a:extLst>
              <a:ext uri="{FF2B5EF4-FFF2-40B4-BE49-F238E27FC236}">
                <a16:creationId xmlns:a16="http://schemas.microsoft.com/office/drawing/2014/main" id="{BB2D875B-8A2E-4BAA-87D2-8E96456A85C3}"/>
              </a:ext>
            </a:extLst>
          </p:cNvPr>
          <p:cNvSpPr>
            <a:spLocks noGrp="1"/>
          </p:cNvSpPr>
          <p:nvPr>
            <p:ph type="body" sz="quarter" idx="20" hasCustomPrompt="1"/>
          </p:nvPr>
        </p:nvSpPr>
        <p:spPr>
          <a:xfrm>
            <a:off x="5534023" y="2761488"/>
            <a:ext cx="1828800" cy="265176"/>
          </a:xfrm>
        </p:spPr>
        <p:txBody>
          <a:bodyPr lIns="0" tIns="0" rIns="0" bIns="0" rtlCol="0">
            <a:noAutofit/>
          </a:bodyPr>
          <a:lstStyle>
            <a:lvl1pPr marL="0" indent="0" algn="ctr">
              <a:lnSpc>
                <a:spcPct val="100000"/>
              </a:lnSpc>
              <a:spcBef>
                <a:spcPts val="0"/>
              </a:spcBef>
              <a:buNone/>
              <a:defRPr sz="1000" b="0" spc="20" baseline="0">
                <a:solidFill>
                  <a:schemeClr val="tx1"/>
                </a:solidFill>
              </a:defRPr>
            </a:lvl1pPr>
          </a:lstStyle>
          <a:p>
            <a:pPr lvl="0" rtl="0"/>
            <a:r>
              <a:rPr lang="en-GB" noProof="0"/>
              <a:t>Title</a:t>
            </a:r>
          </a:p>
        </p:txBody>
      </p:sp>
      <p:sp>
        <p:nvSpPr>
          <p:cNvPr id="22" name="Text Placeholder 28">
            <a:extLst>
              <a:ext uri="{FF2B5EF4-FFF2-40B4-BE49-F238E27FC236}">
                <a16:creationId xmlns:a16="http://schemas.microsoft.com/office/drawing/2014/main" id="{85BF81E7-E1BD-4D1E-82F6-A7C0CDD6D5B4}"/>
              </a:ext>
            </a:extLst>
          </p:cNvPr>
          <p:cNvSpPr>
            <a:spLocks noGrp="1"/>
          </p:cNvSpPr>
          <p:nvPr>
            <p:ph type="body" sz="quarter" idx="21" hasCustomPrompt="1"/>
          </p:nvPr>
        </p:nvSpPr>
        <p:spPr>
          <a:xfrm>
            <a:off x="7766050" y="2441448"/>
            <a:ext cx="1828800" cy="265176"/>
          </a:xfrm>
        </p:spPr>
        <p:txBody>
          <a:bodyPr lIns="0" tIns="0" rIns="0" bIns="0" rtlCol="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rtl="0"/>
            <a:r>
              <a:rPr lang="en-GB" noProof="0"/>
              <a:t>NAME</a:t>
            </a:r>
          </a:p>
        </p:txBody>
      </p:sp>
      <p:sp>
        <p:nvSpPr>
          <p:cNvPr id="23" name="Text Placeholder 28">
            <a:extLst>
              <a:ext uri="{FF2B5EF4-FFF2-40B4-BE49-F238E27FC236}">
                <a16:creationId xmlns:a16="http://schemas.microsoft.com/office/drawing/2014/main" id="{B966330D-3F04-4061-A0B4-9AB5D36C682B}"/>
              </a:ext>
            </a:extLst>
          </p:cNvPr>
          <p:cNvSpPr>
            <a:spLocks noGrp="1"/>
          </p:cNvSpPr>
          <p:nvPr>
            <p:ph type="body" sz="quarter" idx="22" hasCustomPrompt="1"/>
          </p:nvPr>
        </p:nvSpPr>
        <p:spPr>
          <a:xfrm>
            <a:off x="7766049" y="2761488"/>
            <a:ext cx="1828800" cy="265176"/>
          </a:xfrm>
        </p:spPr>
        <p:txBody>
          <a:bodyPr lIns="0" tIns="0" rIns="0" bIns="0" rtlCol="0">
            <a:noAutofit/>
          </a:bodyPr>
          <a:lstStyle>
            <a:lvl1pPr marL="0" indent="0" algn="ctr">
              <a:lnSpc>
                <a:spcPct val="100000"/>
              </a:lnSpc>
              <a:spcBef>
                <a:spcPts val="0"/>
              </a:spcBef>
              <a:buNone/>
              <a:defRPr sz="1000" b="0" spc="20" baseline="0">
                <a:solidFill>
                  <a:schemeClr val="tx1"/>
                </a:solidFill>
              </a:defRPr>
            </a:lvl1pPr>
          </a:lstStyle>
          <a:p>
            <a:pPr lvl="0" rtl="0"/>
            <a:r>
              <a:rPr lang="en-GB" noProof="0"/>
              <a:t>Title</a:t>
            </a:r>
          </a:p>
        </p:txBody>
      </p:sp>
      <p:sp>
        <p:nvSpPr>
          <p:cNvPr id="24" name="Text Placeholder 28">
            <a:extLst>
              <a:ext uri="{FF2B5EF4-FFF2-40B4-BE49-F238E27FC236}">
                <a16:creationId xmlns:a16="http://schemas.microsoft.com/office/drawing/2014/main" id="{3D67AFFF-E27F-41A0-8D71-544EA9CDAF6E}"/>
              </a:ext>
            </a:extLst>
          </p:cNvPr>
          <p:cNvSpPr>
            <a:spLocks noGrp="1"/>
          </p:cNvSpPr>
          <p:nvPr>
            <p:ph type="body" sz="quarter" idx="23" hasCustomPrompt="1"/>
          </p:nvPr>
        </p:nvSpPr>
        <p:spPr>
          <a:xfrm>
            <a:off x="9963151" y="2441448"/>
            <a:ext cx="1828800" cy="265176"/>
          </a:xfrm>
        </p:spPr>
        <p:txBody>
          <a:bodyPr lIns="0" tIns="0" rIns="0" bIns="0" rtlCol="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rtl="0"/>
            <a:r>
              <a:rPr lang="en-GB" noProof="0"/>
              <a:t>NAME</a:t>
            </a:r>
          </a:p>
        </p:txBody>
      </p:sp>
      <p:sp>
        <p:nvSpPr>
          <p:cNvPr id="25" name="Text Placeholder 28">
            <a:extLst>
              <a:ext uri="{FF2B5EF4-FFF2-40B4-BE49-F238E27FC236}">
                <a16:creationId xmlns:a16="http://schemas.microsoft.com/office/drawing/2014/main" id="{165BC447-A277-4C10-8A24-D47C19A12751}"/>
              </a:ext>
            </a:extLst>
          </p:cNvPr>
          <p:cNvSpPr>
            <a:spLocks noGrp="1"/>
          </p:cNvSpPr>
          <p:nvPr>
            <p:ph type="body" sz="quarter" idx="24" hasCustomPrompt="1"/>
          </p:nvPr>
        </p:nvSpPr>
        <p:spPr>
          <a:xfrm>
            <a:off x="9963150" y="2761488"/>
            <a:ext cx="1828800" cy="265176"/>
          </a:xfrm>
        </p:spPr>
        <p:txBody>
          <a:bodyPr lIns="0" tIns="0" rIns="0" bIns="0" rtlCol="0">
            <a:noAutofit/>
          </a:bodyPr>
          <a:lstStyle>
            <a:lvl1pPr marL="0" indent="0" algn="ctr">
              <a:lnSpc>
                <a:spcPct val="100000"/>
              </a:lnSpc>
              <a:spcBef>
                <a:spcPts val="0"/>
              </a:spcBef>
              <a:buNone/>
              <a:defRPr sz="1000" b="0" spc="20" baseline="0">
                <a:solidFill>
                  <a:schemeClr val="tx1"/>
                </a:solidFill>
              </a:defRPr>
            </a:lvl1pPr>
          </a:lstStyle>
          <a:p>
            <a:pPr lvl="0" rtl="0"/>
            <a:r>
              <a:rPr lang="en-GB" noProof="0"/>
              <a:t>Title</a:t>
            </a:r>
          </a:p>
        </p:txBody>
      </p:sp>
      <p:sp>
        <p:nvSpPr>
          <p:cNvPr id="26" name="Picture Placeholder 23">
            <a:extLst>
              <a:ext uri="{FF2B5EF4-FFF2-40B4-BE49-F238E27FC236}">
                <a16:creationId xmlns:a16="http://schemas.microsoft.com/office/drawing/2014/main" id="{D38576C9-402D-4831-A0EF-BBCA80D73A7B}"/>
              </a:ext>
            </a:extLst>
          </p:cNvPr>
          <p:cNvSpPr>
            <a:spLocks noGrp="1"/>
          </p:cNvSpPr>
          <p:nvPr>
            <p:ph type="pic" sz="quarter" idx="25"/>
          </p:nvPr>
        </p:nvSpPr>
        <p:spPr>
          <a:xfrm>
            <a:off x="3371850" y="3639312"/>
            <a:ext cx="1828800" cy="137160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27" name="Picture Placeholder 23">
            <a:extLst>
              <a:ext uri="{FF2B5EF4-FFF2-40B4-BE49-F238E27FC236}">
                <a16:creationId xmlns:a16="http://schemas.microsoft.com/office/drawing/2014/main" id="{7C6F3EEF-659E-493F-AFB3-FCED6B1DF51D}"/>
              </a:ext>
            </a:extLst>
          </p:cNvPr>
          <p:cNvSpPr>
            <a:spLocks noGrp="1"/>
          </p:cNvSpPr>
          <p:nvPr>
            <p:ph type="pic" sz="quarter" idx="26"/>
          </p:nvPr>
        </p:nvSpPr>
        <p:spPr>
          <a:xfrm>
            <a:off x="5568950" y="3639312"/>
            <a:ext cx="1828800" cy="137160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28" name="Picture Placeholder 23">
            <a:extLst>
              <a:ext uri="{FF2B5EF4-FFF2-40B4-BE49-F238E27FC236}">
                <a16:creationId xmlns:a16="http://schemas.microsoft.com/office/drawing/2014/main" id="{979DF6BA-4DEB-48BE-B6A3-693B3E7BBA0F}"/>
              </a:ext>
            </a:extLst>
          </p:cNvPr>
          <p:cNvSpPr>
            <a:spLocks noGrp="1"/>
          </p:cNvSpPr>
          <p:nvPr>
            <p:ph type="pic" sz="quarter" idx="27"/>
          </p:nvPr>
        </p:nvSpPr>
        <p:spPr>
          <a:xfrm>
            <a:off x="7766050" y="3639312"/>
            <a:ext cx="1828800" cy="137160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29" name="Picture Placeholder 23">
            <a:extLst>
              <a:ext uri="{FF2B5EF4-FFF2-40B4-BE49-F238E27FC236}">
                <a16:creationId xmlns:a16="http://schemas.microsoft.com/office/drawing/2014/main" id="{5BBD9013-A1CA-4022-8094-3B41A2583423}"/>
              </a:ext>
            </a:extLst>
          </p:cNvPr>
          <p:cNvSpPr>
            <a:spLocks noGrp="1"/>
          </p:cNvSpPr>
          <p:nvPr>
            <p:ph type="pic" sz="quarter" idx="28"/>
          </p:nvPr>
        </p:nvSpPr>
        <p:spPr>
          <a:xfrm>
            <a:off x="9963150" y="3639312"/>
            <a:ext cx="1828800" cy="1371600"/>
          </a:xfrm>
          <a:solidFill>
            <a:schemeClr val="accent5"/>
          </a:solidFill>
        </p:spPr>
        <p:txBody>
          <a:bodyPr rtlCol="0">
            <a:normAutofit/>
          </a:bodyPr>
          <a:lstStyle>
            <a:lvl1pPr marL="0" indent="0">
              <a:buNone/>
              <a:defRPr sz="1400">
                <a:solidFill>
                  <a:schemeClr val="tx1"/>
                </a:solidFill>
              </a:defRPr>
            </a:lvl1pPr>
          </a:lstStyle>
          <a:p>
            <a:pPr rtl="0"/>
            <a:r>
              <a:rPr lang="en-US" noProof="0"/>
              <a:t>Click icon to add picture</a:t>
            </a:r>
            <a:endParaRPr lang="en-GB" noProof="0"/>
          </a:p>
        </p:txBody>
      </p:sp>
      <p:sp>
        <p:nvSpPr>
          <p:cNvPr id="30" name="Text Placeholder 28">
            <a:extLst>
              <a:ext uri="{FF2B5EF4-FFF2-40B4-BE49-F238E27FC236}">
                <a16:creationId xmlns:a16="http://schemas.microsoft.com/office/drawing/2014/main" id="{F2248C56-00FA-4F0D-BF46-063951CCC538}"/>
              </a:ext>
            </a:extLst>
          </p:cNvPr>
          <p:cNvSpPr>
            <a:spLocks noGrp="1"/>
          </p:cNvSpPr>
          <p:nvPr>
            <p:ph type="body" sz="quarter" idx="29" hasCustomPrompt="1"/>
          </p:nvPr>
        </p:nvSpPr>
        <p:spPr>
          <a:xfrm>
            <a:off x="3352801" y="5175504"/>
            <a:ext cx="1828800" cy="265176"/>
          </a:xfrm>
        </p:spPr>
        <p:txBody>
          <a:bodyPr lIns="0" tIns="0" rIns="0" bIns="0" rtlCol="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rtl="0"/>
            <a:r>
              <a:rPr lang="en-GB" noProof="0"/>
              <a:t>NAME</a:t>
            </a:r>
          </a:p>
        </p:txBody>
      </p:sp>
      <p:sp>
        <p:nvSpPr>
          <p:cNvPr id="31" name="Text Placeholder 28">
            <a:extLst>
              <a:ext uri="{FF2B5EF4-FFF2-40B4-BE49-F238E27FC236}">
                <a16:creationId xmlns:a16="http://schemas.microsoft.com/office/drawing/2014/main" id="{35FEBC56-AFA3-4970-8BC5-C90EE1A9E68C}"/>
              </a:ext>
            </a:extLst>
          </p:cNvPr>
          <p:cNvSpPr>
            <a:spLocks noGrp="1"/>
          </p:cNvSpPr>
          <p:nvPr>
            <p:ph type="body" sz="quarter" idx="30" hasCustomPrompt="1"/>
          </p:nvPr>
        </p:nvSpPr>
        <p:spPr>
          <a:xfrm>
            <a:off x="3352800" y="5504688"/>
            <a:ext cx="1828800" cy="265176"/>
          </a:xfrm>
        </p:spPr>
        <p:txBody>
          <a:bodyPr lIns="0" tIns="0" rIns="0" bIns="0" rtlCol="0">
            <a:noAutofit/>
          </a:bodyPr>
          <a:lstStyle>
            <a:lvl1pPr marL="0" indent="0" algn="ctr">
              <a:lnSpc>
                <a:spcPct val="100000"/>
              </a:lnSpc>
              <a:spcBef>
                <a:spcPts val="0"/>
              </a:spcBef>
              <a:buNone/>
              <a:defRPr sz="1000" b="0" spc="20" baseline="0">
                <a:solidFill>
                  <a:schemeClr val="tx1"/>
                </a:solidFill>
              </a:defRPr>
            </a:lvl1pPr>
          </a:lstStyle>
          <a:p>
            <a:pPr lvl="0" rtl="0"/>
            <a:r>
              <a:rPr lang="en-GB" noProof="0"/>
              <a:t>Title</a:t>
            </a:r>
          </a:p>
        </p:txBody>
      </p:sp>
      <p:sp>
        <p:nvSpPr>
          <p:cNvPr id="32" name="Text Placeholder 28">
            <a:extLst>
              <a:ext uri="{FF2B5EF4-FFF2-40B4-BE49-F238E27FC236}">
                <a16:creationId xmlns:a16="http://schemas.microsoft.com/office/drawing/2014/main" id="{8CCCF04E-E04C-4AB1-9C53-B92D17F93266}"/>
              </a:ext>
            </a:extLst>
          </p:cNvPr>
          <p:cNvSpPr>
            <a:spLocks noGrp="1"/>
          </p:cNvSpPr>
          <p:nvPr>
            <p:ph type="body" sz="quarter" idx="31" hasCustomPrompt="1"/>
          </p:nvPr>
        </p:nvSpPr>
        <p:spPr>
          <a:xfrm>
            <a:off x="5534024" y="5175504"/>
            <a:ext cx="1828800" cy="265176"/>
          </a:xfrm>
        </p:spPr>
        <p:txBody>
          <a:bodyPr lIns="0" tIns="0" rIns="0" bIns="0" rtlCol="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rtl="0"/>
            <a:r>
              <a:rPr lang="en-GB" noProof="0"/>
              <a:t>NAME</a:t>
            </a:r>
          </a:p>
        </p:txBody>
      </p:sp>
      <p:sp>
        <p:nvSpPr>
          <p:cNvPr id="33" name="Text Placeholder 28">
            <a:extLst>
              <a:ext uri="{FF2B5EF4-FFF2-40B4-BE49-F238E27FC236}">
                <a16:creationId xmlns:a16="http://schemas.microsoft.com/office/drawing/2014/main" id="{219B05E2-B801-49E7-BB53-1DA62B85967E}"/>
              </a:ext>
            </a:extLst>
          </p:cNvPr>
          <p:cNvSpPr>
            <a:spLocks noGrp="1"/>
          </p:cNvSpPr>
          <p:nvPr>
            <p:ph type="body" sz="quarter" idx="32" hasCustomPrompt="1"/>
          </p:nvPr>
        </p:nvSpPr>
        <p:spPr>
          <a:xfrm>
            <a:off x="5534023" y="5504688"/>
            <a:ext cx="1828800" cy="265176"/>
          </a:xfrm>
        </p:spPr>
        <p:txBody>
          <a:bodyPr lIns="0" tIns="0" rIns="0" bIns="0" rtlCol="0">
            <a:noAutofit/>
          </a:bodyPr>
          <a:lstStyle>
            <a:lvl1pPr marL="0" indent="0" algn="ctr">
              <a:lnSpc>
                <a:spcPct val="100000"/>
              </a:lnSpc>
              <a:spcBef>
                <a:spcPts val="0"/>
              </a:spcBef>
              <a:buNone/>
              <a:defRPr sz="1000" b="0" spc="20" baseline="0">
                <a:solidFill>
                  <a:schemeClr val="tx1"/>
                </a:solidFill>
              </a:defRPr>
            </a:lvl1pPr>
          </a:lstStyle>
          <a:p>
            <a:pPr lvl="0" rtl="0"/>
            <a:r>
              <a:rPr lang="en-GB" noProof="0"/>
              <a:t>Title</a:t>
            </a:r>
          </a:p>
        </p:txBody>
      </p:sp>
      <p:sp>
        <p:nvSpPr>
          <p:cNvPr id="34" name="Text Placeholder 28">
            <a:extLst>
              <a:ext uri="{FF2B5EF4-FFF2-40B4-BE49-F238E27FC236}">
                <a16:creationId xmlns:a16="http://schemas.microsoft.com/office/drawing/2014/main" id="{A31D8B7D-D3A7-4B0C-8920-B72C7DDA4461}"/>
              </a:ext>
            </a:extLst>
          </p:cNvPr>
          <p:cNvSpPr>
            <a:spLocks noGrp="1"/>
          </p:cNvSpPr>
          <p:nvPr>
            <p:ph type="body" sz="quarter" idx="33" hasCustomPrompt="1"/>
          </p:nvPr>
        </p:nvSpPr>
        <p:spPr>
          <a:xfrm>
            <a:off x="7766050" y="5175504"/>
            <a:ext cx="1828800" cy="265176"/>
          </a:xfrm>
        </p:spPr>
        <p:txBody>
          <a:bodyPr lIns="0" tIns="0" rIns="0" bIns="0" rtlCol="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rtl="0"/>
            <a:r>
              <a:rPr lang="en-GB" noProof="0"/>
              <a:t>NAME</a:t>
            </a:r>
          </a:p>
        </p:txBody>
      </p:sp>
      <p:sp>
        <p:nvSpPr>
          <p:cNvPr id="35" name="Text Placeholder 28">
            <a:extLst>
              <a:ext uri="{FF2B5EF4-FFF2-40B4-BE49-F238E27FC236}">
                <a16:creationId xmlns:a16="http://schemas.microsoft.com/office/drawing/2014/main" id="{C2A50E85-EEA7-44BE-9C60-F2F8E34A5D3A}"/>
              </a:ext>
            </a:extLst>
          </p:cNvPr>
          <p:cNvSpPr>
            <a:spLocks noGrp="1"/>
          </p:cNvSpPr>
          <p:nvPr>
            <p:ph type="body" sz="quarter" idx="34" hasCustomPrompt="1"/>
          </p:nvPr>
        </p:nvSpPr>
        <p:spPr>
          <a:xfrm>
            <a:off x="7766049" y="5504688"/>
            <a:ext cx="1828800" cy="265176"/>
          </a:xfrm>
        </p:spPr>
        <p:txBody>
          <a:bodyPr lIns="0" tIns="0" rIns="0" bIns="0" rtlCol="0">
            <a:noAutofit/>
          </a:bodyPr>
          <a:lstStyle>
            <a:lvl1pPr marL="0" indent="0" algn="ctr">
              <a:lnSpc>
                <a:spcPct val="100000"/>
              </a:lnSpc>
              <a:spcBef>
                <a:spcPts val="0"/>
              </a:spcBef>
              <a:buNone/>
              <a:defRPr sz="1000" b="0" spc="20" baseline="0">
                <a:solidFill>
                  <a:schemeClr val="tx1"/>
                </a:solidFill>
              </a:defRPr>
            </a:lvl1pPr>
          </a:lstStyle>
          <a:p>
            <a:pPr lvl="0" rtl="0"/>
            <a:r>
              <a:rPr lang="en-GB" noProof="0"/>
              <a:t>Title</a:t>
            </a:r>
          </a:p>
        </p:txBody>
      </p:sp>
      <p:sp>
        <p:nvSpPr>
          <p:cNvPr id="36" name="Text Placeholder 28">
            <a:extLst>
              <a:ext uri="{FF2B5EF4-FFF2-40B4-BE49-F238E27FC236}">
                <a16:creationId xmlns:a16="http://schemas.microsoft.com/office/drawing/2014/main" id="{786FCB93-7EDA-432A-9123-7F027D3530E7}"/>
              </a:ext>
            </a:extLst>
          </p:cNvPr>
          <p:cNvSpPr>
            <a:spLocks noGrp="1"/>
          </p:cNvSpPr>
          <p:nvPr>
            <p:ph type="body" sz="quarter" idx="35" hasCustomPrompt="1"/>
          </p:nvPr>
        </p:nvSpPr>
        <p:spPr>
          <a:xfrm>
            <a:off x="9963151" y="5175504"/>
            <a:ext cx="1828800" cy="265176"/>
          </a:xfrm>
        </p:spPr>
        <p:txBody>
          <a:bodyPr lIns="0" tIns="0" rIns="0" bIns="0" rtlCol="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rtl="0"/>
            <a:r>
              <a:rPr lang="en-GB" noProof="0"/>
              <a:t>NAME</a:t>
            </a:r>
          </a:p>
        </p:txBody>
      </p:sp>
      <p:sp>
        <p:nvSpPr>
          <p:cNvPr id="37" name="Text Placeholder 28">
            <a:extLst>
              <a:ext uri="{FF2B5EF4-FFF2-40B4-BE49-F238E27FC236}">
                <a16:creationId xmlns:a16="http://schemas.microsoft.com/office/drawing/2014/main" id="{69394CE7-498A-4E40-A644-3E96C78BBACC}"/>
              </a:ext>
            </a:extLst>
          </p:cNvPr>
          <p:cNvSpPr>
            <a:spLocks noGrp="1"/>
          </p:cNvSpPr>
          <p:nvPr>
            <p:ph type="body" sz="quarter" idx="36" hasCustomPrompt="1"/>
          </p:nvPr>
        </p:nvSpPr>
        <p:spPr>
          <a:xfrm>
            <a:off x="9963150" y="5504688"/>
            <a:ext cx="1828800" cy="265176"/>
          </a:xfrm>
        </p:spPr>
        <p:txBody>
          <a:bodyPr lIns="0" tIns="0" rIns="0" bIns="0" rtlCol="0">
            <a:noAutofit/>
          </a:bodyPr>
          <a:lstStyle>
            <a:lvl1pPr marL="0" indent="0" algn="ctr">
              <a:lnSpc>
                <a:spcPct val="100000"/>
              </a:lnSpc>
              <a:spcBef>
                <a:spcPts val="0"/>
              </a:spcBef>
              <a:buNone/>
              <a:defRPr sz="1000" b="0" spc="20" baseline="0">
                <a:solidFill>
                  <a:schemeClr val="tx1"/>
                </a:solidFill>
              </a:defRPr>
            </a:lvl1pPr>
          </a:lstStyle>
          <a:p>
            <a:pPr lvl="0" rtl="0"/>
            <a:r>
              <a:rPr lang="en-GB" noProof="0"/>
              <a:t>Title</a:t>
            </a:r>
          </a:p>
        </p:txBody>
      </p:sp>
      <p:grpSp>
        <p:nvGrpSpPr>
          <p:cNvPr id="40" name="Bottom Right">
            <a:extLst>
              <a:ext uri="{FF2B5EF4-FFF2-40B4-BE49-F238E27FC236}">
                <a16:creationId xmlns:a16="http://schemas.microsoft.com/office/drawing/2014/main" id="{7CC44202-D72A-410C-BDF3-D38B44459279}"/>
              </a:ext>
              <a:ext uri="{C183D7F6-B498-43B3-948B-1728B52AA6E4}">
                <adec:decorative xmlns:adec="http://schemas.microsoft.com/office/drawing/2017/decorative" val="1"/>
              </a:ext>
            </a:extLst>
          </p:cNvPr>
          <p:cNvGrpSpPr/>
          <p:nvPr userDrawn="1"/>
        </p:nvGrpSpPr>
        <p:grpSpPr>
          <a:xfrm flipH="1">
            <a:off x="0" y="3284231"/>
            <a:ext cx="3899905" cy="3581399"/>
            <a:chOff x="7980400" y="3276601"/>
            <a:chExt cx="4211600" cy="3581399"/>
          </a:xfrm>
        </p:grpSpPr>
        <p:grpSp>
          <p:nvGrpSpPr>
            <p:cNvPr id="41" name="Graphic 157">
              <a:extLst>
                <a:ext uri="{FF2B5EF4-FFF2-40B4-BE49-F238E27FC236}">
                  <a16:creationId xmlns:a16="http://schemas.microsoft.com/office/drawing/2014/main" id="{7256F1E1-6B3C-4A7D-A2DA-E78B8167AEF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43" name="Freeform: Shape 24">
                <a:extLst>
                  <a:ext uri="{FF2B5EF4-FFF2-40B4-BE49-F238E27FC236}">
                    <a16:creationId xmlns:a16="http://schemas.microsoft.com/office/drawing/2014/main" id="{CBACE6E7-9D64-4E22-947B-A16BC13A495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4" name="Freeform: Shape 25">
                <a:extLst>
                  <a:ext uri="{FF2B5EF4-FFF2-40B4-BE49-F238E27FC236}">
                    <a16:creationId xmlns:a16="http://schemas.microsoft.com/office/drawing/2014/main" id="{312E2F0C-7DDA-46C1-8BFC-0CB6610ED2D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5" name="Freeform: Shape 26">
                <a:extLst>
                  <a:ext uri="{FF2B5EF4-FFF2-40B4-BE49-F238E27FC236}">
                    <a16:creationId xmlns:a16="http://schemas.microsoft.com/office/drawing/2014/main" id="{B00BB558-C9D3-4865-9D7C-68080BD9BC5C}"/>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6" name="Freeform: Shape 30">
                <a:extLst>
                  <a:ext uri="{FF2B5EF4-FFF2-40B4-BE49-F238E27FC236}">
                    <a16:creationId xmlns:a16="http://schemas.microsoft.com/office/drawing/2014/main" id="{DE84E9D1-C6BC-4D0F-8E28-452D1A2D634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7" name="Freeform: Shape 31">
                <a:extLst>
                  <a:ext uri="{FF2B5EF4-FFF2-40B4-BE49-F238E27FC236}">
                    <a16:creationId xmlns:a16="http://schemas.microsoft.com/office/drawing/2014/main" id="{7EBBCCB4-1809-40AD-91F6-39C28759E5E8}"/>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8" name="Freeform: Shape 32">
                <a:extLst>
                  <a:ext uri="{FF2B5EF4-FFF2-40B4-BE49-F238E27FC236}">
                    <a16:creationId xmlns:a16="http://schemas.microsoft.com/office/drawing/2014/main" id="{BA3FEF5E-47CD-4172-8DF6-02148A3725E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49" name="Freeform: Shape 36">
                <a:extLst>
                  <a:ext uri="{FF2B5EF4-FFF2-40B4-BE49-F238E27FC236}">
                    <a16:creationId xmlns:a16="http://schemas.microsoft.com/office/drawing/2014/main" id="{A0DB2A11-69BA-47A8-83C3-24DC12533D21}"/>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grpSp>
        <p:sp>
          <p:nvSpPr>
            <p:cNvPr id="42" name="Freeform: Shape 23">
              <a:extLst>
                <a:ext uri="{FF2B5EF4-FFF2-40B4-BE49-F238E27FC236}">
                  <a16:creationId xmlns:a16="http://schemas.microsoft.com/office/drawing/2014/main" id="{03BB437D-6EF7-4ADF-B47F-C4F3AA64A8EE}"/>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a:p>
          </p:txBody>
        </p:sp>
      </p:gr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p>
            <a:pPr rtl="0"/>
            <a:fld id="{9930CF80-9695-48BC-BDC5-C8B80A059D2A}" type="datetime1">
              <a:rPr lang="en-GB" noProof="0" smtClean="0"/>
              <a:t>10/07/2024</a:t>
            </a:fld>
            <a:endParaRPr lang="en-GB" noProof="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p>
            <a:pPr rtl="0"/>
            <a:r>
              <a:rPr lang="en-GB" noProof="0"/>
              <a:t>Buckingham Design Code: 2024 - 2044</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p>
            <a:pPr rtl="0"/>
            <a:fld id="{294A09A9-5501-47C1-A89A-A340965A2BE2}" type="slidenum">
              <a:rPr lang="en-GB" noProof="0" smtClean="0"/>
              <a:t>‹#›</a:t>
            </a:fld>
            <a:endParaRPr lang="en-GB" noProof="0"/>
          </a:p>
        </p:txBody>
      </p:sp>
    </p:spTree>
    <p:extLst>
      <p:ext uri="{BB962C8B-B14F-4D97-AF65-F5344CB8AC3E}">
        <p14:creationId xmlns:p14="http://schemas.microsoft.com/office/powerpoint/2010/main" val="116165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4"/>
            </a:gs>
            <a:gs pos="74000">
              <a:schemeClr val="bg1"/>
            </a:gs>
            <a:gs pos="83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1248" y="381000"/>
            <a:ext cx="10972800" cy="1325563"/>
          </a:xfrm>
          <a:prstGeom prst="rect">
            <a:avLst/>
          </a:prstGeom>
        </p:spPr>
        <p:txBody>
          <a:bodyPr vert="horz" lIns="91440" tIns="45720" rIns="91440" bIns="45720" rtlCol="0" anchor="ctr">
            <a:normAutofit/>
          </a:bodyPr>
          <a:lstStyle/>
          <a:p>
            <a:pPr rtl="0"/>
            <a:r>
              <a:rPr lang="en-US" noProof="0" dirty="0"/>
              <a:t>Click to edit Master title style</a:t>
            </a:r>
            <a:endParaRPr lang="en-GB" noProof="0"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41248" y="1825625"/>
            <a:ext cx="10972800" cy="4351338"/>
          </a:xfrm>
          <a:prstGeom prst="rect">
            <a:avLst/>
          </a:prstGeom>
        </p:spPr>
        <p:txBody>
          <a:bodyPr vert="horz" lIns="91440" tIns="45720" rIns="91440" bIns="45720" rtlCol="0">
            <a:normAutofit/>
          </a:bodyPr>
          <a:lstStyle/>
          <a:p>
            <a:pPr lvl="0" rtl="0"/>
            <a:r>
              <a:rPr lang="en-US" noProof="0" dirty="0"/>
              <a:t>Click to edit Master text styles</a:t>
            </a:r>
          </a:p>
          <a:p>
            <a:pPr lvl="1" rtl="0"/>
            <a:r>
              <a:rPr lang="en-US" noProof="0" dirty="0"/>
              <a:t>Second level</a:t>
            </a:r>
          </a:p>
          <a:p>
            <a:pPr lvl="2" rtl="0"/>
            <a:r>
              <a:rPr lang="en-US" noProof="0" dirty="0"/>
              <a:t>Third level</a:t>
            </a:r>
          </a:p>
          <a:p>
            <a:pPr lvl="3" rtl="0"/>
            <a:r>
              <a:rPr lang="en-US" noProof="0" dirty="0"/>
              <a:t>Fourth level</a:t>
            </a:r>
          </a:p>
          <a:p>
            <a:pPr lvl="4" rtl="0"/>
            <a:r>
              <a:rPr lang="en-US" noProof="0" dirty="0"/>
              <a:t>Fifth level</a:t>
            </a:r>
            <a:endParaRPr lang="en-GB" noProof="0"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pPr rtl="0"/>
            <a:fld id="{9A42B4E6-816B-437E-9AE0-958E9C0EE3F7}" type="datetime1">
              <a:rPr lang="en-GB" noProof="0" smtClean="0"/>
              <a:t>10/07/2024</a:t>
            </a:fld>
            <a:endParaRPr lang="en-GB" noProof="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pPr rtl="0"/>
            <a:r>
              <a:rPr lang="en-GB" noProof="0"/>
              <a:t>Buckingham Design Code: 2024 - 2044</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70" r:id="rId3"/>
    <p:sldLayoutId id="2147483651" r:id="rId4"/>
    <p:sldLayoutId id="2147483654" r:id="rId5"/>
    <p:sldLayoutId id="2147483673" r:id="rId6"/>
    <p:sldLayoutId id="2147483663" r:id="rId7"/>
    <p:sldLayoutId id="2147483667" r:id="rId8"/>
    <p:sldLayoutId id="2147483664" r:id="rId9"/>
    <p:sldLayoutId id="2147483671" r:id="rId10"/>
    <p:sldLayoutId id="2147483672" r:id="rId11"/>
    <p:sldLayoutId id="2147483662" r:id="rId12"/>
    <p:sldLayoutId id="2147483666" r:id="rId13"/>
    <p:sldLayoutId id="2147483660" r:id="rId14"/>
    <p:sldLayoutId id="2147483661" r:id="rId15"/>
    <p:sldLayoutId id="2147483652" r:id="rId16"/>
    <p:sldLayoutId id="2147483653" r:id="rId17"/>
    <p:sldLayoutId id="2147483655" r:id="rId18"/>
    <p:sldLayoutId id="2147483656" r:id="rId19"/>
    <p:sldLayoutId id="2147483657" r:id="rId20"/>
  </p:sldLayoutIdLst>
  <p:hf hdr="0"/>
  <p:txStyles>
    <p:title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528" userDrawn="1">
          <p15:clr>
            <a:srgbClr val="547EBF"/>
          </p15:clr>
        </p15:guide>
        <p15:guide id="4" orient="horz" pos="240" userDrawn="1">
          <p15:clr>
            <a:srgbClr val="547EBF"/>
          </p15:clr>
        </p15:guide>
        <p15:guide id="5" pos="7152" userDrawn="1">
          <p15:clr>
            <a:srgbClr val="547EBF"/>
          </p15:clr>
        </p15:guide>
        <p15:guide id="6" orient="horz" pos="4080" userDrawn="1">
          <p15:clr>
            <a:srgbClr val="547EBF"/>
          </p15:clr>
        </p15:guide>
        <p15:guide id="10" pos="1920" userDrawn="1">
          <p15:clr>
            <a:srgbClr val="547EBF"/>
          </p15:clr>
        </p15:guide>
        <p15:guide id="12" pos="5736" userDrawn="1">
          <p15:clr>
            <a:srgbClr val="547EBF"/>
          </p15:clr>
        </p15:guide>
        <p15:guide id="15" pos="5112" userDrawn="1">
          <p15:clr>
            <a:srgbClr val="9FCC3B"/>
          </p15:clr>
        </p15:guide>
        <p15:guide id="16" pos="2544"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52.jp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sv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9.jpeg"/><Relationship Id="rId7" Type="http://schemas.openxmlformats.org/officeDocument/2006/relationships/image" Target="../media/image62.sv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71.jpeg"/><Relationship Id="rId10" Type="http://schemas.openxmlformats.org/officeDocument/2006/relationships/image" Target="../media/image65.png"/><Relationship Id="rId4" Type="http://schemas.openxmlformats.org/officeDocument/2006/relationships/image" Target="../media/image70.jpeg"/><Relationship Id="rId9" Type="http://schemas.openxmlformats.org/officeDocument/2006/relationships/image" Target="../media/image64.sv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75.jpeg"/></Relationships>
</file>

<file path=ppt/slides/_rels/slide2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2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90.jpeg"/><Relationship Id="rId4" Type="http://schemas.openxmlformats.org/officeDocument/2006/relationships/image" Target="../media/image89.jpeg"/></Relationships>
</file>

<file path=ppt/slides/_rels/slide2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96.png"/></Relationships>
</file>

<file path=ppt/slides/_rels/slide3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98.jpeg"/></Relationships>
</file>

<file path=ppt/slides/_rels/slide3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svg"/><Relationship Id="rId7" Type="http://schemas.openxmlformats.org/officeDocument/2006/relationships/image" Target="../media/image104.svg"/><Relationship Id="rId2" Type="http://schemas.openxmlformats.org/officeDocument/2006/relationships/image" Target="../media/image99.png"/><Relationship Id="rId1" Type="http://schemas.openxmlformats.org/officeDocument/2006/relationships/slideLayout" Target="../slideLayouts/slideLayout18.xm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 Id="rId9" Type="http://schemas.openxmlformats.org/officeDocument/2006/relationships/image" Target="../media/image106.svg"/></Relationships>
</file>

<file path=ppt/slides/_rels/slide3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svg"/><Relationship Id="rId7" Type="http://schemas.openxmlformats.org/officeDocument/2006/relationships/image" Target="../media/image113.svg"/><Relationship Id="rId2" Type="http://schemas.openxmlformats.org/officeDocument/2006/relationships/image" Target="../media/image108.png"/><Relationship Id="rId1" Type="http://schemas.openxmlformats.org/officeDocument/2006/relationships/slideLayout" Target="../slideLayouts/slideLayout18.xml"/><Relationship Id="rId6" Type="http://schemas.openxmlformats.org/officeDocument/2006/relationships/image" Target="../media/image112.png"/><Relationship Id="rId5" Type="http://schemas.openxmlformats.org/officeDocument/2006/relationships/image" Target="../media/image111.svg"/><Relationship Id="rId4" Type="http://schemas.openxmlformats.org/officeDocument/2006/relationships/image" Target="../media/image110.png"/><Relationship Id="rId9" Type="http://schemas.openxmlformats.org/officeDocument/2006/relationships/image" Target="../media/image115.svg"/></Relationships>
</file>

<file path=ppt/slides/_rels/slide36.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118.png"/><Relationship Id="rId4" Type="http://schemas.openxmlformats.org/officeDocument/2006/relationships/image" Target="../media/image117.jpg"/></Relationships>
</file>

<file path=ppt/slides/_rels/slide37.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svg"/><Relationship Id="rId7" Type="http://schemas.openxmlformats.org/officeDocument/2006/relationships/image" Target="../media/image113.svg"/><Relationship Id="rId2" Type="http://schemas.openxmlformats.org/officeDocument/2006/relationships/image" Target="../media/image108.png"/><Relationship Id="rId1" Type="http://schemas.openxmlformats.org/officeDocument/2006/relationships/slideLayout" Target="../slideLayouts/slideLayout18.xml"/><Relationship Id="rId6" Type="http://schemas.openxmlformats.org/officeDocument/2006/relationships/image" Target="../media/image112.png"/><Relationship Id="rId5" Type="http://schemas.openxmlformats.org/officeDocument/2006/relationships/image" Target="../media/image111.svg"/><Relationship Id="rId10" Type="http://schemas.openxmlformats.org/officeDocument/2006/relationships/image" Target="../media/image119.png"/><Relationship Id="rId4" Type="http://schemas.openxmlformats.org/officeDocument/2006/relationships/image" Target="../media/image110.png"/><Relationship Id="rId9" Type="http://schemas.openxmlformats.org/officeDocument/2006/relationships/image" Target="../media/image115.svg"/></Relationships>
</file>

<file path=ppt/slides/_rels/slide3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svg"/><Relationship Id="rId7" Type="http://schemas.openxmlformats.org/officeDocument/2006/relationships/image" Target="../media/image113.svg"/><Relationship Id="rId2" Type="http://schemas.openxmlformats.org/officeDocument/2006/relationships/image" Target="../media/image108.png"/><Relationship Id="rId1" Type="http://schemas.openxmlformats.org/officeDocument/2006/relationships/slideLayout" Target="../slideLayouts/slideLayout18.xml"/><Relationship Id="rId6" Type="http://schemas.openxmlformats.org/officeDocument/2006/relationships/image" Target="../media/image112.png"/><Relationship Id="rId5" Type="http://schemas.openxmlformats.org/officeDocument/2006/relationships/image" Target="../media/image111.svg"/><Relationship Id="rId10" Type="http://schemas.openxmlformats.org/officeDocument/2006/relationships/image" Target="../media/image120.png"/><Relationship Id="rId4" Type="http://schemas.openxmlformats.org/officeDocument/2006/relationships/image" Target="../media/image110.png"/><Relationship Id="rId9" Type="http://schemas.openxmlformats.org/officeDocument/2006/relationships/image" Target="../media/image115.svg"/></Relationships>
</file>

<file path=ppt/slides/_rels/slide3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126.png"/><Relationship Id="rId4" Type="http://schemas.openxmlformats.org/officeDocument/2006/relationships/image" Target="../media/image125.png"/></Relationships>
</file>

<file path=ppt/slides/_rels/slide4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28.png"/></Relationships>
</file>

<file path=ppt/slides/_rels/slide4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132.svg"/><Relationship Id="rId5" Type="http://schemas.openxmlformats.org/officeDocument/2006/relationships/image" Target="../media/image131.png"/><Relationship Id="rId4" Type="http://schemas.openxmlformats.org/officeDocument/2006/relationships/image" Target="../media/image130.svg"/></Relationships>
</file>

<file path=ppt/slides/_rels/slide45.xml.rels><?xml version="1.0" encoding="UTF-8" standalone="yes"?>
<Relationships xmlns="http://schemas.openxmlformats.org/package/2006/relationships"><Relationship Id="rId8" Type="http://schemas.openxmlformats.org/officeDocument/2006/relationships/image" Target="../media/image138.jpeg"/><Relationship Id="rId3" Type="http://schemas.openxmlformats.org/officeDocument/2006/relationships/image" Target="../media/image133.jpeg"/><Relationship Id="rId7" Type="http://schemas.openxmlformats.org/officeDocument/2006/relationships/image" Target="../media/image137.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381000" y="4814306"/>
            <a:ext cx="11430000" cy="914400"/>
          </a:xfrm>
        </p:spPr>
        <p:txBody>
          <a:bodyPr rtlCol="0" anchor="b" anchorCtr="0">
            <a:normAutofit/>
          </a:bodyPr>
          <a:lstStyle/>
          <a:p>
            <a:pPr rtl="0"/>
            <a:r>
              <a:rPr lang="en-GB" dirty="0"/>
              <a:t>Buckingham Design code: 2024 - 2040</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524000" y="5727141"/>
            <a:ext cx="9144000" cy="683085"/>
          </a:xfrm>
        </p:spPr>
        <p:txBody>
          <a:bodyPr rtlCol="0" anchor="ctr">
            <a:normAutofit fontScale="70000" lnSpcReduction="20000"/>
          </a:bodyPr>
          <a:lstStyle/>
          <a:p>
            <a:pPr rtl="0"/>
            <a:r>
              <a:rPr lang="en-GB" dirty="0"/>
              <a:t>Created by Buckingham Town Council</a:t>
            </a:r>
          </a:p>
          <a:p>
            <a:pPr rtl="0"/>
            <a:r>
              <a:rPr lang="en-GB" dirty="0"/>
              <a:t>With Roger Newall,  ONH, The Buckingham Neighbourhood Development Plan Working Group and the residents and businesses of Buckingham </a:t>
            </a:r>
          </a:p>
        </p:txBody>
      </p:sp>
      <p:pic>
        <p:nvPicPr>
          <p:cNvPr id="11" name="Picture Placeholder 10" descr="A brick building with a blue sign on the side&#10;&#10;Description automatically generated">
            <a:extLst>
              <a:ext uri="{FF2B5EF4-FFF2-40B4-BE49-F238E27FC236}">
                <a16:creationId xmlns:a16="http://schemas.microsoft.com/office/drawing/2014/main" id="{B3723556-05E1-DF6B-B24A-A85440C9100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rot="5400000">
            <a:off x="-763588" y="763588"/>
            <a:ext cx="4498976" cy="2971800"/>
          </a:xfrm>
        </p:spPr>
      </p:pic>
      <p:pic>
        <p:nvPicPr>
          <p:cNvPr id="16" name="Picture Placeholder 15" descr="A person walking on a path next to a river&#10;&#10;Description automatically generated">
            <a:extLst>
              <a:ext uri="{FF2B5EF4-FFF2-40B4-BE49-F238E27FC236}">
                <a16:creationId xmlns:a16="http://schemas.microsoft.com/office/drawing/2014/main" id="{D23FD8B7-42D0-819E-27C4-C3E140EBC81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pic>
        <p:nvPicPr>
          <p:cNvPr id="20" name="Picture Placeholder 19">
            <a:extLst>
              <a:ext uri="{FF2B5EF4-FFF2-40B4-BE49-F238E27FC236}">
                <a16:creationId xmlns:a16="http://schemas.microsoft.com/office/drawing/2014/main" id="{07EC6EE4-401C-F425-B482-EAC2884B4E53}"/>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p:blipFill>
        <p:spPr/>
      </p:pic>
      <p:pic>
        <p:nvPicPr>
          <p:cNvPr id="6" name="Picture Placeholder 5">
            <a:extLst>
              <a:ext uri="{FF2B5EF4-FFF2-40B4-BE49-F238E27FC236}">
                <a16:creationId xmlns:a16="http://schemas.microsoft.com/office/drawing/2014/main" id="{0D06C9C4-97F5-C7A0-B853-714B9823FB01}"/>
              </a:ext>
            </a:extLst>
          </p:cNvPr>
          <p:cNvPicPr>
            <a:picLocks noGrp="1" noChangeAspect="1"/>
          </p:cNvPicPr>
          <p:nvPr>
            <p:ph type="pic" sz="quarter" idx="11"/>
          </p:nvPr>
        </p:nvPicPr>
        <p:blipFill>
          <a:blip r:embed="rId6" cstate="email">
            <a:extLst>
              <a:ext uri="{28A0092B-C50C-407E-A947-70E740481C1C}">
                <a14:useLocalDpi xmlns:a14="http://schemas.microsoft.com/office/drawing/2010/main"/>
              </a:ext>
            </a:extLst>
          </a:blip>
          <a:srcRect/>
          <a:stretch/>
        </p:blipFill>
        <p:spPr/>
      </p:pic>
      <p:pic>
        <p:nvPicPr>
          <p:cNvPr id="5" name="Picture 4" descr="Buckingham neighborhood development plan logo.">
            <a:extLst>
              <a:ext uri="{FF2B5EF4-FFF2-40B4-BE49-F238E27FC236}">
                <a16:creationId xmlns:a16="http://schemas.microsoft.com/office/drawing/2014/main" id="{E23FFA2F-726E-2A05-3A91-9FAAEDDD45E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809" t="26690" r="3988" b="25007"/>
          <a:stretch/>
        </p:blipFill>
        <p:spPr>
          <a:xfrm>
            <a:off x="1786644" y="1128860"/>
            <a:ext cx="8781271" cy="2300140"/>
          </a:xfrm>
          <a:prstGeom prst="rect">
            <a:avLst/>
          </a:prstGeom>
        </p:spPr>
      </p:pic>
    </p:spTree>
    <p:extLst>
      <p:ext uri="{BB962C8B-B14F-4D97-AF65-F5344CB8AC3E}">
        <p14:creationId xmlns:p14="http://schemas.microsoft.com/office/powerpoint/2010/main" val="138606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114BBAB4-54CF-417F-8BC8-AA474E4E6587}"/>
              </a:ext>
            </a:extLst>
          </p:cNvPr>
          <p:cNvPicPr>
            <a:picLocks noGrp="1" noChangeAspect="1"/>
          </p:cNvPicPr>
          <p:nvPr>
            <p:ph type="pic" sz="quarter" idx="14"/>
          </p:nvPr>
        </p:nvPicPr>
        <p:blipFill>
          <a:blip r:embed="rId3"/>
          <a:stretch/>
        </p:blipFill>
        <p:spPr>
          <a:xfrm>
            <a:off x="1028138" y="3746977"/>
            <a:ext cx="2572109" cy="1295581"/>
          </a:xfrm>
        </p:spPr>
      </p:pic>
      <p:sp>
        <p:nvSpPr>
          <p:cNvPr id="57" name="Text Placeholder 56">
            <a:extLst>
              <a:ext uri="{FF2B5EF4-FFF2-40B4-BE49-F238E27FC236}">
                <a16:creationId xmlns:a16="http://schemas.microsoft.com/office/drawing/2014/main" id="{F4FC1553-7958-4961-A863-E1E91F762B67}"/>
              </a:ext>
            </a:extLst>
          </p:cNvPr>
          <p:cNvSpPr>
            <a:spLocks noGrp="1"/>
          </p:cNvSpPr>
          <p:nvPr>
            <p:ph type="body" sz="quarter" idx="20"/>
          </p:nvPr>
        </p:nvSpPr>
        <p:spPr>
          <a:xfrm>
            <a:off x="1028138" y="5202936"/>
            <a:ext cx="3346704" cy="265176"/>
          </a:xfrm>
        </p:spPr>
        <p:txBody>
          <a:bodyPr rtlCol="0"/>
          <a:lstStyle/>
          <a:p>
            <a:pPr algn="l" rtl="0"/>
            <a:r>
              <a:rPr lang="en-GB" dirty="0"/>
              <a:t>Natural slate tile and plain clay tile</a:t>
            </a:r>
          </a:p>
        </p:txBody>
      </p:sp>
      <p:pic>
        <p:nvPicPr>
          <p:cNvPr id="34" name="Picture Placeholder 33">
            <a:extLst>
              <a:ext uri="{FF2B5EF4-FFF2-40B4-BE49-F238E27FC236}">
                <a16:creationId xmlns:a16="http://schemas.microsoft.com/office/drawing/2014/main" id="{B036CA94-62CE-48D6-BCBA-3088EECE6FAE}"/>
              </a:ext>
            </a:extLst>
          </p:cNvPr>
          <p:cNvPicPr>
            <a:picLocks noGrp="1" noChangeAspect="1"/>
          </p:cNvPicPr>
          <p:nvPr>
            <p:ph type="pic" sz="quarter" idx="21"/>
          </p:nvPr>
        </p:nvPicPr>
        <p:blipFill>
          <a:blip r:embed="rId4"/>
          <a:stretch/>
        </p:blipFill>
        <p:spPr>
          <a:xfrm>
            <a:off x="6299232" y="4114615"/>
            <a:ext cx="2438740" cy="1686160"/>
          </a:xfrm>
        </p:spPr>
      </p:pic>
      <p:sp>
        <p:nvSpPr>
          <p:cNvPr id="59" name="Text Placeholder 58">
            <a:extLst>
              <a:ext uri="{FF2B5EF4-FFF2-40B4-BE49-F238E27FC236}">
                <a16:creationId xmlns:a16="http://schemas.microsoft.com/office/drawing/2014/main" id="{8963CDB5-5E75-43B6-B164-0264BB991EBA}"/>
              </a:ext>
            </a:extLst>
          </p:cNvPr>
          <p:cNvSpPr>
            <a:spLocks noGrp="1"/>
          </p:cNvSpPr>
          <p:nvPr>
            <p:ph type="body" sz="quarter" idx="23"/>
          </p:nvPr>
        </p:nvSpPr>
        <p:spPr>
          <a:xfrm>
            <a:off x="9297503" y="3609102"/>
            <a:ext cx="2476846" cy="463568"/>
          </a:xfrm>
        </p:spPr>
        <p:txBody>
          <a:bodyPr rtlCol="0"/>
          <a:lstStyle/>
          <a:p>
            <a:pPr algn="r" rtl="0"/>
            <a:r>
              <a:rPr lang="en-GB" dirty="0"/>
              <a:t>High Street – variety of ridge heights</a:t>
            </a:r>
          </a:p>
        </p:txBody>
      </p:sp>
      <p:pic>
        <p:nvPicPr>
          <p:cNvPr id="36" name="Picture Placeholder 35">
            <a:extLst>
              <a:ext uri="{FF2B5EF4-FFF2-40B4-BE49-F238E27FC236}">
                <a16:creationId xmlns:a16="http://schemas.microsoft.com/office/drawing/2014/main" id="{D12DBEAF-7B70-4176-9F70-A28AED6F8FFE}"/>
              </a:ext>
            </a:extLst>
          </p:cNvPr>
          <p:cNvPicPr>
            <a:picLocks noGrp="1" noChangeAspect="1"/>
          </p:cNvPicPr>
          <p:nvPr>
            <p:ph type="pic" sz="quarter" idx="24"/>
          </p:nvPr>
        </p:nvPicPr>
        <p:blipFill>
          <a:blip r:embed="rId5"/>
          <a:stretch/>
        </p:blipFill>
        <p:spPr>
          <a:xfrm>
            <a:off x="9297503" y="1742113"/>
            <a:ext cx="2476846" cy="1743318"/>
          </a:xfrm>
        </p:spPr>
      </p:pic>
      <p:sp>
        <p:nvSpPr>
          <p:cNvPr id="65" name="Text Placeholder 64">
            <a:extLst>
              <a:ext uri="{FF2B5EF4-FFF2-40B4-BE49-F238E27FC236}">
                <a16:creationId xmlns:a16="http://schemas.microsoft.com/office/drawing/2014/main" id="{77573F1B-4EFD-4B8D-BA9A-B96A3B750B92}"/>
              </a:ext>
            </a:extLst>
          </p:cNvPr>
          <p:cNvSpPr>
            <a:spLocks noGrp="1"/>
          </p:cNvSpPr>
          <p:nvPr>
            <p:ph type="body" sz="quarter" idx="26"/>
          </p:nvPr>
        </p:nvSpPr>
        <p:spPr>
          <a:xfrm>
            <a:off x="6095999" y="5988843"/>
            <a:ext cx="2649201" cy="431854"/>
          </a:xfrm>
        </p:spPr>
        <p:txBody>
          <a:bodyPr rtlCol="0"/>
          <a:lstStyle/>
          <a:p>
            <a:pPr algn="r" rtl="0"/>
            <a:r>
              <a:rPr lang="en-GB" dirty="0"/>
              <a:t>Dormer windows positioned away from ridge</a:t>
            </a:r>
          </a:p>
        </p:txBody>
      </p:sp>
      <p:pic>
        <p:nvPicPr>
          <p:cNvPr id="38" name="Picture Placeholder 37">
            <a:extLst>
              <a:ext uri="{FF2B5EF4-FFF2-40B4-BE49-F238E27FC236}">
                <a16:creationId xmlns:a16="http://schemas.microsoft.com/office/drawing/2014/main" id="{DA54968D-F69E-4158-B5DF-ADC1D278A18E}"/>
              </a:ext>
            </a:extLst>
          </p:cNvPr>
          <p:cNvPicPr>
            <a:picLocks noGrp="1" noChangeAspect="1"/>
          </p:cNvPicPr>
          <p:nvPr>
            <p:ph type="pic" sz="quarter" idx="27"/>
          </p:nvPr>
        </p:nvPicPr>
        <p:blipFill>
          <a:blip r:embed="rId6"/>
          <a:stretch/>
        </p:blipFill>
        <p:spPr>
          <a:xfrm>
            <a:off x="9342601" y="4083576"/>
            <a:ext cx="2419688" cy="1714739"/>
          </a:xfrm>
        </p:spPr>
      </p:pic>
      <p:sp>
        <p:nvSpPr>
          <p:cNvPr id="67" name="Text Placeholder 66">
            <a:extLst>
              <a:ext uri="{FF2B5EF4-FFF2-40B4-BE49-F238E27FC236}">
                <a16:creationId xmlns:a16="http://schemas.microsoft.com/office/drawing/2014/main" id="{1B11E2DE-AC50-4F88-B902-F13B04370DA2}"/>
              </a:ext>
            </a:extLst>
          </p:cNvPr>
          <p:cNvSpPr>
            <a:spLocks noGrp="1"/>
          </p:cNvSpPr>
          <p:nvPr>
            <p:ph type="body" sz="quarter" idx="29"/>
          </p:nvPr>
        </p:nvSpPr>
        <p:spPr>
          <a:xfrm>
            <a:off x="9467455" y="5961290"/>
            <a:ext cx="2306894" cy="463567"/>
          </a:xfrm>
        </p:spPr>
        <p:txBody>
          <a:bodyPr rtlCol="0"/>
          <a:lstStyle/>
          <a:p>
            <a:pPr algn="r" rtl="0"/>
            <a:r>
              <a:rPr lang="en-GB" dirty="0"/>
              <a:t>Nelson Street – ridge lines follow slope of the land</a:t>
            </a:r>
          </a:p>
        </p:txBody>
      </p:sp>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D80E0627-4ADF-4E4B-8F16-53FC0B03B8F1}"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2" name="Title 1">
            <a:extLst>
              <a:ext uri="{FF2B5EF4-FFF2-40B4-BE49-F238E27FC236}">
                <a16:creationId xmlns:a16="http://schemas.microsoft.com/office/drawing/2014/main" id="{B76F5E17-30AC-6110-9AEF-14F31ACF666C}"/>
              </a:ext>
            </a:extLst>
          </p:cNvPr>
          <p:cNvSpPr txBox="1">
            <a:spLocks/>
          </p:cNvSpPr>
          <p:nvPr/>
        </p:nvSpPr>
        <p:spPr>
          <a:xfrm>
            <a:off x="903882" y="589132"/>
            <a:ext cx="8208707" cy="827279"/>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sz="1800" dirty="0">
                <a:solidFill>
                  <a:srgbClr val="A0559D"/>
                </a:solidFill>
              </a:rPr>
              <a:t>Local character analysis: roofscapes</a:t>
            </a:r>
          </a:p>
        </p:txBody>
      </p:sp>
      <p:sp>
        <p:nvSpPr>
          <p:cNvPr id="14" name="Text Placeholder 60">
            <a:extLst>
              <a:ext uri="{FF2B5EF4-FFF2-40B4-BE49-F238E27FC236}">
                <a16:creationId xmlns:a16="http://schemas.microsoft.com/office/drawing/2014/main" id="{B4661A13-0DB1-FF05-8A68-DA76EEE1C665}"/>
              </a:ext>
            </a:extLst>
          </p:cNvPr>
          <p:cNvSpPr txBox="1">
            <a:spLocks/>
          </p:cNvSpPr>
          <p:nvPr/>
        </p:nvSpPr>
        <p:spPr>
          <a:xfrm>
            <a:off x="4581174" y="1430660"/>
            <a:ext cx="2634406" cy="446734"/>
          </a:xfrm>
          <a:prstGeom prst="rect">
            <a:avLst/>
          </a:prstGeom>
        </p:spPr>
        <p:txBody>
          <a:bodyPr vert="horz" lIns="0" tIns="0" rIns="0" bIns="0" rtlCol="0" anchor="b" anchorCtr="0">
            <a:noAutofit/>
          </a:bodyPr>
          <a:lstStyle>
            <a:lvl1pPr marL="0" indent="0" algn="ctr"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dirty="0">
                <a:solidFill>
                  <a:srgbClr val="A0559D"/>
                </a:solidFill>
              </a:rPr>
              <a:t>RIDGE HEIGHTS</a:t>
            </a:r>
          </a:p>
        </p:txBody>
      </p:sp>
      <p:sp>
        <p:nvSpPr>
          <p:cNvPr id="15" name="Title 8">
            <a:extLst>
              <a:ext uri="{FF2B5EF4-FFF2-40B4-BE49-F238E27FC236}">
                <a16:creationId xmlns:a16="http://schemas.microsoft.com/office/drawing/2014/main" id="{39EB9E41-273D-D03E-9907-348C297D3A5E}"/>
              </a:ext>
            </a:extLst>
          </p:cNvPr>
          <p:cNvSpPr>
            <a:spLocks noGrp="1"/>
          </p:cNvSpPr>
          <p:nvPr>
            <p:ph type="title"/>
          </p:nvPr>
        </p:nvSpPr>
        <p:spPr>
          <a:xfrm>
            <a:off x="929178" y="1974300"/>
            <a:ext cx="2883974" cy="1634802"/>
          </a:xfrm>
        </p:spPr>
        <p:txBody>
          <a:bodyPr rtlCol="0" anchor="b">
            <a:noAutofit/>
          </a:bodyPr>
          <a:lstStyle/>
          <a:p>
            <a:pPr rtl="0">
              <a:lnSpc>
                <a:spcPct val="100000"/>
              </a:lnSpc>
            </a:pPr>
            <a:r>
              <a:rPr lang="en-US" sz="1200" cap="none" dirty="0"/>
              <a:t>The roof covering most widely used in Buckingham is plain clay tiles. Several later buildings have natural slate roofs, which also allows the provision of shallower roof slopes. This variation should be reflected within new developments at Buckingham. </a:t>
            </a:r>
          </a:p>
        </p:txBody>
      </p:sp>
      <p:sp>
        <p:nvSpPr>
          <p:cNvPr id="17" name="TextBox 16">
            <a:extLst>
              <a:ext uri="{FF2B5EF4-FFF2-40B4-BE49-F238E27FC236}">
                <a16:creationId xmlns:a16="http://schemas.microsoft.com/office/drawing/2014/main" id="{BCA5EACC-9DF9-E725-0DC5-0001E4318407}"/>
              </a:ext>
            </a:extLst>
          </p:cNvPr>
          <p:cNvSpPr txBox="1"/>
          <p:nvPr/>
        </p:nvSpPr>
        <p:spPr>
          <a:xfrm>
            <a:off x="4473751" y="2013359"/>
            <a:ext cx="4638839" cy="2123658"/>
          </a:xfrm>
          <a:prstGeom prst="rect">
            <a:avLst/>
          </a:prstGeom>
          <a:noFill/>
        </p:spPr>
        <p:txBody>
          <a:bodyPr wrap="square">
            <a:spAutoFit/>
          </a:bodyPr>
          <a:lstStyle/>
          <a:p>
            <a:r>
              <a:rPr lang="en-US" sz="1200" dirty="0"/>
              <a:t>Ridge heights are generally uniform however, many of the individual streets have quite an eclectic character with buildings varying in scale, height, roof form, width of elevation and materials. Many buildings in the town have dormer windows, which are traditionally proportioned and do not dominate the street scene.</a:t>
            </a:r>
          </a:p>
          <a:p>
            <a:endParaRPr lang="en-US" sz="1200" dirty="0"/>
          </a:p>
          <a:p>
            <a:r>
              <a:rPr lang="en-US" sz="1200" dirty="0"/>
              <a:t>As illustrated in the images all dwellings shown have chimney stacks, which shall be replicated on all new pitched roof dwellings proposed within the Buckingham </a:t>
            </a:r>
            <a:r>
              <a:rPr lang="en-US" sz="1200" dirty="0" err="1"/>
              <a:t>Neighbourhood</a:t>
            </a:r>
            <a:r>
              <a:rPr lang="en-US" sz="1200" dirty="0"/>
              <a:t> Plan area.</a:t>
            </a:r>
            <a:endParaRPr lang="en-GB" sz="1200" dirty="0"/>
          </a:p>
        </p:txBody>
      </p:sp>
      <p:sp>
        <p:nvSpPr>
          <p:cNvPr id="8" name="Text Placeholder 60">
            <a:extLst>
              <a:ext uri="{FF2B5EF4-FFF2-40B4-BE49-F238E27FC236}">
                <a16:creationId xmlns:a16="http://schemas.microsoft.com/office/drawing/2014/main" id="{9972E523-C5FE-6495-013D-04ACD7CE8B49}"/>
              </a:ext>
            </a:extLst>
          </p:cNvPr>
          <p:cNvSpPr txBox="1">
            <a:spLocks/>
          </p:cNvSpPr>
          <p:nvPr/>
        </p:nvSpPr>
        <p:spPr>
          <a:xfrm>
            <a:off x="965841" y="1432311"/>
            <a:ext cx="2634406" cy="446734"/>
          </a:xfrm>
          <a:prstGeom prst="rect">
            <a:avLst/>
          </a:prstGeom>
        </p:spPr>
        <p:txBody>
          <a:bodyPr vert="horz" lIns="0" tIns="0" rIns="0" bIns="0" rtlCol="0" anchor="b" anchorCtr="0">
            <a:noAutofit/>
          </a:bodyPr>
          <a:lstStyle>
            <a:lvl1pPr marL="0" indent="0" algn="ctr"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dirty="0">
                <a:solidFill>
                  <a:srgbClr val="A0559D"/>
                </a:solidFill>
              </a:rPr>
              <a:t>TILES</a:t>
            </a:r>
          </a:p>
        </p:txBody>
      </p:sp>
      <p:sp>
        <p:nvSpPr>
          <p:cNvPr id="6" name="Title 1">
            <a:extLst>
              <a:ext uri="{FF2B5EF4-FFF2-40B4-BE49-F238E27FC236}">
                <a16:creationId xmlns:a16="http://schemas.microsoft.com/office/drawing/2014/main" id="{7076CB86-4085-B693-1686-B3A533E61609}"/>
              </a:ext>
            </a:extLst>
          </p:cNvPr>
          <p:cNvSpPr txBox="1">
            <a:spLocks/>
          </p:cNvSpPr>
          <p:nvPr/>
        </p:nvSpPr>
        <p:spPr>
          <a:xfrm>
            <a:off x="903881" y="120804"/>
            <a:ext cx="8208707" cy="827279"/>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dirty="0">
                <a:solidFill>
                  <a:srgbClr val="A0559D"/>
                </a:solidFill>
              </a:rPr>
              <a:t>CONTEXT</a:t>
            </a:r>
          </a:p>
        </p:txBody>
      </p:sp>
      <p:sp>
        <p:nvSpPr>
          <p:cNvPr id="7" name="Slide Number Placeholder 6">
            <a:extLst>
              <a:ext uri="{FF2B5EF4-FFF2-40B4-BE49-F238E27FC236}">
                <a16:creationId xmlns:a16="http://schemas.microsoft.com/office/drawing/2014/main" id="{3AC55F7F-3914-EFDA-7C8B-3FCA0A8C16B9}"/>
              </a:ext>
            </a:extLst>
          </p:cNvPr>
          <p:cNvSpPr>
            <a:spLocks noGrp="1"/>
          </p:cNvSpPr>
          <p:nvPr>
            <p:ph type="sldNum" sz="quarter" idx="12"/>
          </p:nvPr>
        </p:nvSpPr>
        <p:spPr/>
        <p:txBody>
          <a:bodyPr/>
          <a:lstStyle/>
          <a:p>
            <a:pPr rtl="0"/>
            <a:fld id="{294A09A9-5501-47C1-A89A-A340965A2BE2}" type="slidenum">
              <a:rPr lang="en-GB" noProof="0" smtClean="0"/>
              <a:t>10</a:t>
            </a:fld>
            <a:endParaRPr lang="en-GB" noProof="0"/>
          </a:p>
        </p:txBody>
      </p:sp>
    </p:spTree>
    <p:extLst>
      <p:ext uri="{BB962C8B-B14F-4D97-AF65-F5344CB8AC3E}">
        <p14:creationId xmlns:p14="http://schemas.microsoft.com/office/powerpoint/2010/main" val="286615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58">
            <a:extLst>
              <a:ext uri="{FF2B5EF4-FFF2-40B4-BE49-F238E27FC236}">
                <a16:creationId xmlns:a16="http://schemas.microsoft.com/office/drawing/2014/main" id="{E05BE1A8-0567-4780-BF2E-8F9ABD4253D4}"/>
              </a:ext>
            </a:extLst>
          </p:cNvPr>
          <p:cNvSpPr>
            <a:spLocks noGrp="1"/>
          </p:cNvSpPr>
          <p:nvPr>
            <p:ph type="title"/>
          </p:nvPr>
        </p:nvSpPr>
        <p:spPr>
          <a:xfrm>
            <a:off x="918223" y="813465"/>
            <a:ext cx="4650727" cy="558564"/>
          </a:xfrm>
        </p:spPr>
        <p:txBody>
          <a:bodyPr rtlCol="0">
            <a:normAutofit/>
          </a:bodyPr>
          <a:lstStyle/>
          <a:p>
            <a:pPr rtl="0"/>
            <a:r>
              <a:rPr lang="en-GB" sz="1800" dirty="0">
                <a:solidFill>
                  <a:srgbClr val="A0559D"/>
                </a:solidFill>
              </a:rPr>
              <a:t>Local character analysis: Walls</a:t>
            </a:r>
          </a:p>
        </p:txBody>
      </p:sp>
      <p:pic>
        <p:nvPicPr>
          <p:cNvPr id="18" name="Picture Placeholder 17">
            <a:extLst>
              <a:ext uri="{FF2B5EF4-FFF2-40B4-BE49-F238E27FC236}">
                <a16:creationId xmlns:a16="http://schemas.microsoft.com/office/drawing/2014/main" id="{B16C1FD9-B2C1-4C84-94E5-590F6621286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5534023" y="996696"/>
            <a:ext cx="1828800" cy="1371600"/>
          </a:xfrm>
        </p:spPr>
      </p:pic>
      <p:pic>
        <p:nvPicPr>
          <p:cNvPr id="33" name="Picture Placeholder 32">
            <a:extLst>
              <a:ext uri="{FF2B5EF4-FFF2-40B4-BE49-F238E27FC236}">
                <a16:creationId xmlns:a16="http://schemas.microsoft.com/office/drawing/2014/main" id="{3D4DFF00-41E7-4906-99F8-6A373C75AF9D}"/>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p:blipFill>
        <p:spPr>
          <a:xfrm>
            <a:off x="7731123" y="996696"/>
            <a:ext cx="1828800" cy="1371600"/>
          </a:xfrm>
        </p:spPr>
      </p:pic>
      <p:pic>
        <p:nvPicPr>
          <p:cNvPr id="35" name="Picture Placeholder 34">
            <a:extLst>
              <a:ext uri="{FF2B5EF4-FFF2-40B4-BE49-F238E27FC236}">
                <a16:creationId xmlns:a16="http://schemas.microsoft.com/office/drawing/2014/main" id="{4BDF902E-4E26-48C4-A30D-028F290DBB6E}"/>
              </a:ext>
            </a:extLst>
          </p:cNvPr>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p:blipFill>
        <p:spPr>
          <a:xfrm>
            <a:off x="9928223" y="996696"/>
            <a:ext cx="1828800" cy="1371600"/>
          </a:xfrm>
        </p:spPr>
      </p:pic>
      <p:pic>
        <p:nvPicPr>
          <p:cNvPr id="37" name="Picture Placeholder 36">
            <a:extLst>
              <a:ext uri="{FF2B5EF4-FFF2-40B4-BE49-F238E27FC236}">
                <a16:creationId xmlns:a16="http://schemas.microsoft.com/office/drawing/2014/main" id="{20FCACF9-977F-403B-8084-08E73153E33D}"/>
              </a:ext>
            </a:extLst>
          </p:cNvPr>
          <p:cNvPicPr>
            <a:picLocks noGrp="1" noChangeAspect="1"/>
          </p:cNvPicPr>
          <p:nvPr>
            <p:ph type="pic" sz="quarter" idx="16"/>
          </p:nvPr>
        </p:nvPicPr>
        <p:blipFill>
          <a:blip r:embed="rId6" cstate="email">
            <a:extLst>
              <a:ext uri="{28A0092B-C50C-407E-A947-70E740481C1C}">
                <a14:useLocalDpi xmlns:a14="http://schemas.microsoft.com/office/drawing/2010/main"/>
              </a:ext>
            </a:extLst>
          </a:blip>
          <a:srcRect/>
          <a:stretch/>
        </p:blipFill>
        <p:spPr>
          <a:xfrm>
            <a:off x="5568950" y="3511296"/>
            <a:ext cx="1828800" cy="1371600"/>
          </a:xfrm>
        </p:spPr>
      </p:pic>
      <p:sp>
        <p:nvSpPr>
          <p:cNvPr id="10" name="Text Placeholder 9">
            <a:extLst>
              <a:ext uri="{FF2B5EF4-FFF2-40B4-BE49-F238E27FC236}">
                <a16:creationId xmlns:a16="http://schemas.microsoft.com/office/drawing/2014/main" id="{F1C823EA-AE67-4F89-80E3-94F84C65C91E}"/>
              </a:ext>
            </a:extLst>
          </p:cNvPr>
          <p:cNvSpPr>
            <a:spLocks noGrp="1"/>
          </p:cNvSpPr>
          <p:nvPr>
            <p:ph type="body" sz="quarter" idx="18"/>
          </p:nvPr>
        </p:nvSpPr>
        <p:spPr>
          <a:xfrm>
            <a:off x="5534023" y="2547557"/>
            <a:ext cx="1828800" cy="365124"/>
          </a:xfrm>
        </p:spPr>
        <p:txBody>
          <a:bodyPr rtlCol="0"/>
          <a:lstStyle/>
          <a:p>
            <a:pPr rtl="0"/>
            <a:r>
              <a:rPr lang="en-GB" dirty="0"/>
              <a:t>Flemish bond with vitreous headers</a:t>
            </a:r>
          </a:p>
        </p:txBody>
      </p:sp>
      <p:pic>
        <p:nvPicPr>
          <p:cNvPr id="39" name="Picture Placeholder 38">
            <a:extLst>
              <a:ext uri="{FF2B5EF4-FFF2-40B4-BE49-F238E27FC236}">
                <a16:creationId xmlns:a16="http://schemas.microsoft.com/office/drawing/2014/main" id="{9DE0EA9C-A37F-4ED2-9195-0E1679F6D9A7}"/>
              </a:ext>
            </a:extLst>
          </p:cNvPr>
          <p:cNvPicPr>
            <a:picLocks noGrp="1" noChangeAspect="1"/>
          </p:cNvPicPr>
          <p:nvPr>
            <p:ph type="pic" sz="quarter" idx="25"/>
          </p:nvPr>
        </p:nvPicPr>
        <p:blipFill>
          <a:blip r:embed="rId7" cstate="email">
            <a:extLst>
              <a:ext uri="{28A0092B-C50C-407E-A947-70E740481C1C}">
                <a14:useLocalDpi xmlns:a14="http://schemas.microsoft.com/office/drawing/2010/main"/>
              </a:ext>
            </a:extLst>
          </a:blip>
          <a:srcRect/>
          <a:stretch/>
        </p:blipFill>
        <p:spPr>
          <a:xfrm>
            <a:off x="7766049" y="3511296"/>
            <a:ext cx="1828800" cy="1371600"/>
          </a:xfrm>
        </p:spPr>
      </p:pic>
      <p:pic>
        <p:nvPicPr>
          <p:cNvPr id="41" name="Picture Placeholder 40">
            <a:extLst>
              <a:ext uri="{FF2B5EF4-FFF2-40B4-BE49-F238E27FC236}">
                <a16:creationId xmlns:a16="http://schemas.microsoft.com/office/drawing/2014/main" id="{E6EE021F-C0B4-499D-820B-383BFC8084D6}"/>
              </a:ext>
            </a:extLst>
          </p:cNvPr>
          <p:cNvPicPr>
            <a:picLocks noGrp="1" noChangeAspect="1"/>
          </p:cNvPicPr>
          <p:nvPr>
            <p:ph type="pic" sz="quarter" idx="26"/>
          </p:nvPr>
        </p:nvPicPr>
        <p:blipFill>
          <a:blip r:embed="rId8" cstate="email">
            <a:extLst>
              <a:ext uri="{28A0092B-C50C-407E-A947-70E740481C1C}">
                <a14:useLocalDpi xmlns:a14="http://schemas.microsoft.com/office/drawing/2010/main"/>
              </a:ext>
            </a:extLst>
          </a:blip>
          <a:srcRect/>
          <a:stretch/>
        </p:blipFill>
        <p:spPr>
          <a:xfrm>
            <a:off x="9963150" y="3511296"/>
            <a:ext cx="1828800" cy="1371600"/>
          </a:xfrm>
        </p:spPr>
      </p:pic>
      <p:sp>
        <p:nvSpPr>
          <p:cNvPr id="2" name="Date Placeholder 1">
            <a:extLst>
              <a:ext uri="{FF2B5EF4-FFF2-40B4-BE49-F238E27FC236}">
                <a16:creationId xmlns:a16="http://schemas.microsoft.com/office/drawing/2014/main" id="{3967D213-4652-476D-B51F-8C4027451A38}"/>
              </a:ext>
            </a:extLst>
          </p:cNvPr>
          <p:cNvSpPr>
            <a:spLocks noGrp="1"/>
          </p:cNvSpPr>
          <p:nvPr>
            <p:ph type="dt" sz="half" idx="10"/>
          </p:nvPr>
        </p:nvSpPr>
        <p:spPr>
          <a:xfrm>
            <a:off x="838200" y="6356350"/>
            <a:ext cx="2743200" cy="365125"/>
          </a:xfrm>
        </p:spPr>
        <p:txBody>
          <a:bodyPr rtlCol="0"/>
          <a:lstStyle/>
          <a:p>
            <a:pPr rtl="0"/>
            <a:fld id="{A7EAF987-E1C0-406D-BF33-4649F84E6A38}" type="datetime1">
              <a:rPr lang="en-GB" smtClean="0"/>
              <a:t>10/07/2024</a:t>
            </a:fld>
            <a:endParaRPr lang="en-GB"/>
          </a:p>
        </p:txBody>
      </p:sp>
      <p:sp>
        <p:nvSpPr>
          <p:cNvPr id="3" name="Footer Placeholder 2">
            <a:extLst>
              <a:ext uri="{FF2B5EF4-FFF2-40B4-BE49-F238E27FC236}">
                <a16:creationId xmlns:a16="http://schemas.microsoft.com/office/drawing/2014/main" id="{57628A2F-2F00-48B0-92EB-33DB253B592D}"/>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5" name="Title 8">
            <a:extLst>
              <a:ext uri="{FF2B5EF4-FFF2-40B4-BE49-F238E27FC236}">
                <a16:creationId xmlns:a16="http://schemas.microsoft.com/office/drawing/2014/main" id="{F684726E-968C-AF5B-67D3-EE5DD1FA3ECE}"/>
              </a:ext>
            </a:extLst>
          </p:cNvPr>
          <p:cNvSpPr txBox="1">
            <a:spLocks/>
          </p:cNvSpPr>
          <p:nvPr/>
        </p:nvSpPr>
        <p:spPr>
          <a:xfrm>
            <a:off x="918223" y="1359876"/>
            <a:ext cx="3987885" cy="4126095"/>
          </a:xfrm>
          <a:prstGeom prst="rect">
            <a:avLst/>
          </a:prstGeom>
        </p:spPr>
        <p:txBody>
          <a:bodyPr vert="horz" lIns="91440" tIns="45720" rIns="91440" bIns="45720" rtlCol="0" anchor="b">
            <a:noAutofit/>
          </a:bodyPr>
          <a:lstStyle>
            <a:lvl1pPr algn="l" defTabSz="914400" rtl="0" eaLnBrk="1" latinLnBrk="0" hangingPunct="1">
              <a:lnSpc>
                <a:spcPts val="4000"/>
              </a:lnSpc>
              <a:spcBef>
                <a:spcPct val="0"/>
              </a:spcBef>
              <a:buNone/>
              <a:defRPr sz="3000" kern="1200" cap="all" spc="30" baseline="0">
                <a:solidFill>
                  <a:schemeClr val="tx1"/>
                </a:solidFill>
                <a:latin typeface="+mj-lt"/>
                <a:ea typeface="+mj-ea"/>
                <a:cs typeface="+mj-cs"/>
              </a:defRPr>
            </a:lvl1pPr>
          </a:lstStyle>
          <a:p>
            <a:pPr>
              <a:lnSpc>
                <a:spcPct val="100000"/>
              </a:lnSpc>
            </a:pPr>
            <a:r>
              <a:rPr lang="en-US" sz="1200" cap="none" dirty="0"/>
              <a:t>The most common wall finish within Buckingham is brick, particularly of an orange/red hue. Historically these have been laid in Flemish bond, and this practice has been continued within recent developments at Moreton Road, Lace Hill, and Summerhouse Hill.</a:t>
            </a:r>
          </a:p>
          <a:p>
            <a:pPr>
              <a:lnSpc>
                <a:spcPct val="100000"/>
              </a:lnSpc>
            </a:pPr>
            <a:endParaRPr lang="en-US" sz="1200" cap="none" dirty="0"/>
          </a:p>
          <a:p>
            <a:pPr>
              <a:lnSpc>
                <a:spcPct val="100000"/>
              </a:lnSpc>
            </a:pPr>
            <a:r>
              <a:rPr lang="en-US" sz="1200" cap="none" dirty="0"/>
              <a:t>There are many examples of decorative brickwork throughout Buckingham, particularly from the Victorian era. The former Lloyds Bank building in the town </a:t>
            </a:r>
            <a:r>
              <a:rPr lang="en-US" sz="1200" cap="none" dirty="0" err="1"/>
              <a:t>centre</a:t>
            </a:r>
            <a:r>
              <a:rPr lang="en-US" sz="1200" cap="none" dirty="0"/>
              <a:t> and the image from Chandos Road shown below are examples of this practice.</a:t>
            </a:r>
          </a:p>
          <a:p>
            <a:pPr>
              <a:lnSpc>
                <a:spcPct val="100000"/>
              </a:lnSpc>
            </a:pPr>
            <a:endParaRPr lang="en-US" sz="1200" cap="none" dirty="0"/>
          </a:p>
          <a:p>
            <a:pPr>
              <a:lnSpc>
                <a:spcPct val="100000"/>
              </a:lnSpc>
            </a:pPr>
            <a:r>
              <a:rPr lang="en-US" sz="1200" cap="none" dirty="0"/>
              <a:t>Yellow bricks have been used but to a far lesser extent, most notably at </a:t>
            </a:r>
            <a:r>
              <a:rPr lang="en-US" sz="1200" cap="none" dirty="0" err="1"/>
              <a:t>Markhams</a:t>
            </a:r>
            <a:r>
              <a:rPr lang="en-US" sz="1200" cap="none" dirty="0"/>
              <a:t> Court and Villiers Hotel </a:t>
            </a:r>
            <a:r>
              <a:rPr lang="en-US" sz="1200" cap="none" dirty="0" err="1"/>
              <a:t>annexe</a:t>
            </a:r>
            <a:r>
              <a:rPr lang="en-US" sz="1200" cap="none" dirty="0"/>
              <a:t>.</a:t>
            </a:r>
          </a:p>
          <a:p>
            <a:pPr>
              <a:lnSpc>
                <a:spcPct val="100000"/>
              </a:lnSpc>
            </a:pPr>
            <a:endParaRPr lang="en-US" sz="1200" cap="none" dirty="0"/>
          </a:p>
          <a:p>
            <a:pPr>
              <a:lnSpc>
                <a:spcPct val="100000"/>
              </a:lnSpc>
            </a:pPr>
            <a:r>
              <a:rPr lang="en-US" sz="1200" cap="none" dirty="0"/>
              <a:t>Local limestone buildings are interspersed throughout the town, whilst painted brickwork of varying </a:t>
            </a:r>
            <a:r>
              <a:rPr lang="en-US" sz="1200" cap="none" dirty="0" err="1"/>
              <a:t>colours</a:t>
            </a:r>
            <a:r>
              <a:rPr lang="en-US" sz="1200" cap="none" dirty="0"/>
              <a:t> can be seen along with stucco and render.</a:t>
            </a:r>
          </a:p>
        </p:txBody>
      </p:sp>
      <p:sp>
        <p:nvSpPr>
          <p:cNvPr id="48" name="Text Placeholder 9">
            <a:extLst>
              <a:ext uri="{FF2B5EF4-FFF2-40B4-BE49-F238E27FC236}">
                <a16:creationId xmlns:a16="http://schemas.microsoft.com/office/drawing/2014/main" id="{284DBCCE-43DB-8D41-6B5A-C8175096EF7E}"/>
              </a:ext>
            </a:extLst>
          </p:cNvPr>
          <p:cNvSpPr txBox="1">
            <a:spLocks/>
          </p:cNvSpPr>
          <p:nvPr/>
        </p:nvSpPr>
        <p:spPr>
          <a:xfrm>
            <a:off x="7731122" y="2558567"/>
            <a:ext cx="1828800" cy="36512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0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Flemish bond with pale headers</a:t>
            </a:r>
          </a:p>
        </p:txBody>
      </p:sp>
      <p:sp>
        <p:nvSpPr>
          <p:cNvPr id="53" name="Text Placeholder 9">
            <a:extLst>
              <a:ext uri="{FF2B5EF4-FFF2-40B4-BE49-F238E27FC236}">
                <a16:creationId xmlns:a16="http://schemas.microsoft.com/office/drawing/2014/main" id="{7AF1E0B3-FDE8-7546-114E-D07DC2E4F0DF}"/>
              </a:ext>
            </a:extLst>
          </p:cNvPr>
          <p:cNvSpPr txBox="1">
            <a:spLocks/>
          </p:cNvSpPr>
          <p:nvPr/>
        </p:nvSpPr>
        <p:spPr>
          <a:xfrm>
            <a:off x="9928221" y="2562076"/>
            <a:ext cx="1828800" cy="36512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0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Flemish bond</a:t>
            </a:r>
          </a:p>
        </p:txBody>
      </p:sp>
      <p:sp>
        <p:nvSpPr>
          <p:cNvPr id="130" name="Text Placeholder 9">
            <a:extLst>
              <a:ext uri="{FF2B5EF4-FFF2-40B4-BE49-F238E27FC236}">
                <a16:creationId xmlns:a16="http://schemas.microsoft.com/office/drawing/2014/main" id="{26EB04F1-FEE8-C532-1D60-129E038AFCD7}"/>
              </a:ext>
            </a:extLst>
          </p:cNvPr>
          <p:cNvSpPr txBox="1">
            <a:spLocks/>
          </p:cNvSpPr>
          <p:nvPr/>
        </p:nvSpPr>
        <p:spPr>
          <a:xfrm>
            <a:off x="5534023" y="5065088"/>
            <a:ext cx="1828800" cy="36512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0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Painted English bond brickwork</a:t>
            </a:r>
          </a:p>
        </p:txBody>
      </p:sp>
      <p:sp>
        <p:nvSpPr>
          <p:cNvPr id="131" name="Text Placeholder 9">
            <a:extLst>
              <a:ext uri="{FF2B5EF4-FFF2-40B4-BE49-F238E27FC236}">
                <a16:creationId xmlns:a16="http://schemas.microsoft.com/office/drawing/2014/main" id="{D87B7A6B-65CF-D447-1018-BDE683C60D7B}"/>
              </a:ext>
            </a:extLst>
          </p:cNvPr>
          <p:cNvSpPr txBox="1">
            <a:spLocks/>
          </p:cNvSpPr>
          <p:nvPr/>
        </p:nvSpPr>
        <p:spPr>
          <a:xfrm>
            <a:off x="7731122" y="5037077"/>
            <a:ext cx="1828800" cy="36512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0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Yellow bricks laid in Flemish bond</a:t>
            </a:r>
          </a:p>
        </p:txBody>
      </p:sp>
      <p:sp>
        <p:nvSpPr>
          <p:cNvPr id="132" name="Text Placeholder 9">
            <a:extLst>
              <a:ext uri="{FF2B5EF4-FFF2-40B4-BE49-F238E27FC236}">
                <a16:creationId xmlns:a16="http://schemas.microsoft.com/office/drawing/2014/main" id="{B512726A-D98D-D78D-8AA4-96F20D079343}"/>
              </a:ext>
            </a:extLst>
          </p:cNvPr>
          <p:cNvSpPr txBox="1">
            <a:spLocks/>
          </p:cNvSpPr>
          <p:nvPr/>
        </p:nvSpPr>
        <p:spPr>
          <a:xfrm>
            <a:off x="9928221" y="5037077"/>
            <a:ext cx="1828800" cy="36512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0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Coursed limestone rubble</a:t>
            </a:r>
          </a:p>
        </p:txBody>
      </p:sp>
      <p:sp>
        <p:nvSpPr>
          <p:cNvPr id="6" name="Title 1">
            <a:extLst>
              <a:ext uri="{FF2B5EF4-FFF2-40B4-BE49-F238E27FC236}">
                <a16:creationId xmlns:a16="http://schemas.microsoft.com/office/drawing/2014/main" id="{A7F10CDB-7A4C-6B7B-6FFD-BEFB25A638B6}"/>
              </a:ext>
            </a:extLst>
          </p:cNvPr>
          <p:cNvSpPr txBox="1">
            <a:spLocks/>
          </p:cNvSpPr>
          <p:nvPr/>
        </p:nvSpPr>
        <p:spPr>
          <a:xfrm>
            <a:off x="903881" y="120804"/>
            <a:ext cx="8208707" cy="827279"/>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dirty="0">
                <a:solidFill>
                  <a:srgbClr val="A0559D"/>
                </a:solidFill>
              </a:rPr>
              <a:t>CONTEXT</a:t>
            </a:r>
          </a:p>
        </p:txBody>
      </p:sp>
      <p:sp>
        <p:nvSpPr>
          <p:cNvPr id="7" name="Slide Number Placeholder 6">
            <a:extLst>
              <a:ext uri="{FF2B5EF4-FFF2-40B4-BE49-F238E27FC236}">
                <a16:creationId xmlns:a16="http://schemas.microsoft.com/office/drawing/2014/main" id="{E21321F7-1EC1-A60D-FD36-000B290C9C19}"/>
              </a:ext>
            </a:extLst>
          </p:cNvPr>
          <p:cNvSpPr>
            <a:spLocks noGrp="1"/>
          </p:cNvSpPr>
          <p:nvPr>
            <p:ph type="sldNum" sz="quarter" idx="12"/>
          </p:nvPr>
        </p:nvSpPr>
        <p:spPr/>
        <p:txBody>
          <a:bodyPr/>
          <a:lstStyle/>
          <a:p>
            <a:pPr rtl="0"/>
            <a:fld id="{294A09A9-5501-47C1-A89A-A340965A2BE2}" type="slidenum">
              <a:rPr lang="en-GB" noProof="0" smtClean="0"/>
              <a:t>11</a:t>
            </a:fld>
            <a:endParaRPr lang="en-GB" noProof="0"/>
          </a:p>
        </p:txBody>
      </p:sp>
    </p:spTree>
    <p:extLst>
      <p:ext uri="{BB962C8B-B14F-4D97-AF65-F5344CB8AC3E}">
        <p14:creationId xmlns:p14="http://schemas.microsoft.com/office/powerpoint/2010/main" val="98811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C2CE0-8806-4B2A-A10A-32984D317434}"/>
              </a:ext>
            </a:extLst>
          </p:cNvPr>
          <p:cNvSpPr>
            <a:spLocks noGrp="1"/>
          </p:cNvSpPr>
          <p:nvPr>
            <p:ph type="body" sz="quarter" idx="10"/>
          </p:nvPr>
        </p:nvSpPr>
        <p:spPr>
          <a:xfrm>
            <a:off x="3858972" y="1418440"/>
            <a:ext cx="2552700" cy="960867"/>
          </a:xfrm>
        </p:spPr>
        <p:txBody>
          <a:bodyPr rtlCol="0"/>
          <a:lstStyle/>
          <a:p>
            <a:pPr algn="r" rtl="0"/>
            <a:r>
              <a:rPr lang="en-US" dirty="0"/>
              <a:t>Decorative Victorian brickwork in Chandos Road</a:t>
            </a:r>
            <a:endParaRPr lang="en-GB" dirty="0"/>
          </a:p>
        </p:txBody>
      </p:sp>
      <p:sp>
        <p:nvSpPr>
          <p:cNvPr id="48" name="Date Placeholder 47">
            <a:extLst>
              <a:ext uri="{FF2B5EF4-FFF2-40B4-BE49-F238E27FC236}">
                <a16:creationId xmlns:a16="http://schemas.microsoft.com/office/drawing/2014/main" id="{356B6491-E11B-450F-840C-C285A99E663D}"/>
              </a:ext>
            </a:extLst>
          </p:cNvPr>
          <p:cNvSpPr>
            <a:spLocks noGrp="1"/>
          </p:cNvSpPr>
          <p:nvPr>
            <p:ph type="dt" sz="half" idx="17"/>
          </p:nvPr>
        </p:nvSpPr>
        <p:spPr>
          <a:xfrm>
            <a:off x="841248" y="6356350"/>
            <a:ext cx="1828800" cy="365125"/>
          </a:xfrm>
        </p:spPr>
        <p:txBody>
          <a:bodyPr rtlCol="0"/>
          <a:lstStyle/>
          <a:p>
            <a:pPr rtl="0"/>
            <a:fld id="{EC159657-68BB-4848-BD6B-9FE7377C99FB}" type="datetime1">
              <a:rPr lang="en-GB" smtClean="0"/>
              <a:t>10/07/2024</a:t>
            </a:fld>
            <a:endParaRPr lang="en-GB"/>
          </a:p>
        </p:txBody>
      </p:sp>
      <p:sp>
        <p:nvSpPr>
          <p:cNvPr id="49" name="Footer Placeholder 48">
            <a:extLst>
              <a:ext uri="{FF2B5EF4-FFF2-40B4-BE49-F238E27FC236}">
                <a16:creationId xmlns:a16="http://schemas.microsoft.com/office/drawing/2014/main" id="{CA04266F-4240-429E-A18D-12B26B565CA2}"/>
              </a:ext>
            </a:extLst>
          </p:cNvPr>
          <p:cNvSpPr>
            <a:spLocks noGrp="1"/>
          </p:cNvSpPr>
          <p:nvPr>
            <p:ph type="ftr" sz="quarter" idx="14"/>
          </p:nvPr>
        </p:nvSpPr>
        <p:spPr>
          <a:xfrm>
            <a:off x="3157232" y="6356350"/>
            <a:ext cx="3254440" cy="365125"/>
          </a:xfrm>
        </p:spPr>
        <p:txBody>
          <a:bodyPr rtlCol="0"/>
          <a:lstStyle/>
          <a:p>
            <a:pPr rtl="0"/>
            <a:r>
              <a:rPr lang="en-GB" dirty="0"/>
              <a:t>Buckingham Design Code: 2024 - 2044</a:t>
            </a:r>
          </a:p>
        </p:txBody>
      </p:sp>
      <p:pic>
        <p:nvPicPr>
          <p:cNvPr id="16" name="Picture Placeholder 15">
            <a:extLst>
              <a:ext uri="{FF2B5EF4-FFF2-40B4-BE49-F238E27FC236}">
                <a16:creationId xmlns:a16="http://schemas.microsoft.com/office/drawing/2014/main" id="{25EA4ABC-3336-4483-8A9F-6A60796E1E68}"/>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842479" y="1"/>
            <a:ext cx="5349521" cy="3431494"/>
          </a:xfrm>
        </p:spPr>
      </p:pic>
      <p:pic>
        <p:nvPicPr>
          <p:cNvPr id="5" name="Picture 4" descr="A corner of a building&#10;&#10;Description automatically generated">
            <a:extLst>
              <a:ext uri="{FF2B5EF4-FFF2-40B4-BE49-F238E27FC236}">
                <a16:creationId xmlns:a16="http://schemas.microsoft.com/office/drawing/2014/main" id="{77984216-224C-7D4D-0FBC-7C5DF7372B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42479" y="3429000"/>
            <a:ext cx="5345633" cy="3429000"/>
          </a:xfrm>
          <a:prstGeom prst="rect">
            <a:avLst/>
          </a:prstGeom>
        </p:spPr>
      </p:pic>
      <p:sp>
        <p:nvSpPr>
          <p:cNvPr id="8" name="Content Placeholder 2">
            <a:extLst>
              <a:ext uri="{FF2B5EF4-FFF2-40B4-BE49-F238E27FC236}">
                <a16:creationId xmlns:a16="http://schemas.microsoft.com/office/drawing/2014/main" id="{A05FA3F9-EF53-6090-BEA0-D2D5E13BB9F7}"/>
              </a:ext>
            </a:extLst>
          </p:cNvPr>
          <p:cNvSpPr txBox="1">
            <a:spLocks/>
          </p:cNvSpPr>
          <p:nvPr/>
        </p:nvSpPr>
        <p:spPr>
          <a:xfrm>
            <a:off x="3858972" y="4663066"/>
            <a:ext cx="2552700" cy="960867"/>
          </a:xfrm>
          <a:prstGeom prst="rect">
            <a:avLst/>
          </a:prstGeom>
        </p:spPr>
        <p:txBody>
          <a:bodyPr vert="horz" lIns="91440" tIns="45720" rIns="91440" bIns="45720" rtlCol="0">
            <a:normAutofit/>
          </a:bodyPr>
          <a:lstStyle>
            <a:lvl1pPr marL="0" indent="0" algn="l" defTabSz="914400" rtl="0" eaLnBrk="1" latinLnBrk="0" hangingPunct="1">
              <a:lnSpc>
                <a:spcPts val="22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Flemish bond brickwork with pale headers at the Banking Hub</a:t>
            </a:r>
            <a:endParaRPr lang="en-GB" dirty="0"/>
          </a:p>
        </p:txBody>
      </p:sp>
      <p:sp>
        <p:nvSpPr>
          <p:cNvPr id="2" name="Title 1">
            <a:extLst>
              <a:ext uri="{FF2B5EF4-FFF2-40B4-BE49-F238E27FC236}">
                <a16:creationId xmlns:a16="http://schemas.microsoft.com/office/drawing/2014/main" id="{A982E907-FF18-0B7B-B7DB-22B80DB6D95F}"/>
              </a:ext>
            </a:extLst>
          </p:cNvPr>
          <p:cNvSpPr txBox="1">
            <a:spLocks/>
          </p:cNvSpPr>
          <p:nvPr/>
        </p:nvSpPr>
        <p:spPr>
          <a:xfrm>
            <a:off x="903882" y="120804"/>
            <a:ext cx="5507790" cy="827279"/>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pPr algn="r"/>
            <a:r>
              <a:rPr lang="en-GB" dirty="0">
                <a:solidFill>
                  <a:srgbClr val="A0559D"/>
                </a:solidFill>
              </a:rPr>
              <a:t>CONTEXT</a:t>
            </a:r>
          </a:p>
        </p:txBody>
      </p:sp>
      <p:sp>
        <p:nvSpPr>
          <p:cNvPr id="4" name="Slide Number Placeholder 3">
            <a:extLst>
              <a:ext uri="{FF2B5EF4-FFF2-40B4-BE49-F238E27FC236}">
                <a16:creationId xmlns:a16="http://schemas.microsoft.com/office/drawing/2014/main" id="{38A5200E-D32C-C9D2-FD74-84534DA9DD71}"/>
              </a:ext>
            </a:extLst>
          </p:cNvPr>
          <p:cNvSpPr>
            <a:spLocks noGrp="1"/>
          </p:cNvSpPr>
          <p:nvPr>
            <p:ph type="sldNum" sz="quarter" idx="16"/>
          </p:nvPr>
        </p:nvSpPr>
        <p:spPr/>
        <p:txBody>
          <a:bodyPr/>
          <a:lstStyle/>
          <a:p>
            <a:pPr rtl="0"/>
            <a:fld id="{294A09A9-5501-47C1-A89A-A340965A2BE2}" type="slidenum">
              <a:rPr lang="en-GB" noProof="0" smtClean="0"/>
              <a:pPr rtl="0"/>
              <a:t>12</a:t>
            </a:fld>
            <a:endParaRPr lang="en-GB" noProof="0"/>
          </a:p>
        </p:txBody>
      </p:sp>
      <p:pic>
        <p:nvPicPr>
          <p:cNvPr id="9" name="Picture 8" descr="A building with flowers in front of it&#10;&#10;Description automatically generated">
            <a:extLst>
              <a:ext uri="{FF2B5EF4-FFF2-40B4-BE49-F238E27FC236}">
                <a16:creationId xmlns:a16="http://schemas.microsoft.com/office/drawing/2014/main" id="{B69C3BBD-50ED-0B92-66D3-F064EB8210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7797605" y="2467492"/>
            <a:ext cx="3431494" cy="5349521"/>
          </a:xfrm>
          <a:prstGeom prst="rect">
            <a:avLst/>
          </a:prstGeom>
        </p:spPr>
      </p:pic>
    </p:spTree>
    <p:extLst>
      <p:ext uri="{BB962C8B-B14F-4D97-AF65-F5344CB8AC3E}">
        <p14:creationId xmlns:p14="http://schemas.microsoft.com/office/powerpoint/2010/main" val="364984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F4FC1553-7958-4961-A863-E1E91F762B67}"/>
              </a:ext>
            </a:extLst>
          </p:cNvPr>
          <p:cNvSpPr>
            <a:spLocks noGrp="1"/>
          </p:cNvSpPr>
          <p:nvPr>
            <p:ph type="body" sz="quarter" idx="20"/>
          </p:nvPr>
        </p:nvSpPr>
        <p:spPr>
          <a:xfrm>
            <a:off x="1982785" y="5429710"/>
            <a:ext cx="2409827" cy="265176"/>
          </a:xfrm>
        </p:spPr>
        <p:txBody>
          <a:bodyPr rtlCol="0"/>
          <a:lstStyle/>
          <a:p>
            <a:pPr algn="r" rtl="0"/>
            <a:r>
              <a:rPr lang="en-GB" dirty="0"/>
              <a:t>The Coach House, Castle Street</a:t>
            </a:r>
          </a:p>
        </p:txBody>
      </p:sp>
      <p:pic>
        <p:nvPicPr>
          <p:cNvPr id="34" name="Picture Placeholder 33">
            <a:extLst>
              <a:ext uri="{FF2B5EF4-FFF2-40B4-BE49-F238E27FC236}">
                <a16:creationId xmlns:a16="http://schemas.microsoft.com/office/drawing/2014/main" id="{B036CA94-62CE-48D6-BCBA-3088EECE6FAE}"/>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a:xfrm>
            <a:off x="6299232" y="4114615"/>
            <a:ext cx="2438740" cy="1686160"/>
          </a:xfrm>
        </p:spPr>
      </p:pic>
      <p:sp>
        <p:nvSpPr>
          <p:cNvPr id="59" name="Text Placeholder 58">
            <a:extLst>
              <a:ext uri="{FF2B5EF4-FFF2-40B4-BE49-F238E27FC236}">
                <a16:creationId xmlns:a16="http://schemas.microsoft.com/office/drawing/2014/main" id="{8963CDB5-5E75-43B6-B164-0264BB991EBA}"/>
              </a:ext>
            </a:extLst>
          </p:cNvPr>
          <p:cNvSpPr>
            <a:spLocks noGrp="1"/>
          </p:cNvSpPr>
          <p:nvPr>
            <p:ph type="body" sz="quarter" idx="23"/>
          </p:nvPr>
        </p:nvSpPr>
        <p:spPr>
          <a:xfrm>
            <a:off x="9297503" y="3609102"/>
            <a:ext cx="2476846" cy="463568"/>
          </a:xfrm>
        </p:spPr>
        <p:txBody>
          <a:bodyPr rtlCol="0"/>
          <a:lstStyle/>
          <a:p>
            <a:pPr algn="r" rtl="0"/>
            <a:r>
              <a:rPr lang="en-GB" dirty="0"/>
              <a:t>The incised masonry pattern </a:t>
            </a:r>
          </a:p>
        </p:txBody>
      </p:sp>
      <p:pic>
        <p:nvPicPr>
          <p:cNvPr id="36" name="Picture Placeholder 35">
            <a:extLst>
              <a:ext uri="{FF2B5EF4-FFF2-40B4-BE49-F238E27FC236}">
                <a16:creationId xmlns:a16="http://schemas.microsoft.com/office/drawing/2014/main" id="{D12DBEAF-7B70-4176-9F70-A28AED6F8FFE}"/>
              </a:ext>
            </a:extLst>
          </p:cNvPr>
          <p:cNvPicPr>
            <a:picLocks noGrp="1" noChangeAspect="1"/>
          </p:cNvPicPr>
          <p:nvPr>
            <p:ph type="pic" sz="quarter" idx="24"/>
          </p:nvPr>
        </p:nvPicPr>
        <p:blipFill>
          <a:blip r:embed="rId4" cstate="email">
            <a:extLst>
              <a:ext uri="{28A0092B-C50C-407E-A947-70E740481C1C}">
                <a14:useLocalDpi xmlns:a14="http://schemas.microsoft.com/office/drawing/2010/main"/>
              </a:ext>
            </a:extLst>
          </a:blip>
          <a:srcRect/>
          <a:stretch/>
        </p:blipFill>
        <p:spPr>
          <a:xfrm>
            <a:off x="9297503" y="1742113"/>
            <a:ext cx="2476846" cy="1743318"/>
          </a:xfrm>
        </p:spPr>
      </p:pic>
      <p:sp>
        <p:nvSpPr>
          <p:cNvPr id="65" name="Text Placeholder 64">
            <a:extLst>
              <a:ext uri="{FF2B5EF4-FFF2-40B4-BE49-F238E27FC236}">
                <a16:creationId xmlns:a16="http://schemas.microsoft.com/office/drawing/2014/main" id="{77573F1B-4EFD-4B8D-BA9A-B96A3B750B92}"/>
              </a:ext>
            </a:extLst>
          </p:cNvPr>
          <p:cNvSpPr>
            <a:spLocks noGrp="1"/>
          </p:cNvSpPr>
          <p:nvPr>
            <p:ph type="body" sz="quarter" idx="26"/>
          </p:nvPr>
        </p:nvSpPr>
        <p:spPr>
          <a:xfrm>
            <a:off x="6095999" y="5988843"/>
            <a:ext cx="2649201" cy="431854"/>
          </a:xfrm>
        </p:spPr>
        <p:txBody>
          <a:bodyPr rtlCol="0"/>
          <a:lstStyle/>
          <a:p>
            <a:pPr algn="r" rtl="0"/>
            <a:r>
              <a:rPr lang="en-US" dirty="0"/>
              <a:t>N</a:t>
            </a:r>
            <a:r>
              <a:rPr lang="en-GB" dirty="0" err="1"/>
              <a:t>elson</a:t>
            </a:r>
            <a:r>
              <a:rPr lang="en-GB" dirty="0"/>
              <a:t> Street</a:t>
            </a:r>
          </a:p>
        </p:txBody>
      </p:sp>
      <p:pic>
        <p:nvPicPr>
          <p:cNvPr id="38" name="Picture Placeholder 37">
            <a:extLst>
              <a:ext uri="{FF2B5EF4-FFF2-40B4-BE49-F238E27FC236}">
                <a16:creationId xmlns:a16="http://schemas.microsoft.com/office/drawing/2014/main" id="{DA54968D-F69E-4158-B5DF-ADC1D278A18E}"/>
              </a:ext>
            </a:extLst>
          </p:cNvPr>
          <p:cNvPicPr>
            <a:picLocks noGrp="1" noChangeAspect="1"/>
          </p:cNvPicPr>
          <p:nvPr>
            <p:ph type="pic" sz="quarter" idx="27"/>
          </p:nvPr>
        </p:nvPicPr>
        <p:blipFill>
          <a:blip r:embed="rId5" cstate="email">
            <a:extLst>
              <a:ext uri="{28A0092B-C50C-407E-A947-70E740481C1C}">
                <a14:useLocalDpi xmlns:a14="http://schemas.microsoft.com/office/drawing/2010/main"/>
              </a:ext>
            </a:extLst>
          </a:blip>
          <a:srcRect/>
          <a:stretch/>
        </p:blipFill>
        <p:spPr>
          <a:xfrm>
            <a:off x="9342601" y="4083576"/>
            <a:ext cx="2419688" cy="1714739"/>
          </a:xfrm>
        </p:spPr>
      </p:pic>
      <p:sp>
        <p:nvSpPr>
          <p:cNvPr id="67" name="Text Placeholder 66">
            <a:extLst>
              <a:ext uri="{FF2B5EF4-FFF2-40B4-BE49-F238E27FC236}">
                <a16:creationId xmlns:a16="http://schemas.microsoft.com/office/drawing/2014/main" id="{1B11E2DE-AC50-4F88-B902-F13B04370DA2}"/>
              </a:ext>
            </a:extLst>
          </p:cNvPr>
          <p:cNvSpPr>
            <a:spLocks noGrp="1"/>
          </p:cNvSpPr>
          <p:nvPr>
            <p:ph type="body" sz="quarter" idx="29"/>
          </p:nvPr>
        </p:nvSpPr>
        <p:spPr>
          <a:xfrm>
            <a:off x="9467455" y="5961290"/>
            <a:ext cx="2306894" cy="463567"/>
          </a:xfrm>
        </p:spPr>
        <p:txBody>
          <a:bodyPr rtlCol="0"/>
          <a:lstStyle/>
          <a:p>
            <a:pPr algn="r" rtl="0"/>
            <a:r>
              <a:rPr lang="en-US" dirty="0"/>
              <a:t>Bristle Hill</a:t>
            </a:r>
            <a:endParaRPr lang="en-GB" dirty="0"/>
          </a:p>
        </p:txBody>
      </p:sp>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CD90CD31-FCCD-4D5C-89C2-A29FC3F9398F}"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2" name="Title 1">
            <a:extLst>
              <a:ext uri="{FF2B5EF4-FFF2-40B4-BE49-F238E27FC236}">
                <a16:creationId xmlns:a16="http://schemas.microsoft.com/office/drawing/2014/main" id="{B76F5E17-30AC-6110-9AEF-14F31ACF666C}"/>
              </a:ext>
            </a:extLst>
          </p:cNvPr>
          <p:cNvSpPr txBox="1">
            <a:spLocks/>
          </p:cNvSpPr>
          <p:nvPr/>
        </p:nvSpPr>
        <p:spPr>
          <a:xfrm>
            <a:off x="903883" y="136525"/>
            <a:ext cx="8208707" cy="674227"/>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dirty="0">
                <a:solidFill>
                  <a:srgbClr val="912C7C"/>
                </a:solidFill>
              </a:rPr>
              <a:t>CONTEXT</a:t>
            </a:r>
          </a:p>
        </p:txBody>
      </p:sp>
      <p:sp>
        <p:nvSpPr>
          <p:cNvPr id="14" name="Text Placeholder 60">
            <a:extLst>
              <a:ext uri="{FF2B5EF4-FFF2-40B4-BE49-F238E27FC236}">
                <a16:creationId xmlns:a16="http://schemas.microsoft.com/office/drawing/2014/main" id="{B4661A13-0DB1-FF05-8A68-DA76EEE1C665}"/>
              </a:ext>
            </a:extLst>
          </p:cNvPr>
          <p:cNvSpPr txBox="1">
            <a:spLocks/>
          </p:cNvSpPr>
          <p:nvPr/>
        </p:nvSpPr>
        <p:spPr>
          <a:xfrm>
            <a:off x="6299232" y="1430660"/>
            <a:ext cx="2634406" cy="446734"/>
          </a:xfrm>
          <a:prstGeom prst="rect">
            <a:avLst/>
          </a:prstGeom>
        </p:spPr>
        <p:txBody>
          <a:bodyPr vert="horz" lIns="0" tIns="0" rIns="0" bIns="0" rtlCol="0" anchor="b" anchorCtr="0">
            <a:noAutofit/>
          </a:bodyPr>
          <a:lstStyle>
            <a:lvl1pPr marL="0" indent="0" algn="ctr"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dirty="0">
                <a:solidFill>
                  <a:srgbClr val="A0559D"/>
                </a:solidFill>
              </a:rPr>
              <a:t>STUCCO</a:t>
            </a:r>
          </a:p>
        </p:txBody>
      </p:sp>
      <p:sp>
        <p:nvSpPr>
          <p:cNvPr id="15" name="Title 8">
            <a:extLst>
              <a:ext uri="{FF2B5EF4-FFF2-40B4-BE49-F238E27FC236}">
                <a16:creationId xmlns:a16="http://schemas.microsoft.com/office/drawing/2014/main" id="{39EB9E41-273D-D03E-9907-348C297D3A5E}"/>
              </a:ext>
            </a:extLst>
          </p:cNvPr>
          <p:cNvSpPr>
            <a:spLocks noGrp="1"/>
          </p:cNvSpPr>
          <p:nvPr>
            <p:ph type="title"/>
          </p:nvPr>
        </p:nvSpPr>
        <p:spPr>
          <a:xfrm>
            <a:off x="929177" y="1974300"/>
            <a:ext cx="4753165" cy="1634802"/>
          </a:xfrm>
        </p:spPr>
        <p:txBody>
          <a:bodyPr rtlCol="0" anchor="b">
            <a:noAutofit/>
          </a:bodyPr>
          <a:lstStyle/>
          <a:p>
            <a:pPr rtl="0">
              <a:lnSpc>
                <a:spcPct val="100000"/>
              </a:lnSpc>
            </a:pPr>
            <a:r>
              <a:rPr lang="en-US" sz="1200" cap="none" dirty="0">
                <a:latin typeface="+mn-lt"/>
              </a:rPr>
              <a:t>Pargeting is a decorative form of external plaster work or waterproof plastering applied to building walls. There are some examples of this practice within Buckingham, most notably in Castle Street, as indicated by the image below.</a:t>
            </a:r>
            <a:br>
              <a:rPr lang="en-US" sz="1200" cap="none" dirty="0">
                <a:latin typeface="+mn-lt"/>
              </a:rPr>
            </a:br>
            <a:r>
              <a:rPr lang="en-US" sz="1200" cap="none" dirty="0">
                <a:latin typeface="+mn-lt"/>
              </a:rPr>
              <a:t>This is achieved by placing several pins in a board in certain lines or curves, and then pressing on the wet plaster in various directions, to form geometrical figures, and commonly found in panels of timber framed buildings.</a:t>
            </a:r>
          </a:p>
        </p:txBody>
      </p:sp>
      <p:sp>
        <p:nvSpPr>
          <p:cNvPr id="17" name="TextBox 16">
            <a:extLst>
              <a:ext uri="{FF2B5EF4-FFF2-40B4-BE49-F238E27FC236}">
                <a16:creationId xmlns:a16="http://schemas.microsoft.com/office/drawing/2014/main" id="{BCA5EACC-9DF9-E725-0DC5-0001E4318407}"/>
              </a:ext>
            </a:extLst>
          </p:cNvPr>
          <p:cNvSpPr txBox="1"/>
          <p:nvPr/>
        </p:nvSpPr>
        <p:spPr>
          <a:xfrm>
            <a:off x="6214188" y="2013359"/>
            <a:ext cx="2898402" cy="1754326"/>
          </a:xfrm>
          <a:prstGeom prst="rect">
            <a:avLst/>
          </a:prstGeom>
          <a:noFill/>
        </p:spPr>
        <p:txBody>
          <a:bodyPr wrap="square">
            <a:spAutoFit/>
          </a:bodyPr>
          <a:lstStyle/>
          <a:p>
            <a:r>
              <a:rPr lang="en-US" sz="1200" dirty="0"/>
              <a:t>Stucco is seen most commonly within Nelson Street, Bristle Hill, Hunter Street, and Church Street. Stucco consists of lime, sand, and water, and within Buckingham is commonly ‘decorated’ with incised masonry patterning. Many stucco finishes have been painted a variety of </a:t>
            </a:r>
            <a:r>
              <a:rPr lang="en-US" sz="1200" dirty="0" err="1"/>
              <a:t>colours</a:t>
            </a:r>
            <a:r>
              <a:rPr lang="en-US" sz="1200" dirty="0"/>
              <a:t> as can be seen in the images below,</a:t>
            </a:r>
            <a:endParaRPr lang="en-GB" sz="1200" dirty="0"/>
          </a:p>
        </p:txBody>
      </p:sp>
      <p:sp>
        <p:nvSpPr>
          <p:cNvPr id="8" name="Text Placeholder 60">
            <a:extLst>
              <a:ext uri="{FF2B5EF4-FFF2-40B4-BE49-F238E27FC236}">
                <a16:creationId xmlns:a16="http://schemas.microsoft.com/office/drawing/2014/main" id="{9972E523-C5FE-6495-013D-04ACD7CE8B49}"/>
              </a:ext>
            </a:extLst>
          </p:cNvPr>
          <p:cNvSpPr txBox="1">
            <a:spLocks/>
          </p:cNvSpPr>
          <p:nvPr/>
        </p:nvSpPr>
        <p:spPr>
          <a:xfrm>
            <a:off x="1009650" y="1428290"/>
            <a:ext cx="2634406" cy="446734"/>
          </a:xfrm>
          <a:prstGeom prst="rect">
            <a:avLst/>
          </a:prstGeom>
        </p:spPr>
        <p:txBody>
          <a:bodyPr vert="horz" lIns="0" tIns="0" rIns="0" bIns="0" rtlCol="0" anchor="b" anchorCtr="0">
            <a:noAutofit/>
          </a:bodyPr>
          <a:lstStyle>
            <a:lvl1pPr marL="0" indent="0" algn="ctr"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dirty="0">
                <a:solidFill>
                  <a:srgbClr val="A0559D"/>
                </a:solidFill>
              </a:rPr>
              <a:t>PARGETING</a:t>
            </a:r>
          </a:p>
        </p:txBody>
      </p:sp>
      <p:sp>
        <p:nvSpPr>
          <p:cNvPr id="6" name="Title 158">
            <a:extLst>
              <a:ext uri="{FF2B5EF4-FFF2-40B4-BE49-F238E27FC236}">
                <a16:creationId xmlns:a16="http://schemas.microsoft.com/office/drawing/2014/main" id="{4014FA06-1555-754E-C269-30A0EB20B989}"/>
              </a:ext>
            </a:extLst>
          </p:cNvPr>
          <p:cNvSpPr txBox="1">
            <a:spLocks/>
          </p:cNvSpPr>
          <p:nvPr/>
        </p:nvSpPr>
        <p:spPr>
          <a:xfrm>
            <a:off x="918223" y="813465"/>
            <a:ext cx="6244577" cy="558564"/>
          </a:xfrm>
          <a:prstGeom prst="rect">
            <a:avLst/>
          </a:prstGeom>
        </p:spPr>
        <p:txBody>
          <a:bodyPr vert="horz" lIns="91440" tIns="45720" rIns="91440" bIns="45720" rtlCol="0" anchor="ctr">
            <a:normAutofit/>
          </a:bodyPr>
          <a:lstStyle>
            <a:lvl1pPr algn="l" defTabSz="914400" rtl="0" eaLnBrk="1" latinLnBrk="0" hangingPunct="1">
              <a:lnSpc>
                <a:spcPts val="4000"/>
              </a:lnSpc>
              <a:spcBef>
                <a:spcPct val="0"/>
              </a:spcBef>
              <a:buNone/>
              <a:defRPr sz="3000" kern="1200" cap="all" spc="30" baseline="0">
                <a:solidFill>
                  <a:schemeClr val="tx1"/>
                </a:solidFill>
                <a:latin typeface="+mj-lt"/>
                <a:ea typeface="+mj-ea"/>
                <a:cs typeface="+mj-cs"/>
              </a:defRPr>
            </a:lvl1pPr>
          </a:lstStyle>
          <a:p>
            <a:r>
              <a:rPr lang="en-GB" sz="1800" dirty="0">
                <a:solidFill>
                  <a:srgbClr val="A0559D"/>
                </a:solidFill>
              </a:rPr>
              <a:t>Local character analysis: decoration</a:t>
            </a:r>
          </a:p>
        </p:txBody>
      </p:sp>
      <p:sp>
        <p:nvSpPr>
          <p:cNvPr id="7" name="Slide Number Placeholder 6">
            <a:extLst>
              <a:ext uri="{FF2B5EF4-FFF2-40B4-BE49-F238E27FC236}">
                <a16:creationId xmlns:a16="http://schemas.microsoft.com/office/drawing/2014/main" id="{2BEC11AD-0D11-CA10-8A27-41F826530DB0}"/>
              </a:ext>
            </a:extLst>
          </p:cNvPr>
          <p:cNvSpPr>
            <a:spLocks noGrp="1"/>
          </p:cNvSpPr>
          <p:nvPr>
            <p:ph type="sldNum" sz="quarter" idx="12"/>
          </p:nvPr>
        </p:nvSpPr>
        <p:spPr/>
        <p:txBody>
          <a:bodyPr/>
          <a:lstStyle/>
          <a:p>
            <a:pPr rtl="0"/>
            <a:fld id="{294A09A9-5501-47C1-A89A-A340965A2BE2}" type="slidenum">
              <a:rPr lang="en-GB" noProof="0" smtClean="0"/>
              <a:t>13</a:t>
            </a:fld>
            <a:endParaRPr lang="en-GB" noProof="0"/>
          </a:p>
        </p:txBody>
      </p:sp>
      <p:pic>
        <p:nvPicPr>
          <p:cNvPr id="13" name="Picture Placeholder 12">
            <a:extLst>
              <a:ext uri="{FF2B5EF4-FFF2-40B4-BE49-F238E27FC236}">
                <a16:creationId xmlns:a16="http://schemas.microsoft.com/office/drawing/2014/main" id="{604C537F-A2B4-5424-9600-8BBB1E39C6B9}"/>
              </a:ext>
            </a:extLst>
          </p:cNvPr>
          <p:cNvPicPr>
            <a:picLocks noGrp="1" noChangeAspect="1"/>
          </p:cNvPicPr>
          <p:nvPr>
            <p:ph type="pic" sz="quarter" idx="14"/>
          </p:nvPr>
        </p:nvPicPr>
        <p:blipFill>
          <a:blip r:embed="rId6" cstate="email">
            <a:extLst>
              <a:ext uri="{28A0092B-C50C-407E-A947-70E740481C1C}">
                <a14:useLocalDpi xmlns:a14="http://schemas.microsoft.com/office/drawing/2010/main"/>
              </a:ext>
            </a:extLst>
          </a:blip>
          <a:srcRect/>
          <a:stretch>
            <a:fillRect/>
          </a:stretch>
        </p:blipFill>
        <p:spPr>
          <a:xfrm>
            <a:off x="1009650" y="3647951"/>
            <a:ext cx="3382962" cy="1690687"/>
          </a:xfrm>
          <a:prstGeom prst="rect">
            <a:avLst/>
          </a:prstGeom>
        </p:spPr>
      </p:pic>
    </p:spTree>
    <p:extLst>
      <p:ext uri="{BB962C8B-B14F-4D97-AF65-F5344CB8AC3E}">
        <p14:creationId xmlns:p14="http://schemas.microsoft.com/office/powerpoint/2010/main" val="232753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C2CE0-8806-4B2A-A10A-32984D317434}"/>
              </a:ext>
            </a:extLst>
          </p:cNvPr>
          <p:cNvSpPr>
            <a:spLocks noGrp="1"/>
          </p:cNvSpPr>
          <p:nvPr>
            <p:ph type="body" sz="quarter" idx="10"/>
          </p:nvPr>
        </p:nvSpPr>
        <p:spPr>
          <a:xfrm>
            <a:off x="1533524" y="4370265"/>
            <a:ext cx="4676775" cy="1893742"/>
          </a:xfrm>
        </p:spPr>
        <p:txBody>
          <a:bodyPr rtlCol="0">
            <a:normAutofit fontScale="92500"/>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The above image shows door and window styles found throughout Buckingham; the bay window is extended to ground level, a 6 panel door with a simple canopy, and Georgian style sash windows.</a:t>
            </a:r>
            <a:r>
              <a:rPr lang="en-US" sz="1200" dirty="0">
                <a:effectLst/>
                <a:ea typeface="Calibri" panose="020F0502020204030204" pitchFamily="34" charset="0"/>
                <a:cs typeface="Times New Roman" panose="02020603050405020304" pitchFamily="18" charset="0"/>
              </a:rPr>
              <a:t> </a:t>
            </a:r>
          </a:p>
          <a:p>
            <a:pPr>
              <a:lnSpc>
                <a:spcPct val="107000"/>
              </a:lnSpc>
              <a:spcAft>
                <a:spcPts val="800"/>
              </a:spcAft>
            </a:pPr>
            <a:r>
              <a:rPr lang="en-US" sz="1200" dirty="0">
                <a:effectLst/>
                <a:ea typeface="Calibri" panose="020F0502020204030204" pitchFamily="34" charset="0"/>
                <a:cs typeface="Times New Roman" panose="02020603050405020304" pitchFamily="18" charset="0"/>
              </a:rPr>
              <a:t>A flat arch voussoir is above the ground floor window whilst the upper floor window heads are directly below the eaves.</a:t>
            </a:r>
          </a:p>
          <a:p>
            <a:pPr>
              <a:lnSpc>
                <a:spcPct val="107000"/>
              </a:lnSpc>
              <a:spcAft>
                <a:spcPts val="800"/>
              </a:spcAft>
            </a:pPr>
            <a:r>
              <a:rPr lang="en-US" sz="1200" dirty="0">
                <a:effectLst/>
                <a:ea typeface="Calibri" panose="020F0502020204030204" pitchFamily="34" charset="0"/>
                <a:cs typeface="Times New Roman" panose="02020603050405020304" pitchFamily="18" charset="0"/>
              </a:rPr>
              <a:t>Also shown are the door and window reveals, which should be repeated in new dwellings.</a:t>
            </a:r>
            <a:endParaRPr lang="en-GB" sz="1200" dirty="0">
              <a:effectLst/>
              <a:ea typeface="Calibri" panose="020F0502020204030204" pitchFamily="34" charset="0"/>
              <a:cs typeface="Times New Roman" panose="02020603050405020304" pitchFamily="18" charset="0"/>
            </a:endParaRPr>
          </a:p>
        </p:txBody>
      </p:sp>
      <p:sp>
        <p:nvSpPr>
          <p:cNvPr id="48" name="Date Placeholder 47">
            <a:extLst>
              <a:ext uri="{FF2B5EF4-FFF2-40B4-BE49-F238E27FC236}">
                <a16:creationId xmlns:a16="http://schemas.microsoft.com/office/drawing/2014/main" id="{356B6491-E11B-450F-840C-C285A99E663D}"/>
              </a:ext>
            </a:extLst>
          </p:cNvPr>
          <p:cNvSpPr>
            <a:spLocks noGrp="1"/>
          </p:cNvSpPr>
          <p:nvPr>
            <p:ph type="dt" sz="half" idx="17"/>
          </p:nvPr>
        </p:nvSpPr>
        <p:spPr>
          <a:xfrm>
            <a:off x="841248" y="6356350"/>
            <a:ext cx="1828800" cy="365125"/>
          </a:xfrm>
        </p:spPr>
        <p:txBody>
          <a:bodyPr rtlCol="0"/>
          <a:lstStyle/>
          <a:p>
            <a:pPr rtl="0"/>
            <a:fld id="{1DF861EF-57EE-4092-9151-7DDC363F7B89}" type="datetime1">
              <a:rPr lang="en-GB" smtClean="0"/>
              <a:t>10/07/2024</a:t>
            </a:fld>
            <a:endParaRPr lang="en-GB"/>
          </a:p>
        </p:txBody>
      </p:sp>
      <p:sp>
        <p:nvSpPr>
          <p:cNvPr id="49" name="Footer Placeholder 48">
            <a:extLst>
              <a:ext uri="{FF2B5EF4-FFF2-40B4-BE49-F238E27FC236}">
                <a16:creationId xmlns:a16="http://schemas.microsoft.com/office/drawing/2014/main" id="{CA04266F-4240-429E-A18D-12B26B565CA2}"/>
              </a:ext>
            </a:extLst>
          </p:cNvPr>
          <p:cNvSpPr>
            <a:spLocks noGrp="1"/>
          </p:cNvSpPr>
          <p:nvPr>
            <p:ph type="ftr" sz="quarter" idx="14"/>
          </p:nvPr>
        </p:nvSpPr>
        <p:spPr>
          <a:xfrm>
            <a:off x="4286785" y="6325892"/>
            <a:ext cx="3379636" cy="365125"/>
          </a:xfrm>
        </p:spPr>
        <p:txBody>
          <a:bodyPr rtlCol="0"/>
          <a:lstStyle/>
          <a:p>
            <a:pPr rtl="0"/>
            <a:r>
              <a:rPr lang="en-GB" dirty="0"/>
              <a:t>Buckingham Design Code: 2024 - 2044</a:t>
            </a:r>
          </a:p>
        </p:txBody>
      </p:sp>
      <p:sp>
        <p:nvSpPr>
          <p:cNvPr id="8" name="Content Placeholder 2">
            <a:extLst>
              <a:ext uri="{FF2B5EF4-FFF2-40B4-BE49-F238E27FC236}">
                <a16:creationId xmlns:a16="http://schemas.microsoft.com/office/drawing/2014/main" id="{A05FA3F9-EF53-6090-BEA0-D2D5E13BB9F7}"/>
              </a:ext>
            </a:extLst>
          </p:cNvPr>
          <p:cNvSpPr txBox="1">
            <a:spLocks/>
          </p:cNvSpPr>
          <p:nvPr/>
        </p:nvSpPr>
        <p:spPr>
          <a:xfrm>
            <a:off x="6438898" y="4370265"/>
            <a:ext cx="2952751" cy="960867"/>
          </a:xfrm>
          <a:prstGeom prst="rect">
            <a:avLst/>
          </a:prstGeom>
        </p:spPr>
        <p:txBody>
          <a:bodyPr vert="horz" lIns="91440" tIns="45720" rIns="91440" bIns="45720" rtlCol="0">
            <a:normAutofit/>
          </a:bodyPr>
          <a:lstStyle>
            <a:lvl1pPr marL="0" indent="0" algn="l" defTabSz="914400" rtl="0" eaLnBrk="1" latinLnBrk="0" hangingPunct="1">
              <a:lnSpc>
                <a:spcPts val="22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t>Windows in Market Square – note the curved frames and how openings decrease in size on the upper floors.</a:t>
            </a:r>
            <a:endParaRPr lang="en-GB" sz="1200" dirty="0"/>
          </a:p>
        </p:txBody>
      </p:sp>
      <p:sp>
        <p:nvSpPr>
          <p:cNvPr id="9" name="Title 158">
            <a:extLst>
              <a:ext uri="{FF2B5EF4-FFF2-40B4-BE49-F238E27FC236}">
                <a16:creationId xmlns:a16="http://schemas.microsoft.com/office/drawing/2014/main" id="{5B1F83AD-DDFF-D564-E78A-E55CFC2FE422}"/>
              </a:ext>
            </a:extLst>
          </p:cNvPr>
          <p:cNvSpPr>
            <a:spLocks noGrp="1"/>
          </p:cNvSpPr>
          <p:nvPr>
            <p:ph type="title"/>
          </p:nvPr>
        </p:nvSpPr>
        <p:spPr>
          <a:xfrm>
            <a:off x="6528399" y="164929"/>
            <a:ext cx="5339751" cy="868680"/>
          </a:xfrm>
        </p:spPr>
        <p:txBody>
          <a:bodyPr rtlCol="0">
            <a:normAutofit/>
          </a:bodyPr>
          <a:lstStyle/>
          <a:p>
            <a:pPr algn="r" rtl="0"/>
            <a:r>
              <a:rPr lang="en-GB" sz="2800" dirty="0">
                <a:solidFill>
                  <a:srgbClr val="A0559D"/>
                </a:solidFill>
              </a:rPr>
              <a:t>CONTEXT</a:t>
            </a:r>
          </a:p>
        </p:txBody>
      </p:sp>
      <p:pic>
        <p:nvPicPr>
          <p:cNvPr id="7" name="Picture Placeholder 6" descr="A brick house with a blue door&#10;&#10;Description automatically generated">
            <a:extLst>
              <a:ext uri="{FF2B5EF4-FFF2-40B4-BE49-F238E27FC236}">
                <a16:creationId xmlns:a16="http://schemas.microsoft.com/office/drawing/2014/main" id="{F8ABA9C3-1F9D-6753-89EA-02A5C26EB42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1421136" y="1473225"/>
            <a:ext cx="4867102" cy="2822171"/>
          </a:xfrm>
        </p:spPr>
      </p:pic>
      <p:pic>
        <p:nvPicPr>
          <p:cNvPr id="10" name="Picture Placeholder 6">
            <a:extLst>
              <a:ext uri="{FF2B5EF4-FFF2-40B4-BE49-F238E27FC236}">
                <a16:creationId xmlns:a16="http://schemas.microsoft.com/office/drawing/2014/main" id="{B3269307-4203-A8BB-630F-76054E6E152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88238" y="1473225"/>
            <a:ext cx="3379636" cy="2822171"/>
          </a:xfrm>
          <a:prstGeom prst="rect">
            <a:avLst/>
          </a:prstGeom>
          <a:solidFill>
            <a:schemeClr val="accent5"/>
          </a:solidFill>
        </p:spPr>
      </p:pic>
      <p:pic>
        <p:nvPicPr>
          <p:cNvPr id="12" name="Picture Placeholder 6">
            <a:extLst>
              <a:ext uri="{FF2B5EF4-FFF2-40B4-BE49-F238E27FC236}">
                <a16:creationId xmlns:a16="http://schemas.microsoft.com/office/drawing/2014/main" id="{34E2543A-6AB6-9A19-03CE-26F863A0D37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667874" y="1473226"/>
            <a:ext cx="2118336" cy="2822171"/>
          </a:xfrm>
          <a:prstGeom prst="rect">
            <a:avLst/>
          </a:prstGeom>
          <a:solidFill>
            <a:schemeClr val="accent5"/>
          </a:solidFill>
        </p:spPr>
      </p:pic>
      <p:sp>
        <p:nvSpPr>
          <p:cNvPr id="13" name="Content Placeholder 2">
            <a:extLst>
              <a:ext uri="{FF2B5EF4-FFF2-40B4-BE49-F238E27FC236}">
                <a16:creationId xmlns:a16="http://schemas.microsoft.com/office/drawing/2014/main" id="{4569955D-A72E-8E8A-79FE-04E1198170A6}"/>
              </a:ext>
            </a:extLst>
          </p:cNvPr>
          <p:cNvSpPr txBox="1">
            <a:spLocks/>
          </p:cNvSpPr>
          <p:nvPr/>
        </p:nvSpPr>
        <p:spPr>
          <a:xfrm>
            <a:off x="9667874" y="4370265"/>
            <a:ext cx="2118336" cy="1733466"/>
          </a:xfrm>
          <a:prstGeom prst="rect">
            <a:avLst/>
          </a:prstGeom>
        </p:spPr>
        <p:txBody>
          <a:bodyPr vert="horz" lIns="91440" tIns="45720" rIns="91440" bIns="45720" rtlCol="0">
            <a:normAutofit lnSpcReduction="10000"/>
          </a:bodyPr>
          <a:lstStyle>
            <a:lvl1pPr marL="0" indent="0" algn="l" defTabSz="914400" rtl="0" eaLnBrk="1" latinLnBrk="0" hangingPunct="1">
              <a:lnSpc>
                <a:spcPts val="22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t>Flemish bond brickwork, decorative cornice, flat arch </a:t>
            </a:r>
            <a:r>
              <a:rPr lang="en-US" sz="1200" dirty="0" err="1"/>
              <a:t>voussiors</a:t>
            </a:r>
            <a:r>
              <a:rPr lang="en-US" sz="1200" dirty="0"/>
              <a:t>, and deep window reveals to recently constructed building at Buckingham University, details that reflect the local distinctiveness of Buckingham.</a:t>
            </a:r>
            <a:endParaRPr lang="en-GB" sz="1200" dirty="0"/>
          </a:p>
        </p:txBody>
      </p:sp>
      <p:sp>
        <p:nvSpPr>
          <p:cNvPr id="2" name="Title 158">
            <a:extLst>
              <a:ext uri="{FF2B5EF4-FFF2-40B4-BE49-F238E27FC236}">
                <a16:creationId xmlns:a16="http://schemas.microsoft.com/office/drawing/2014/main" id="{82688DC4-E1A2-3FA0-853E-B71239697E5A}"/>
              </a:ext>
            </a:extLst>
          </p:cNvPr>
          <p:cNvSpPr txBox="1">
            <a:spLocks/>
          </p:cNvSpPr>
          <p:nvPr/>
        </p:nvSpPr>
        <p:spPr>
          <a:xfrm>
            <a:off x="5103473" y="708372"/>
            <a:ext cx="6764677" cy="558564"/>
          </a:xfrm>
          <a:prstGeom prst="rect">
            <a:avLst/>
          </a:prstGeom>
        </p:spPr>
        <p:txBody>
          <a:bodyPr vert="horz" lIns="91440" tIns="45720" rIns="91440" bIns="45720" rtlCol="0" anchor="ctr">
            <a:normAutofit/>
          </a:bodyPr>
          <a:lstStyle>
            <a:lvl1pPr algn="l" defTabSz="914400" rtl="0" eaLnBrk="1" latinLnBrk="0" hangingPunct="1">
              <a:lnSpc>
                <a:spcPts val="4000"/>
              </a:lnSpc>
              <a:spcBef>
                <a:spcPct val="0"/>
              </a:spcBef>
              <a:buNone/>
              <a:defRPr sz="3000" kern="1200" cap="all" spc="30" baseline="0">
                <a:solidFill>
                  <a:schemeClr val="tx1"/>
                </a:solidFill>
                <a:latin typeface="+mj-lt"/>
                <a:ea typeface="+mj-ea"/>
                <a:cs typeface="+mj-cs"/>
              </a:defRPr>
            </a:lvl1pPr>
          </a:lstStyle>
          <a:p>
            <a:pPr algn="r"/>
            <a:r>
              <a:rPr lang="en-GB" sz="1800" dirty="0">
                <a:solidFill>
                  <a:srgbClr val="A0559D"/>
                </a:solidFill>
              </a:rPr>
              <a:t>Local character analysis: DOORS AND WINDOWS</a:t>
            </a:r>
          </a:p>
        </p:txBody>
      </p:sp>
      <p:sp>
        <p:nvSpPr>
          <p:cNvPr id="4" name="Slide Number Placeholder 3">
            <a:extLst>
              <a:ext uri="{FF2B5EF4-FFF2-40B4-BE49-F238E27FC236}">
                <a16:creationId xmlns:a16="http://schemas.microsoft.com/office/drawing/2014/main" id="{E4A7A33A-AA16-25BD-E2E9-5B9FF9405130}"/>
              </a:ext>
            </a:extLst>
          </p:cNvPr>
          <p:cNvSpPr>
            <a:spLocks noGrp="1"/>
          </p:cNvSpPr>
          <p:nvPr>
            <p:ph type="sldNum" sz="quarter" idx="16"/>
          </p:nvPr>
        </p:nvSpPr>
        <p:spPr/>
        <p:txBody>
          <a:bodyPr/>
          <a:lstStyle/>
          <a:p>
            <a:pPr rtl="0"/>
            <a:fld id="{294A09A9-5501-47C1-A89A-A340965A2BE2}" type="slidenum">
              <a:rPr lang="en-GB" noProof="0" smtClean="0"/>
              <a:pPr rtl="0"/>
              <a:t>14</a:t>
            </a:fld>
            <a:endParaRPr lang="en-GB" noProof="0"/>
          </a:p>
        </p:txBody>
      </p:sp>
    </p:spTree>
    <p:extLst>
      <p:ext uri="{BB962C8B-B14F-4D97-AF65-F5344CB8AC3E}">
        <p14:creationId xmlns:p14="http://schemas.microsoft.com/office/powerpoint/2010/main" val="360608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F4FC1553-7958-4961-A863-E1E91F762B67}"/>
              </a:ext>
            </a:extLst>
          </p:cNvPr>
          <p:cNvSpPr>
            <a:spLocks noGrp="1"/>
          </p:cNvSpPr>
          <p:nvPr>
            <p:ph type="body" sz="quarter" idx="20"/>
          </p:nvPr>
        </p:nvSpPr>
        <p:spPr>
          <a:xfrm>
            <a:off x="4967287" y="2783476"/>
            <a:ext cx="3346704" cy="767316"/>
          </a:xfrm>
        </p:spPr>
        <p:txBody>
          <a:bodyPr rtlCol="0"/>
          <a:lstStyle/>
          <a:p>
            <a:pPr algn="l" rtl="0"/>
            <a:r>
              <a:rPr lang="en-US" dirty="0"/>
              <a:t>Historic twisted chimney attached to grade 2* listed building and dating from the 16th century.</a:t>
            </a:r>
            <a:endParaRPr lang="en-GB" dirty="0"/>
          </a:p>
        </p:txBody>
      </p:sp>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E909B24E-F00A-473C-ABF7-338A606760D9}"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15" name="Title 8">
            <a:extLst>
              <a:ext uri="{FF2B5EF4-FFF2-40B4-BE49-F238E27FC236}">
                <a16:creationId xmlns:a16="http://schemas.microsoft.com/office/drawing/2014/main" id="{39EB9E41-273D-D03E-9907-348C297D3A5E}"/>
              </a:ext>
            </a:extLst>
          </p:cNvPr>
          <p:cNvSpPr>
            <a:spLocks noGrp="1"/>
          </p:cNvSpPr>
          <p:nvPr>
            <p:ph type="title"/>
          </p:nvPr>
        </p:nvSpPr>
        <p:spPr>
          <a:xfrm>
            <a:off x="838199" y="1338032"/>
            <a:ext cx="8772526" cy="330119"/>
          </a:xfrm>
        </p:spPr>
        <p:txBody>
          <a:bodyPr rtlCol="0" anchor="b">
            <a:noAutofit/>
          </a:bodyPr>
          <a:lstStyle/>
          <a:p>
            <a:pPr rtl="0">
              <a:lnSpc>
                <a:spcPct val="100000"/>
              </a:lnSpc>
            </a:pPr>
            <a:r>
              <a:rPr lang="en-US" sz="1200" cap="none" dirty="0">
                <a:latin typeface="+mn-lt"/>
              </a:rPr>
              <a:t>Buckingham has a wealth of differing chimney styles, and it is possible to reflect this within modern house designs.</a:t>
            </a:r>
          </a:p>
        </p:txBody>
      </p:sp>
      <p:pic>
        <p:nvPicPr>
          <p:cNvPr id="11" name="Picture Placeholder 10" descr="A brick chimney on a building&#10;&#10;Description automatically generated">
            <a:extLst>
              <a:ext uri="{FF2B5EF4-FFF2-40B4-BE49-F238E27FC236}">
                <a16:creationId xmlns:a16="http://schemas.microsoft.com/office/drawing/2014/main" id="{2AB2270C-6F48-A2F3-3CFE-769BD4645C2D}"/>
              </a:ext>
            </a:extLst>
          </p:cNvPr>
          <p:cNvPicPr>
            <a:picLocks noGrp="1" noChangeAspect="1"/>
          </p:cNvPicPr>
          <p:nvPr>
            <p:ph type="pic" sz="quarter" idx="14"/>
          </p:nvPr>
        </p:nvPicPr>
        <p:blipFill>
          <a:blip r:embed="rId3"/>
          <a:stretch>
            <a:fillRect/>
          </a:stretch>
        </p:blipFill>
        <p:spPr>
          <a:xfrm>
            <a:off x="1314450" y="1918000"/>
            <a:ext cx="3505200" cy="4103953"/>
          </a:xfrm>
        </p:spPr>
      </p:pic>
      <p:pic>
        <p:nvPicPr>
          <p:cNvPr id="22" name="Picture Placeholder 21" descr="A brick house with a tree in front of it&#10;&#10;Description automatically generated">
            <a:extLst>
              <a:ext uri="{FF2B5EF4-FFF2-40B4-BE49-F238E27FC236}">
                <a16:creationId xmlns:a16="http://schemas.microsoft.com/office/drawing/2014/main" id="{DB649CBF-83BC-A2FE-3829-DE9EB0C35BE9}"/>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tretch>
            <a:fillRect/>
          </a:stretch>
        </p:blipFill>
        <p:spPr>
          <a:xfrm>
            <a:off x="8517444" y="1918000"/>
            <a:ext cx="3148915" cy="4119746"/>
          </a:xfrm>
        </p:spPr>
      </p:pic>
      <p:sp>
        <p:nvSpPr>
          <p:cNvPr id="24" name="Text Placeholder 23">
            <a:extLst>
              <a:ext uri="{FF2B5EF4-FFF2-40B4-BE49-F238E27FC236}">
                <a16:creationId xmlns:a16="http://schemas.microsoft.com/office/drawing/2014/main" id="{73D5A6D9-DD0F-67BA-52C8-EEFC701E3C61}"/>
              </a:ext>
            </a:extLst>
          </p:cNvPr>
          <p:cNvSpPr>
            <a:spLocks noGrp="1"/>
          </p:cNvSpPr>
          <p:nvPr>
            <p:ph type="body" sz="quarter" idx="23"/>
          </p:nvPr>
        </p:nvSpPr>
        <p:spPr>
          <a:xfrm>
            <a:off x="4995195" y="4187477"/>
            <a:ext cx="3346704" cy="500095"/>
          </a:xfrm>
        </p:spPr>
        <p:txBody>
          <a:bodyPr/>
          <a:lstStyle/>
          <a:p>
            <a:pPr algn="r"/>
            <a:r>
              <a:rPr lang="en-US" dirty="0"/>
              <a:t>Modern interpretation of the historic chimney erected in 2012.</a:t>
            </a:r>
            <a:endParaRPr lang="en-GB" dirty="0"/>
          </a:p>
        </p:txBody>
      </p:sp>
      <p:sp>
        <p:nvSpPr>
          <p:cNvPr id="6" name="Title 1">
            <a:extLst>
              <a:ext uri="{FF2B5EF4-FFF2-40B4-BE49-F238E27FC236}">
                <a16:creationId xmlns:a16="http://schemas.microsoft.com/office/drawing/2014/main" id="{41D54E06-B74B-1D8A-62EC-61D34C69EFC8}"/>
              </a:ext>
            </a:extLst>
          </p:cNvPr>
          <p:cNvSpPr txBox="1">
            <a:spLocks/>
          </p:cNvSpPr>
          <p:nvPr/>
        </p:nvSpPr>
        <p:spPr>
          <a:xfrm>
            <a:off x="838199" y="118499"/>
            <a:ext cx="8208707" cy="674227"/>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dirty="0">
                <a:solidFill>
                  <a:srgbClr val="912C7C"/>
                </a:solidFill>
              </a:rPr>
              <a:t>CONTEXT</a:t>
            </a:r>
          </a:p>
        </p:txBody>
      </p:sp>
      <p:sp>
        <p:nvSpPr>
          <p:cNvPr id="7" name="Title 158">
            <a:extLst>
              <a:ext uri="{FF2B5EF4-FFF2-40B4-BE49-F238E27FC236}">
                <a16:creationId xmlns:a16="http://schemas.microsoft.com/office/drawing/2014/main" id="{78DE8B27-CC10-E0DB-BEDA-D2204633D5FD}"/>
              </a:ext>
            </a:extLst>
          </p:cNvPr>
          <p:cNvSpPr txBox="1">
            <a:spLocks/>
          </p:cNvSpPr>
          <p:nvPr/>
        </p:nvSpPr>
        <p:spPr>
          <a:xfrm>
            <a:off x="838199" y="701347"/>
            <a:ext cx="6244577" cy="558564"/>
          </a:xfrm>
          <a:prstGeom prst="rect">
            <a:avLst/>
          </a:prstGeom>
        </p:spPr>
        <p:txBody>
          <a:bodyPr vert="horz" lIns="91440" tIns="45720" rIns="91440" bIns="45720" rtlCol="0" anchor="ctr">
            <a:normAutofit/>
          </a:bodyPr>
          <a:lstStyle>
            <a:lvl1pPr algn="l" defTabSz="914400" rtl="0" eaLnBrk="1" latinLnBrk="0" hangingPunct="1">
              <a:lnSpc>
                <a:spcPts val="4000"/>
              </a:lnSpc>
              <a:spcBef>
                <a:spcPct val="0"/>
              </a:spcBef>
              <a:buNone/>
              <a:defRPr sz="3000" kern="1200" cap="all" spc="30" baseline="0">
                <a:solidFill>
                  <a:schemeClr val="tx1"/>
                </a:solidFill>
                <a:latin typeface="+mj-lt"/>
                <a:ea typeface="+mj-ea"/>
                <a:cs typeface="+mj-cs"/>
              </a:defRPr>
            </a:lvl1pPr>
          </a:lstStyle>
          <a:p>
            <a:r>
              <a:rPr lang="en-GB" sz="1800" dirty="0">
                <a:solidFill>
                  <a:srgbClr val="A0559D"/>
                </a:solidFill>
              </a:rPr>
              <a:t>Local character analysis: CHIMNEYS</a:t>
            </a:r>
          </a:p>
        </p:txBody>
      </p:sp>
      <p:sp>
        <p:nvSpPr>
          <p:cNvPr id="2" name="Slide Number Placeholder 1">
            <a:extLst>
              <a:ext uri="{FF2B5EF4-FFF2-40B4-BE49-F238E27FC236}">
                <a16:creationId xmlns:a16="http://schemas.microsoft.com/office/drawing/2014/main" id="{D3F36423-7D69-60CB-88FB-F38E3CD7578A}"/>
              </a:ext>
            </a:extLst>
          </p:cNvPr>
          <p:cNvSpPr>
            <a:spLocks noGrp="1"/>
          </p:cNvSpPr>
          <p:nvPr>
            <p:ph type="sldNum" sz="quarter" idx="12"/>
          </p:nvPr>
        </p:nvSpPr>
        <p:spPr/>
        <p:txBody>
          <a:bodyPr/>
          <a:lstStyle/>
          <a:p>
            <a:pPr rtl="0"/>
            <a:fld id="{294A09A9-5501-47C1-A89A-A340965A2BE2}" type="slidenum">
              <a:rPr lang="en-GB" noProof="0" smtClean="0"/>
              <a:t>15</a:t>
            </a:fld>
            <a:endParaRPr lang="en-GB" noProof="0"/>
          </a:p>
        </p:txBody>
      </p:sp>
    </p:spTree>
    <p:extLst>
      <p:ext uri="{BB962C8B-B14F-4D97-AF65-F5344CB8AC3E}">
        <p14:creationId xmlns:p14="http://schemas.microsoft.com/office/powerpoint/2010/main" val="287448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EF7656-A78E-4065-BA35-82DF8A5D175E}"/>
              </a:ext>
            </a:extLst>
          </p:cNvPr>
          <p:cNvSpPr>
            <a:spLocks noGrp="1"/>
          </p:cNvSpPr>
          <p:nvPr>
            <p:ph type="title"/>
          </p:nvPr>
        </p:nvSpPr>
        <p:spPr>
          <a:xfrm>
            <a:off x="4514251" y="1485936"/>
            <a:ext cx="4235113" cy="4733889"/>
          </a:xfrm>
        </p:spPr>
        <p:txBody>
          <a:bodyPr rtlCol="0" anchor="b">
            <a:noAutofit/>
          </a:bodyPr>
          <a:lstStyle/>
          <a:p>
            <a:pPr>
              <a:lnSpc>
                <a:spcPct val="100000"/>
              </a:lnSpc>
            </a:pPr>
            <a:r>
              <a:rPr lang="en-GB" sz="1200" kern="100" cap="none" dirty="0">
                <a:effectLst/>
                <a:ea typeface="Aptos" panose="020B0004020202020204" pitchFamily="34" charset="0"/>
                <a:cs typeface="Times New Roman" panose="02020603050405020304" pitchFamily="18" charset="0"/>
              </a:rPr>
              <a:t>The site location relates very much to the history of the </a:t>
            </a:r>
            <a:r>
              <a:rPr lang="en-GB" sz="1200" kern="100" cap="none" dirty="0">
                <a:ea typeface="Aptos" panose="020B0004020202020204" pitchFamily="34" charset="0"/>
                <a:cs typeface="Times New Roman" panose="02020603050405020304" pitchFamily="18" charset="0"/>
              </a:rPr>
              <a:t>B</a:t>
            </a:r>
            <a:r>
              <a:rPr lang="en-GB" sz="1200" kern="100" cap="none" dirty="0">
                <a:effectLst/>
                <a:ea typeface="Aptos" panose="020B0004020202020204" pitchFamily="34" charset="0"/>
                <a:cs typeface="Times New Roman" panose="02020603050405020304" pitchFamily="18" charset="0"/>
              </a:rPr>
              <a:t>uckingham branch of the Grand </a:t>
            </a:r>
            <a:r>
              <a:rPr lang="en-GB" sz="1200" kern="100" cap="none" dirty="0">
                <a:ea typeface="Aptos" panose="020B0004020202020204" pitchFamily="34" charset="0"/>
                <a:cs typeface="Times New Roman" panose="02020603050405020304" pitchFamily="18" charset="0"/>
              </a:rPr>
              <a:t>U</a:t>
            </a:r>
            <a:r>
              <a:rPr lang="en-GB" sz="1200" kern="100" cap="none" dirty="0">
                <a:effectLst/>
                <a:ea typeface="Aptos" panose="020B0004020202020204" pitchFamily="34" charset="0"/>
                <a:cs typeface="Times New Roman" panose="02020603050405020304" pitchFamily="18" charset="0"/>
              </a:rPr>
              <a:t>nion </a:t>
            </a:r>
            <a:r>
              <a:rPr lang="en-GB" sz="1200" kern="100" cap="none" dirty="0">
                <a:ea typeface="Aptos" panose="020B0004020202020204" pitchFamily="34" charset="0"/>
                <a:cs typeface="Times New Roman" panose="02020603050405020304" pitchFamily="18" charset="0"/>
              </a:rPr>
              <a:t>C</a:t>
            </a:r>
            <a:r>
              <a:rPr lang="en-GB" sz="1200" kern="100" cap="none" dirty="0">
                <a:effectLst/>
                <a:ea typeface="Aptos" panose="020B0004020202020204" pitchFamily="34" charset="0"/>
                <a:cs typeface="Times New Roman" panose="02020603050405020304" pitchFamily="18" charset="0"/>
              </a:rPr>
              <a:t>anal. </a:t>
            </a:r>
            <a:br>
              <a:rPr lang="en-GB" sz="1200" kern="100" cap="none" dirty="0">
                <a:effectLst/>
                <a:ea typeface="Aptos" panose="020B0004020202020204" pitchFamily="34" charset="0"/>
                <a:cs typeface="Times New Roman" panose="02020603050405020304" pitchFamily="18" charset="0"/>
              </a:rPr>
            </a:br>
            <a:r>
              <a:rPr lang="en-GB" sz="1200" kern="100" cap="none" dirty="0">
                <a:effectLst/>
                <a:ea typeface="Aptos" panose="020B0004020202020204" pitchFamily="34" charset="0"/>
                <a:cs typeface="Times New Roman" panose="02020603050405020304" pitchFamily="18" charset="0"/>
              </a:rPr>
              <a:t> </a:t>
            </a:r>
            <a:br>
              <a:rPr lang="en-GB" sz="1200" kern="100" cap="none" dirty="0">
                <a:effectLst/>
                <a:ea typeface="Aptos" panose="020B0004020202020204" pitchFamily="34" charset="0"/>
                <a:cs typeface="Times New Roman" panose="02020603050405020304" pitchFamily="18" charset="0"/>
              </a:rPr>
            </a:br>
            <a:r>
              <a:rPr lang="en-GB" sz="1200" kern="100" cap="none" dirty="0">
                <a:effectLst/>
                <a:ea typeface="Aptos" panose="020B0004020202020204" pitchFamily="34" charset="0"/>
                <a:cs typeface="Times New Roman" panose="02020603050405020304" pitchFamily="18" charset="0"/>
              </a:rPr>
              <a:t>The canal arm from </a:t>
            </a:r>
            <a:r>
              <a:rPr lang="en-GB" sz="1200" kern="100" cap="none" dirty="0">
                <a:ea typeface="Aptos" panose="020B0004020202020204" pitchFamily="34" charset="0"/>
                <a:cs typeface="Times New Roman" panose="02020603050405020304" pitchFamily="18" charset="0"/>
              </a:rPr>
              <a:t>C</a:t>
            </a:r>
            <a:r>
              <a:rPr lang="en-GB" sz="1200" kern="100" cap="none" dirty="0">
                <a:effectLst/>
                <a:ea typeface="Aptos" panose="020B0004020202020204" pitchFamily="34" charset="0"/>
                <a:cs typeface="Times New Roman" panose="02020603050405020304" pitchFamily="18" charset="0"/>
              </a:rPr>
              <a:t>osgrove to </a:t>
            </a:r>
            <a:r>
              <a:rPr lang="en-GB" sz="1200" kern="100" cap="none" dirty="0">
                <a:ea typeface="Aptos" panose="020B0004020202020204" pitchFamily="34" charset="0"/>
                <a:cs typeface="Times New Roman" panose="02020603050405020304" pitchFamily="18" charset="0"/>
              </a:rPr>
              <a:t>B</a:t>
            </a:r>
            <a:r>
              <a:rPr lang="en-GB" sz="1200" kern="100" cap="none" dirty="0">
                <a:effectLst/>
                <a:ea typeface="Aptos" panose="020B0004020202020204" pitchFamily="34" charset="0"/>
                <a:cs typeface="Times New Roman" panose="02020603050405020304" pitchFamily="18" charset="0"/>
              </a:rPr>
              <a:t>uckingham was opened in 1801 and terminated at Wharf </a:t>
            </a:r>
            <a:r>
              <a:rPr lang="en-GB" sz="1200" kern="100" cap="none" dirty="0">
                <a:ea typeface="Aptos" panose="020B0004020202020204" pitchFamily="34" charset="0"/>
                <a:cs typeface="Times New Roman" panose="02020603050405020304" pitchFamily="18" charset="0"/>
              </a:rPr>
              <a:t>Y</a:t>
            </a:r>
            <a:r>
              <a:rPr lang="en-GB" sz="1200" kern="100" cap="none" dirty="0">
                <a:effectLst/>
                <a:ea typeface="Aptos" panose="020B0004020202020204" pitchFamily="34" charset="0"/>
                <a:cs typeface="Times New Roman" panose="02020603050405020304" pitchFamily="18" charset="0"/>
              </a:rPr>
              <a:t>ard to the east of the town centre. After initial commercial success, it was abandoned in 1964. </a:t>
            </a:r>
            <a:br>
              <a:rPr lang="en-GB" sz="1200" kern="100" cap="none" dirty="0">
                <a:effectLst/>
                <a:ea typeface="Aptos" panose="020B0004020202020204" pitchFamily="34" charset="0"/>
                <a:cs typeface="Times New Roman" panose="02020603050405020304" pitchFamily="18" charset="0"/>
              </a:rPr>
            </a:br>
            <a:r>
              <a:rPr lang="en-GB" sz="1200" kern="100" cap="none" dirty="0">
                <a:effectLst/>
                <a:ea typeface="Aptos" panose="020B0004020202020204" pitchFamily="34" charset="0"/>
                <a:cs typeface="Times New Roman" panose="02020603050405020304" pitchFamily="18" charset="0"/>
              </a:rPr>
              <a:t> </a:t>
            </a:r>
            <a:br>
              <a:rPr lang="en-GB" sz="1200" kern="100" cap="none" dirty="0">
                <a:effectLst/>
                <a:ea typeface="Aptos" panose="020B0004020202020204" pitchFamily="34" charset="0"/>
                <a:cs typeface="Times New Roman" panose="02020603050405020304" pitchFamily="18" charset="0"/>
              </a:rPr>
            </a:br>
            <a:r>
              <a:rPr lang="en-GB" sz="1200" kern="100" cap="none" dirty="0">
                <a:effectLst/>
                <a:ea typeface="Aptos" panose="020B0004020202020204" pitchFamily="34" charset="0"/>
                <a:cs typeface="Times New Roman" panose="02020603050405020304" pitchFamily="18" charset="0"/>
              </a:rPr>
              <a:t>Many of the buildings associated with the canal have since been abandoned or demolished. However, there are three remaining buildings in the town, together with the more general early 19</a:t>
            </a:r>
            <a:r>
              <a:rPr lang="en-GB" sz="1200" kern="100" cap="none" baseline="30000" dirty="0">
                <a:effectLst/>
                <a:ea typeface="Aptos" panose="020B0004020202020204" pitchFamily="34" charset="0"/>
                <a:cs typeface="Times New Roman" panose="02020603050405020304" pitchFamily="18" charset="0"/>
              </a:rPr>
              <a:t>th</a:t>
            </a:r>
            <a:r>
              <a:rPr lang="en-GB" sz="1200" kern="100" cap="none" dirty="0">
                <a:effectLst/>
                <a:ea typeface="Aptos" panose="020B0004020202020204" pitchFamily="34" charset="0"/>
                <a:cs typeface="Times New Roman" panose="02020603050405020304" pitchFamily="18" charset="0"/>
              </a:rPr>
              <a:t> century development of the town, that provide an appropriate design cue for the new canal area.</a:t>
            </a:r>
            <a:br>
              <a:rPr lang="en-GB" sz="1200" kern="100" cap="none" dirty="0">
                <a:effectLst/>
                <a:ea typeface="Aptos" panose="020B0004020202020204" pitchFamily="34" charset="0"/>
                <a:cs typeface="Times New Roman" panose="02020603050405020304" pitchFamily="18" charset="0"/>
              </a:rPr>
            </a:br>
            <a:r>
              <a:rPr lang="en-GB" sz="1200" kern="100" cap="none" dirty="0">
                <a:effectLst/>
                <a:ea typeface="Aptos" panose="020B0004020202020204" pitchFamily="34" charset="0"/>
                <a:cs typeface="Times New Roman" panose="02020603050405020304" pitchFamily="18" charset="0"/>
              </a:rPr>
              <a:t> </a:t>
            </a:r>
            <a:br>
              <a:rPr lang="en-GB" sz="1200" kern="100" cap="none" dirty="0">
                <a:effectLst/>
                <a:ea typeface="Aptos" panose="020B0004020202020204" pitchFamily="34" charset="0"/>
                <a:cs typeface="Times New Roman" panose="02020603050405020304" pitchFamily="18" charset="0"/>
              </a:rPr>
            </a:br>
            <a:r>
              <a:rPr lang="en-GB" sz="1200" kern="100" cap="none" dirty="0">
                <a:effectLst/>
                <a:ea typeface="Aptos" panose="020B0004020202020204" pitchFamily="34" charset="0"/>
                <a:cs typeface="Times New Roman" panose="02020603050405020304" pitchFamily="18" charset="0"/>
              </a:rPr>
              <a:t>The first is wharf house, which sits in a prominent location on </a:t>
            </a:r>
            <a:r>
              <a:rPr lang="en-GB" sz="1200" kern="100" cap="none" dirty="0" err="1">
                <a:effectLst/>
                <a:ea typeface="Aptos" panose="020B0004020202020204" pitchFamily="34" charset="0"/>
                <a:cs typeface="Times New Roman" panose="02020603050405020304" pitchFamily="18" charset="0"/>
              </a:rPr>
              <a:t>stratford</a:t>
            </a:r>
            <a:r>
              <a:rPr lang="en-GB" sz="1200" kern="100" cap="none" dirty="0">
                <a:effectLst/>
                <a:ea typeface="Aptos" panose="020B0004020202020204" pitchFamily="34" charset="0"/>
                <a:cs typeface="Times New Roman" panose="02020603050405020304" pitchFamily="18" charset="0"/>
              </a:rPr>
              <a:t> road at the entrance to the former canal wharf, now used for various commercial enterprises. Wharf house is listed as a non-designated heritage asset and is within the </a:t>
            </a:r>
            <a:r>
              <a:rPr lang="en-GB" sz="1200" kern="100" cap="none" dirty="0" err="1">
                <a:effectLst/>
                <a:ea typeface="Aptos" panose="020B0004020202020204" pitchFamily="34" charset="0"/>
                <a:cs typeface="Times New Roman" panose="02020603050405020304" pitchFamily="18" charset="0"/>
              </a:rPr>
              <a:t>buckingham</a:t>
            </a:r>
            <a:r>
              <a:rPr lang="en-GB" sz="1200" kern="100" cap="none" dirty="0">
                <a:effectLst/>
                <a:ea typeface="Aptos" panose="020B0004020202020204" pitchFamily="34" charset="0"/>
                <a:cs typeface="Times New Roman" panose="02020603050405020304" pitchFamily="18" charset="0"/>
              </a:rPr>
              <a:t> conservation area. The building is of a grander scale in its form, height and tall chimneys, with pronounced bay windows. It has a large, double hipped slate roof and the red brick common to the town.</a:t>
            </a:r>
            <a:br>
              <a:rPr lang="en-GB" sz="1200" kern="100" cap="none" dirty="0">
                <a:effectLst/>
                <a:ea typeface="Aptos" panose="020B0004020202020204" pitchFamily="34" charset="0"/>
                <a:cs typeface="Times New Roman" panose="02020603050405020304" pitchFamily="18" charset="0"/>
              </a:rPr>
            </a:br>
            <a:endParaRPr lang="en-GB" sz="1200" kern="100" cap="none" dirty="0">
              <a:effectLst/>
              <a:ea typeface="Aptos" panose="020B0004020202020204" pitchFamily="34" charset="0"/>
              <a:cs typeface="Times New Roman" panose="02020603050405020304" pitchFamily="18" charset="0"/>
            </a:endParaRPr>
          </a:p>
        </p:txBody>
      </p:sp>
      <p:pic>
        <p:nvPicPr>
          <p:cNvPr id="10" name="Picture Placeholder 9">
            <a:extLst>
              <a:ext uri="{FF2B5EF4-FFF2-40B4-BE49-F238E27FC236}">
                <a16:creationId xmlns:a16="http://schemas.microsoft.com/office/drawing/2014/main" id="{20563118-9176-49D8-94ED-2A61A207A093}"/>
              </a:ext>
            </a:extLst>
          </p:cNvPr>
          <p:cNvPicPr>
            <a:picLocks noGrp="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8994132" y="2656573"/>
            <a:ext cx="3197868" cy="4201427"/>
          </a:xfrm>
        </p:spPr>
      </p:pic>
      <p:sp>
        <p:nvSpPr>
          <p:cNvPr id="49" name="Date Placeholder 48">
            <a:extLst>
              <a:ext uri="{FF2B5EF4-FFF2-40B4-BE49-F238E27FC236}">
                <a16:creationId xmlns:a16="http://schemas.microsoft.com/office/drawing/2014/main" id="{24BF52CC-EC79-4681-9DB6-52E0532E1EAB}"/>
              </a:ext>
            </a:extLst>
          </p:cNvPr>
          <p:cNvSpPr>
            <a:spLocks noGrp="1"/>
          </p:cNvSpPr>
          <p:nvPr>
            <p:ph type="dt" sz="half" idx="16"/>
          </p:nvPr>
        </p:nvSpPr>
        <p:spPr>
          <a:xfrm>
            <a:off x="841248" y="6356350"/>
            <a:ext cx="1828800" cy="365125"/>
          </a:xfrm>
        </p:spPr>
        <p:txBody>
          <a:bodyPr rtlCol="0"/>
          <a:lstStyle/>
          <a:p>
            <a:pPr rtl="0"/>
            <a:fld id="{D5D1C5C9-3D55-4D54-A3F5-9A3A90E70ABE}" type="datetime1">
              <a:rPr lang="en-GB" smtClean="0"/>
              <a:t>10/07/2024</a:t>
            </a:fld>
            <a:endParaRPr lang="en-GB"/>
          </a:p>
        </p:txBody>
      </p:sp>
      <p:sp>
        <p:nvSpPr>
          <p:cNvPr id="50" name="Footer Placeholder 49">
            <a:extLst>
              <a:ext uri="{FF2B5EF4-FFF2-40B4-BE49-F238E27FC236}">
                <a16:creationId xmlns:a16="http://schemas.microsoft.com/office/drawing/2014/main" id="{4FA2B25F-A2C4-4D59-B248-DB84C0671426}"/>
              </a:ext>
            </a:extLst>
          </p:cNvPr>
          <p:cNvSpPr>
            <a:spLocks noGrp="1"/>
          </p:cNvSpPr>
          <p:nvPr>
            <p:ph type="ftr" sz="quarter" idx="14"/>
          </p:nvPr>
        </p:nvSpPr>
        <p:spPr>
          <a:xfrm>
            <a:off x="6345609" y="6356350"/>
            <a:ext cx="2743200" cy="365125"/>
          </a:xfrm>
        </p:spPr>
        <p:txBody>
          <a:bodyPr rtlCol="0"/>
          <a:lstStyle/>
          <a:p>
            <a:pPr rtl="0"/>
            <a:r>
              <a:rPr lang="en-GB"/>
              <a:t>Buckingham Design Code: 2024 - 2044</a:t>
            </a:r>
            <a:endParaRPr lang="en-GB" dirty="0"/>
          </a:p>
        </p:txBody>
      </p:sp>
      <p:sp>
        <p:nvSpPr>
          <p:cNvPr id="2" name="Title 1">
            <a:extLst>
              <a:ext uri="{FF2B5EF4-FFF2-40B4-BE49-F238E27FC236}">
                <a16:creationId xmlns:a16="http://schemas.microsoft.com/office/drawing/2014/main" id="{99FB76F7-51B0-3E74-8C56-B842DB107F66}"/>
              </a:ext>
            </a:extLst>
          </p:cNvPr>
          <p:cNvSpPr txBox="1">
            <a:spLocks/>
          </p:cNvSpPr>
          <p:nvPr/>
        </p:nvSpPr>
        <p:spPr>
          <a:xfrm>
            <a:off x="4514251" y="309922"/>
            <a:ext cx="5797487" cy="640642"/>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dirty="0">
                <a:solidFill>
                  <a:srgbClr val="A0559D"/>
                </a:solidFill>
              </a:rPr>
              <a:t>CONTEXT</a:t>
            </a:r>
          </a:p>
        </p:txBody>
      </p:sp>
      <p:pic>
        <p:nvPicPr>
          <p:cNvPr id="8" name="Picture 7">
            <a:extLst>
              <a:ext uri="{FF2B5EF4-FFF2-40B4-BE49-F238E27FC236}">
                <a16:creationId xmlns:a16="http://schemas.microsoft.com/office/drawing/2014/main" id="{2B2BCA75-71A8-D19A-E2A5-943099BD4F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1859" y="3193896"/>
            <a:ext cx="3574180" cy="2979575"/>
          </a:xfrm>
          <a:prstGeom prst="rect">
            <a:avLst/>
          </a:prstGeom>
        </p:spPr>
      </p:pic>
      <p:sp>
        <p:nvSpPr>
          <p:cNvPr id="3" name="TextBox 2">
            <a:extLst>
              <a:ext uri="{FF2B5EF4-FFF2-40B4-BE49-F238E27FC236}">
                <a16:creationId xmlns:a16="http://schemas.microsoft.com/office/drawing/2014/main" id="{C470BB0D-57E0-15B9-C1D7-04DBEF75061A}"/>
              </a:ext>
            </a:extLst>
          </p:cNvPr>
          <p:cNvSpPr txBox="1"/>
          <p:nvPr/>
        </p:nvSpPr>
        <p:spPr>
          <a:xfrm>
            <a:off x="4514251" y="1067283"/>
            <a:ext cx="5289385" cy="369332"/>
          </a:xfrm>
          <a:prstGeom prst="rect">
            <a:avLst/>
          </a:prstGeom>
          <a:noFill/>
        </p:spPr>
        <p:txBody>
          <a:bodyPr wrap="square" rtlCol="0">
            <a:spAutoFit/>
          </a:bodyPr>
          <a:lstStyle/>
          <a:p>
            <a:r>
              <a:rPr lang="en-US" dirty="0">
                <a:solidFill>
                  <a:srgbClr val="A0559D"/>
                </a:solidFill>
                <a:latin typeface="+mj-lt"/>
              </a:rPr>
              <a:t>LOCAL CHARACTER ANALYSIS: CANAL SIDE</a:t>
            </a:r>
            <a:endParaRPr lang="en-GB" dirty="0">
              <a:solidFill>
                <a:srgbClr val="A0559D"/>
              </a:solidFill>
              <a:latin typeface="+mj-lt"/>
            </a:endParaRPr>
          </a:p>
        </p:txBody>
      </p:sp>
      <p:sp>
        <p:nvSpPr>
          <p:cNvPr id="5" name="Slide Number Placeholder 4">
            <a:extLst>
              <a:ext uri="{FF2B5EF4-FFF2-40B4-BE49-F238E27FC236}">
                <a16:creationId xmlns:a16="http://schemas.microsoft.com/office/drawing/2014/main" id="{FA82080D-F825-76FF-B055-A174AB3AF0D8}"/>
              </a:ext>
            </a:extLst>
          </p:cNvPr>
          <p:cNvSpPr>
            <a:spLocks noGrp="1"/>
          </p:cNvSpPr>
          <p:nvPr>
            <p:ph type="sldNum" sz="quarter" idx="12"/>
          </p:nvPr>
        </p:nvSpPr>
        <p:spPr/>
        <p:txBody>
          <a:bodyPr/>
          <a:lstStyle/>
          <a:p>
            <a:pPr rtl="0"/>
            <a:fld id="{294A09A9-5501-47C1-A89A-A340965A2BE2}" type="slidenum">
              <a:rPr lang="en-GB" noProof="0" smtClean="0"/>
              <a:t>16</a:t>
            </a:fld>
            <a:endParaRPr lang="en-GB" noProof="0"/>
          </a:p>
        </p:txBody>
      </p:sp>
      <p:pic>
        <p:nvPicPr>
          <p:cNvPr id="7" name="Picture 6" descr="A brick house with a few windows&#10;&#10;Description automatically generated">
            <a:extLst>
              <a:ext uri="{FF2B5EF4-FFF2-40B4-BE49-F238E27FC236}">
                <a16:creationId xmlns:a16="http://schemas.microsoft.com/office/drawing/2014/main" id="{B565C0CB-FEB8-E573-0405-83AE186073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859" y="0"/>
            <a:ext cx="3574180" cy="2431415"/>
          </a:xfrm>
          <a:prstGeom prst="rect">
            <a:avLst/>
          </a:prstGeom>
        </p:spPr>
      </p:pic>
      <p:sp>
        <p:nvSpPr>
          <p:cNvPr id="11" name="Title 8">
            <a:extLst>
              <a:ext uri="{FF2B5EF4-FFF2-40B4-BE49-F238E27FC236}">
                <a16:creationId xmlns:a16="http://schemas.microsoft.com/office/drawing/2014/main" id="{5B77E504-2210-41F3-8E54-6A0310E4372D}"/>
              </a:ext>
            </a:extLst>
          </p:cNvPr>
          <p:cNvSpPr txBox="1">
            <a:spLocks/>
          </p:cNvSpPr>
          <p:nvPr/>
        </p:nvSpPr>
        <p:spPr>
          <a:xfrm>
            <a:off x="479661" y="2526100"/>
            <a:ext cx="3656378" cy="833118"/>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pPr>
              <a:lnSpc>
                <a:spcPct val="100000"/>
              </a:lnSpc>
            </a:pPr>
            <a:r>
              <a:rPr lang="en-GB" sz="1200" i="1" kern="100" cap="none" dirty="0">
                <a:effectLst/>
                <a:ea typeface="Aptos" panose="020B0004020202020204" pitchFamily="34" charset="0"/>
                <a:cs typeface="Times New Roman" panose="02020603050405020304" pitchFamily="18" charset="0"/>
              </a:rPr>
              <a:t>Wharf house eastern elevation</a:t>
            </a:r>
          </a:p>
          <a:p>
            <a:pPr>
              <a:lnSpc>
                <a:spcPct val="100000"/>
              </a:lnSpc>
            </a:pPr>
            <a:r>
              <a:rPr lang="en-GB" sz="1200" i="1" kern="100" cap="none" dirty="0">
                <a:ea typeface="Aptos" panose="020B0004020202020204" pitchFamily="34" charset="0"/>
                <a:cs typeface="Times New Roman" panose="02020603050405020304" pitchFamily="18" charset="0"/>
              </a:rPr>
              <a:t>B</a:t>
            </a:r>
            <a:r>
              <a:rPr lang="en-GB" sz="1200" i="1" kern="100" cap="none" dirty="0">
                <a:effectLst/>
                <a:ea typeface="Aptos" panose="020B0004020202020204" pitchFamily="34" charset="0"/>
                <a:cs typeface="Times New Roman" panose="02020603050405020304" pitchFamily="18" charset="0"/>
              </a:rPr>
              <a:t>uckinghamshire </a:t>
            </a:r>
            <a:r>
              <a:rPr lang="en-GB" sz="1200" i="1" kern="100" cap="none" dirty="0">
                <a:ea typeface="Aptos" panose="020B0004020202020204" pitchFamily="34" charset="0"/>
                <a:cs typeface="Times New Roman" panose="02020603050405020304" pitchFamily="18" charset="0"/>
              </a:rPr>
              <a:t>C</a:t>
            </a:r>
            <a:r>
              <a:rPr lang="en-GB" sz="1200" i="1" kern="100" cap="none" dirty="0">
                <a:effectLst/>
                <a:ea typeface="Aptos" panose="020B0004020202020204" pitchFamily="34" charset="0"/>
                <a:cs typeface="Times New Roman" panose="02020603050405020304" pitchFamily="18" charset="0"/>
              </a:rPr>
              <a:t>ounty </a:t>
            </a:r>
            <a:r>
              <a:rPr lang="en-GB" sz="1200" i="1" kern="100" cap="none" dirty="0">
                <a:ea typeface="Aptos" panose="020B0004020202020204" pitchFamily="34" charset="0"/>
                <a:cs typeface="Times New Roman" panose="02020603050405020304" pitchFamily="18" charset="0"/>
              </a:rPr>
              <a:t>C</a:t>
            </a:r>
            <a:r>
              <a:rPr lang="en-GB" sz="1200" i="1" kern="100" cap="none" dirty="0">
                <a:effectLst/>
                <a:ea typeface="Aptos" panose="020B0004020202020204" pitchFamily="34" charset="0"/>
                <a:cs typeface="Times New Roman" panose="02020603050405020304" pitchFamily="18" charset="0"/>
              </a:rPr>
              <a:t>ouncil Archive</a:t>
            </a:r>
          </a:p>
          <a:p>
            <a:pPr>
              <a:lnSpc>
                <a:spcPct val="100000"/>
              </a:lnSpc>
            </a:pPr>
            <a:r>
              <a:rPr lang="en-GB" sz="1200" kern="100" cap="none" dirty="0">
                <a:ea typeface="Aptos" panose="020B0004020202020204" pitchFamily="34" charset="0"/>
                <a:cs typeface="Times New Roman" panose="02020603050405020304" pitchFamily="18" charset="0"/>
              </a:rPr>
              <a:t> </a:t>
            </a:r>
            <a:br>
              <a:rPr lang="en-GB" sz="1200" kern="100" cap="none" dirty="0">
                <a:ea typeface="Aptos" panose="020B0004020202020204" pitchFamily="34" charset="0"/>
                <a:cs typeface="Times New Roman" panose="02020603050405020304" pitchFamily="18" charset="0"/>
              </a:rPr>
            </a:br>
            <a:endParaRPr lang="en-GB" sz="1200" kern="100" cap="none" dirty="0">
              <a:ea typeface="Aptos" panose="020B0004020202020204" pitchFamily="34" charset="0"/>
              <a:cs typeface="Times New Roman" panose="02020603050405020304" pitchFamily="18" charset="0"/>
            </a:endParaRPr>
          </a:p>
        </p:txBody>
      </p:sp>
      <p:sp>
        <p:nvSpPr>
          <p:cNvPr id="12" name="Title 8">
            <a:extLst>
              <a:ext uri="{FF2B5EF4-FFF2-40B4-BE49-F238E27FC236}">
                <a16:creationId xmlns:a16="http://schemas.microsoft.com/office/drawing/2014/main" id="{54AA6FC5-F8C9-8F27-97F0-A6107B68BA53}"/>
              </a:ext>
            </a:extLst>
          </p:cNvPr>
          <p:cNvSpPr txBox="1">
            <a:spLocks/>
          </p:cNvSpPr>
          <p:nvPr/>
        </p:nvSpPr>
        <p:spPr>
          <a:xfrm>
            <a:off x="479661" y="6173471"/>
            <a:ext cx="3656378" cy="548004"/>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pPr>
              <a:lnSpc>
                <a:spcPct val="100000"/>
              </a:lnSpc>
            </a:pPr>
            <a:r>
              <a:rPr lang="en-GB" sz="1200" i="1" kern="100" cap="none" dirty="0">
                <a:effectLst/>
                <a:ea typeface="Aptos" panose="020B0004020202020204" pitchFamily="34" charset="0"/>
                <a:cs typeface="Times New Roman" panose="02020603050405020304" pitchFamily="18" charset="0"/>
              </a:rPr>
              <a:t>Wharf house western elevation</a:t>
            </a:r>
            <a:r>
              <a:rPr lang="en-GB" sz="1200" i="1" kern="100" cap="none" dirty="0">
                <a:ea typeface="Aptos" panose="020B0004020202020204" pitchFamily="34" charset="0"/>
                <a:cs typeface="Times New Roman" panose="02020603050405020304" pitchFamily="18" charset="0"/>
              </a:rPr>
              <a:t> </a:t>
            </a:r>
            <a:br>
              <a:rPr lang="en-GB" sz="1200" kern="100" cap="none" dirty="0">
                <a:ea typeface="Aptos" panose="020B0004020202020204" pitchFamily="34" charset="0"/>
                <a:cs typeface="Times New Roman" panose="02020603050405020304" pitchFamily="18" charset="0"/>
              </a:rPr>
            </a:br>
            <a:endParaRPr lang="en-GB" sz="1200" kern="100" cap="none"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68649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EF7656-A78E-4065-BA35-82DF8A5D175E}"/>
              </a:ext>
            </a:extLst>
          </p:cNvPr>
          <p:cNvSpPr>
            <a:spLocks noGrp="1"/>
          </p:cNvSpPr>
          <p:nvPr>
            <p:ph type="title"/>
          </p:nvPr>
        </p:nvSpPr>
        <p:spPr>
          <a:xfrm>
            <a:off x="5298404" y="1505187"/>
            <a:ext cx="6405916" cy="1189887"/>
          </a:xfrm>
        </p:spPr>
        <p:txBody>
          <a:bodyPr rtlCol="0" anchor="b">
            <a:noAutofit/>
          </a:bodyPr>
          <a:lstStyle/>
          <a:p>
            <a:pPr>
              <a:lnSpc>
                <a:spcPct val="100000"/>
              </a:lnSpc>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r>
              <a:rPr lang="en-GB" sz="1200" kern="100" cap="none" dirty="0">
                <a:effectLst/>
                <a:ea typeface="Aptos" panose="020B0004020202020204" pitchFamily="34" charset="0"/>
                <a:cs typeface="Times New Roman" panose="02020603050405020304" pitchFamily="18" charset="0"/>
              </a:rPr>
              <a:t>The second is the range of buildings that also survive in the former wharf area, which are occupied by Wharf </a:t>
            </a:r>
            <a:r>
              <a:rPr lang="en-GB" sz="1200" kern="100" cap="none" dirty="0">
                <a:ea typeface="Aptos" panose="020B0004020202020204" pitchFamily="34" charset="0"/>
                <a:cs typeface="Times New Roman" panose="02020603050405020304" pitchFamily="18" charset="0"/>
              </a:rPr>
              <a:t>M</a:t>
            </a:r>
            <a:r>
              <a:rPr lang="en-GB" sz="1200" kern="100" cap="none" dirty="0">
                <a:effectLst/>
                <a:ea typeface="Aptos" panose="020B0004020202020204" pitchFamily="34" charset="0"/>
                <a:cs typeface="Times New Roman" panose="02020603050405020304" pitchFamily="18" charset="0"/>
              </a:rPr>
              <a:t>otors. The range is smaller in scale, also in red brick but with a lower, clay tile roof. </a:t>
            </a:r>
            <a:br>
              <a:rPr lang="en-GB" sz="1200" kern="100" cap="none" dirty="0">
                <a:effectLst/>
                <a:ea typeface="Aptos" panose="020B0004020202020204" pitchFamily="34" charset="0"/>
                <a:cs typeface="Times New Roman" panose="02020603050405020304" pitchFamily="18" charset="0"/>
              </a:rPr>
            </a:br>
            <a:br>
              <a:rPr lang="en-GB" sz="1200" kern="100" cap="none" dirty="0">
                <a:effectLst/>
                <a:ea typeface="Aptos" panose="020B0004020202020204" pitchFamily="34" charset="0"/>
                <a:cs typeface="Times New Roman" panose="02020603050405020304" pitchFamily="18" charset="0"/>
              </a:rPr>
            </a:br>
            <a:r>
              <a:rPr lang="en-GB" sz="1200" kern="100" cap="none" dirty="0">
                <a:effectLst/>
                <a:ea typeface="Aptos" panose="020B0004020202020204" pitchFamily="34" charset="0"/>
                <a:cs typeface="Times New Roman" panose="02020603050405020304" pitchFamily="18" charset="0"/>
              </a:rPr>
              <a:t> </a:t>
            </a:r>
            <a:br>
              <a:rPr lang="en-GB" sz="1200" kern="100" cap="none" dirty="0">
                <a:effectLst/>
                <a:ea typeface="Aptos" panose="020B0004020202020204" pitchFamily="34" charset="0"/>
                <a:cs typeface="Times New Roman" panose="02020603050405020304" pitchFamily="18" charset="0"/>
              </a:rPr>
            </a:br>
            <a:endParaRPr lang="en-GB" sz="1200" kern="100" cap="none" dirty="0">
              <a:effectLst/>
              <a:ea typeface="Aptos" panose="020B0004020202020204" pitchFamily="34" charset="0"/>
              <a:cs typeface="Times New Roman" panose="02020603050405020304" pitchFamily="18" charset="0"/>
            </a:endParaRPr>
          </a:p>
        </p:txBody>
      </p:sp>
      <p:sp>
        <p:nvSpPr>
          <p:cNvPr id="49" name="Date Placeholder 48">
            <a:extLst>
              <a:ext uri="{FF2B5EF4-FFF2-40B4-BE49-F238E27FC236}">
                <a16:creationId xmlns:a16="http://schemas.microsoft.com/office/drawing/2014/main" id="{24BF52CC-EC79-4681-9DB6-52E0532E1EAB}"/>
              </a:ext>
            </a:extLst>
          </p:cNvPr>
          <p:cNvSpPr>
            <a:spLocks noGrp="1"/>
          </p:cNvSpPr>
          <p:nvPr>
            <p:ph type="dt" sz="half" idx="16"/>
          </p:nvPr>
        </p:nvSpPr>
        <p:spPr>
          <a:xfrm>
            <a:off x="841248" y="6356350"/>
            <a:ext cx="1828800" cy="365125"/>
          </a:xfrm>
        </p:spPr>
        <p:txBody>
          <a:bodyPr rtlCol="0"/>
          <a:lstStyle/>
          <a:p>
            <a:pPr rtl="0"/>
            <a:fld id="{D5D1C5C9-3D55-4D54-A3F5-9A3A90E70ABE}" type="datetime1">
              <a:rPr lang="en-GB" smtClean="0"/>
              <a:t>10/07/2024</a:t>
            </a:fld>
            <a:endParaRPr lang="en-GB"/>
          </a:p>
        </p:txBody>
      </p:sp>
      <p:sp>
        <p:nvSpPr>
          <p:cNvPr id="50" name="Footer Placeholder 49">
            <a:extLst>
              <a:ext uri="{FF2B5EF4-FFF2-40B4-BE49-F238E27FC236}">
                <a16:creationId xmlns:a16="http://schemas.microsoft.com/office/drawing/2014/main" id="{4FA2B25F-A2C4-4D59-B248-DB84C0671426}"/>
              </a:ext>
            </a:extLst>
          </p:cNvPr>
          <p:cNvSpPr>
            <a:spLocks noGrp="1"/>
          </p:cNvSpPr>
          <p:nvPr>
            <p:ph type="ftr" sz="quarter" idx="14"/>
          </p:nvPr>
        </p:nvSpPr>
        <p:spPr>
          <a:xfrm>
            <a:off x="6345609" y="6356350"/>
            <a:ext cx="2743200" cy="365125"/>
          </a:xfrm>
        </p:spPr>
        <p:txBody>
          <a:bodyPr rtlCol="0"/>
          <a:lstStyle/>
          <a:p>
            <a:pPr rtl="0"/>
            <a:r>
              <a:rPr lang="en-GB"/>
              <a:t>Buckingham Design Code: 2024 - 2044</a:t>
            </a:r>
            <a:endParaRPr lang="en-GB" dirty="0"/>
          </a:p>
        </p:txBody>
      </p:sp>
      <p:sp>
        <p:nvSpPr>
          <p:cNvPr id="2" name="Title 1">
            <a:extLst>
              <a:ext uri="{FF2B5EF4-FFF2-40B4-BE49-F238E27FC236}">
                <a16:creationId xmlns:a16="http://schemas.microsoft.com/office/drawing/2014/main" id="{99FB76F7-51B0-3E74-8C56-B842DB107F66}"/>
              </a:ext>
            </a:extLst>
          </p:cNvPr>
          <p:cNvSpPr txBox="1">
            <a:spLocks/>
          </p:cNvSpPr>
          <p:nvPr/>
        </p:nvSpPr>
        <p:spPr>
          <a:xfrm>
            <a:off x="5298404" y="329173"/>
            <a:ext cx="5797487" cy="640642"/>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dirty="0">
                <a:solidFill>
                  <a:srgbClr val="A0559D"/>
                </a:solidFill>
              </a:rPr>
              <a:t>CONTEXT</a:t>
            </a:r>
          </a:p>
        </p:txBody>
      </p:sp>
      <p:sp>
        <p:nvSpPr>
          <p:cNvPr id="3" name="TextBox 2">
            <a:extLst>
              <a:ext uri="{FF2B5EF4-FFF2-40B4-BE49-F238E27FC236}">
                <a16:creationId xmlns:a16="http://schemas.microsoft.com/office/drawing/2014/main" id="{C470BB0D-57E0-15B9-C1D7-04DBEF75061A}"/>
              </a:ext>
            </a:extLst>
          </p:cNvPr>
          <p:cNvSpPr txBox="1"/>
          <p:nvPr/>
        </p:nvSpPr>
        <p:spPr>
          <a:xfrm>
            <a:off x="5298404" y="1086534"/>
            <a:ext cx="5289385" cy="369332"/>
          </a:xfrm>
          <a:prstGeom prst="rect">
            <a:avLst/>
          </a:prstGeom>
          <a:noFill/>
        </p:spPr>
        <p:txBody>
          <a:bodyPr wrap="square" rtlCol="0">
            <a:spAutoFit/>
          </a:bodyPr>
          <a:lstStyle/>
          <a:p>
            <a:r>
              <a:rPr lang="en-US" dirty="0">
                <a:solidFill>
                  <a:srgbClr val="A0559D"/>
                </a:solidFill>
                <a:latin typeface="+mj-lt"/>
              </a:rPr>
              <a:t>LOCAL CHARACTER ANALYSIS: CANAL SIDE</a:t>
            </a:r>
            <a:endParaRPr lang="en-GB" dirty="0">
              <a:solidFill>
                <a:srgbClr val="A0559D"/>
              </a:solidFill>
              <a:latin typeface="+mj-lt"/>
            </a:endParaRPr>
          </a:p>
        </p:txBody>
      </p:sp>
      <p:sp>
        <p:nvSpPr>
          <p:cNvPr id="5" name="Slide Number Placeholder 4">
            <a:extLst>
              <a:ext uri="{FF2B5EF4-FFF2-40B4-BE49-F238E27FC236}">
                <a16:creationId xmlns:a16="http://schemas.microsoft.com/office/drawing/2014/main" id="{FA82080D-F825-76FF-B055-A174AB3AF0D8}"/>
              </a:ext>
            </a:extLst>
          </p:cNvPr>
          <p:cNvSpPr>
            <a:spLocks noGrp="1"/>
          </p:cNvSpPr>
          <p:nvPr>
            <p:ph type="sldNum" sz="quarter" idx="12"/>
          </p:nvPr>
        </p:nvSpPr>
        <p:spPr/>
        <p:txBody>
          <a:bodyPr/>
          <a:lstStyle/>
          <a:p>
            <a:pPr rtl="0"/>
            <a:fld id="{294A09A9-5501-47C1-A89A-A340965A2BE2}" type="slidenum">
              <a:rPr lang="en-GB" noProof="0" smtClean="0"/>
              <a:t>17</a:t>
            </a:fld>
            <a:endParaRPr lang="en-GB" noProof="0"/>
          </a:p>
        </p:txBody>
      </p:sp>
      <p:pic>
        <p:nvPicPr>
          <p:cNvPr id="11" name="Picture 10" descr="A building with a sign on the front&#10;&#10;Description automatically generated">
            <a:extLst>
              <a:ext uri="{FF2B5EF4-FFF2-40B4-BE49-F238E27FC236}">
                <a16:creationId xmlns:a16="http://schemas.microsoft.com/office/drawing/2014/main" id="{E15AA553-0FB9-55C6-190E-81634EFFB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133553"/>
            <a:ext cx="4722711" cy="1690708"/>
          </a:xfrm>
          <a:prstGeom prst="rect">
            <a:avLst/>
          </a:prstGeom>
        </p:spPr>
      </p:pic>
      <p:pic>
        <p:nvPicPr>
          <p:cNvPr id="16" name="Picture 15" descr="A white building with black text with Roald Dahl Museum and Story Centre in the background&#10;&#10;Description automatically generated">
            <a:extLst>
              <a:ext uri="{FF2B5EF4-FFF2-40B4-BE49-F238E27FC236}">
                <a16:creationId xmlns:a16="http://schemas.microsoft.com/office/drawing/2014/main" id="{08C3ABDD-52DE-E576-0F8D-8B170A04CB0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088725"/>
            <a:ext cx="5289385" cy="3769276"/>
          </a:xfrm>
          <a:prstGeom prst="rect">
            <a:avLst/>
          </a:prstGeom>
        </p:spPr>
      </p:pic>
      <p:pic>
        <p:nvPicPr>
          <p:cNvPr id="18" name="Picture 17" descr="A map of a town&#10;&#10;Description automatically generated">
            <a:extLst>
              <a:ext uri="{FF2B5EF4-FFF2-40B4-BE49-F238E27FC236}">
                <a16:creationId xmlns:a16="http://schemas.microsoft.com/office/drawing/2014/main" id="{87A462E6-64C2-8E1E-3B43-545EE0F9F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1"/>
            <a:ext cx="5289385" cy="3089375"/>
          </a:xfrm>
          <a:prstGeom prst="rect">
            <a:avLst/>
          </a:prstGeom>
        </p:spPr>
      </p:pic>
      <p:sp>
        <p:nvSpPr>
          <p:cNvPr id="19" name="Title 8">
            <a:extLst>
              <a:ext uri="{FF2B5EF4-FFF2-40B4-BE49-F238E27FC236}">
                <a16:creationId xmlns:a16="http://schemas.microsoft.com/office/drawing/2014/main" id="{FB0CE3FE-29DF-7929-4AB0-BD78E3B92A1D}"/>
              </a:ext>
            </a:extLst>
          </p:cNvPr>
          <p:cNvSpPr txBox="1">
            <a:spLocks/>
          </p:cNvSpPr>
          <p:nvPr/>
        </p:nvSpPr>
        <p:spPr>
          <a:xfrm>
            <a:off x="5375406" y="3987955"/>
            <a:ext cx="6405916" cy="2979930"/>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pPr>
              <a:lnSpc>
                <a:spcPct val="100000"/>
              </a:lnSpc>
            </a:pPr>
            <a:r>
              <a:rPr lang="en-GB" sz="1800" kern="100" dirty="0">
                <a:latin typeface="Aptos" panose="020B0004020202020204" pitchFamily="34" charset="0"/>
                <a:ea typeface="Aptos" panose="020B0004020202020204" pitchFamily="34" charset="0"/>
                <a:cs typeface="Times New Roman" panose="02020603050405020304" pitchFamily="18" charset="0"/>
              </a:rPr>
              <a:t> </a:t>
            </a:r>
            <a:br>
              <a:rPr lang="en-GB" sz="1800" kern="100" dirty="0">
                <a:latin typeface="Aptos" panose="020B0004020202020204" pitchFamily="34" charset="0"/>
                <a:ea typeface="Aptos" panose="020B0004020202020204" pitchFamily="34" charset="0"/>
                <a:cs typeface="Times New Roman" panose="02020603050405020304" pitchFamily="18" charset="0"/>
              </a:rPr>
            </a:br>
            <a:r>
              <a:rPr lang="en-GB" sz="1200" kern="100" cap="none" dirty="0">
                <a:effectLst/>
                <a:ea typeface="Aptos" panose="020B0004020202020204" pitchFamily="34" charset="0"/>
                <a:cs typeface="Times New Roman" panose="02020603050405020304" pitchFamily="18" charset="0"/>
              </a:rPr>
              <a:t>The third building is The </a:t>
            </a:r>
            <a:r>
              <a:rPr lang="en-GB" sz="1200" kern="100" cap="none" dirty="0">
                <a:ea typeface="Aptos" panose="020B0004020202020204" pitchFamily="34" charset="0"/>
                <a:cs typeface="Times New Roman" panose="02020603050405020304" pitchFamily="18" charset="0"/>
              </a:rPr>
              <a:t>G</a:t>
            </a:r>
            <a:r>
              <a:rPr lang="en-GB" sz="1200" kern="100" cap="none" dirty="0">
                <a:effectLst/>
                <a:ea typeface="Aptos" panose="020B0004020202020204" pitchFamily="34" charset="0"/>
                <a:cs typeface="Times New Roman" panose="02020603050405020304" pitchFamily="18" charset="0"/>
              </a:rPr>
              <a:t>rand </a:t>
            </a:r>
            <a:r>
              <a:rPr lang="en-GB" sz="1200" kern="100" cap="none" dirty="0">
                <a:ea typeface="Aptos" panose="020B0004020202020204" pitchFamily="34" charset="0"/>
                <a:cs typeface="Times New Roman" panose="02020603050405020304" pitchFamily="18" charset="0"/>
              </a:rPr>
              <a:t>J</a:t>
            </a:r>
            <a:r>
              <a:rPr lang="en-GB" sz="1200" kern="100" cap="none" dirty="0">
                <a:effectLst/>
                <a:ea typeface="Aptos" panose="020B0004020202020204" pitchFamily="34" charset="0"/>
                <a:cs typeface="Times New Roman" panose="02020603050405020304" pitchFamily="18" charset="0"/>
              </a:rPr>
              <a:t>unction public house at 12-13 high street, which is contemporaneous with the opening and operation of the canal and is grade II listed. It is of a similar scale to wharf house, with a half hipped slate roof and painted (red) brick frontage with coursed limestone rubble. Its listing description associates the building With the canal and wharf house.</a:t>
            </a:r>
          </a:p>
          <a:p>
            <a:pPr>
              <a:lnSpc>
                <a:spcPct val="100000"/>
              </a:lnSpc>
            </a:pPr>
            <a:endParaRPr lang="en-GB" sz="1200" kern="100" cap="none" dirty="0">
              <a:effectLst/>
              <a:ea typeface="Aptos" panose="020B0004020202020204" pitchFamily="34" charset="0"/>
              <a:cs typeface="Times New Roman" panose="02020603050405020304" pitchFamily="18" charset="0"/>
            </a:endParaRPr>
          </a:p>
          <a:p>
            <a:pPr>
              <a:lnSpc>
                <a:spcPct val="100000"/>
              </a:lnSpc>
            </a:pPr>
            <a:r>
              <a:rPr lang="en-GB" sz="1200" kern="100" cap="none" dirty="0">
                <a:effectLst/>
                <a:ea typeface="Aptos" panose="020B0004020202020204" pitchFamily="34" charset="0"/>
                <a:cs typeface="Times New Roman" panose="02020603050405020304" pitchFamily="18" charset="0"/>
              </a:rPr>
              <a:t>The three buildings are of typologies, the use of which in the canal area scheme will reassert the history of the canal with the town. The typologies will offer the opportunity to create a range of terraced and detached building forms of a variety of heights within a two storey form. The use of similar building materials in the palette for the area will also make a subtle cross reference to its association with the town even though the site itself lies beyond its easternmost boundary.  </a:t>
            </a:r>
          </a:p>
          <a:p>
            <a:pPr>
              <a:lnSpc>
                <a:spcPct val="100000"/>
              </a:lnSpc>
            </a:pPr>
            <a:br>
              <a:rPr lang="en-GB" sz="1200" kern="100" cap="none" dirty="0">
                <a:ea typeface="Aptos" panose="020B0004020202020204" pitchFamily="34" charset="0"/>
                <a:cs typeface="Times New Roman" panose="02020603050405020304" pitchFamily="18" charset="0"/>
              </a:rPr>
            </a:br>
            <a:br>
              <a:rPr lang="en-GB" sz="1200" kern="100" cap="none" dirty="0">
                <a:ea typeface="Aptos" panose="020B0004020202020204" pitchFamily="34" charset="0"/>
                <a:cs typeface="Times New Roman" panose="02020603050405020304" pitchFamily="18" charset="0"/>
              </a:rPr>
            </a:br>
            <a:r>
              <a:rPr lang="en-GB" sz="1200" kern="100" cap="none" dirty="0">
                <a:ea typeface="Aptos" panose="020B0004020202020204" pitchFamily="34" charset="0"/>
                <a:cs typeface="Times New Roman" panose="02020603050405020304" pitchFamily="18" charset="0"/>
              </a:rPr>
              <a:t> </a:t>
            </a:r>
            <a:br>
              <a:rPr lang="en-GB" sz="1200" kern="100" cap="none" dirty="0">
                <a:ea typeface="Aptos" panose="020B0004020202020204" pitchFamily="34" charset="0"/>
                <a:cs typeface="Times New Roman" panose="02020603050405020304" pitchFamily="18" charset="0"/>
              </a:rPr>
            </a:br>
            <a:endParaRPr lang="en-GB" sz="1200" kern="100" cap="none" dirty="0">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1DEA54B-8C62-A60F-6A52-D506111661BA}"/>
              </a:ext>
            </a:extLst>
          </p:cNvPr>
          <p:cNvSpPr txBox="1"/>
          <p:nvPr/>
        </p:nvSpPr>
        <p:spPr>
          <a:xfrm>
            <a:off x="2240706" y="2578797"/>
            <a:ext cx="2845858" cy="400110"/>
          </a:xfrm>
          <a:prstGeom prst="rect">
            <a:avLst/>
          </a:prstGeom>
          <a:solidFill>
            <a:schemeClr val="bg1"/>
          </a:solidFill>
        </p:spPr>
        <p:txBody>
          <a:bodyPr wrap="square" rtlCol="0">
            <a:spAutoFit/>
          </a:bodyPr>
          <a:lstStyle/>
          <a:p>
            <a:pPr algn="r"/>
            <a:r>
              <a:rPr lang="en-GB" sz="1000" i="1" kern="100" dirty="0">
                <a:effectLst/>
                <a:latin typeface="Aptos" panose="020B0004020202020204" pitchFamily="34" charset="0"/>
                <a:ea typeface="Aptos" panose="020B0004020202020204" pitchFamily="34" charset="0"/>
                <a:cs typeface="Times New Roman" panose="02020603050405020304" pitchFamily="18" charset="0"/>
              </a:rPr>
              <a:t>The Wharf, off Stratford Road, Buckingham 1898 (Source: National Library of Scotland)</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728C949-B1D1-3AC2-86A5-FD05FAABF962}"/>
              </a:ext>
            </a:extLst>
          </p:cNvPr>
          <p:cNvSpPr txBox="1"/>
          <p:nvPr/>
        </p:nvSpPr>
        <p:spPr>
          <a:xfrm>
            <a:off x="2240706" y="3228945"/>
            <a:ext cx="2845858" cy="246221"/>
          </a:xfrm>
          <a:prstGeom prst="rect">
            <a:avLst/>
          </a:prstGeom>
          <a:solidFill>
            <a:schemeClr val="bg1"/>
          </a:solidFill>
        </p:spPr>
        <p:txBody>
          <a:bodyPr wrap="square" rtlCol="0">
            <a:spAutoFit/>
          </a:bodyPr>
          <a:lstStyle/>
          <a:p>
            <a:pPr algn="r"/>
            <a:r>
              <a:rPr lang="en-GB" sz="1000" i="1" kern="100" dirty="0">
                <a:effectLst/>
                <a:latin typeface="Aptos" panose="020B0004020202020204" pitchFamily="34" charset="0"/>
                <a:ea typeface="Aptos" panose="020B0004020202020204" pitchFamily="34" charset="0"/>
                <a:cs typeface="Times New Roman" panose="02020603050405020304" pitchFamily="18" charset="0"/>
              </a:rPr>
              <a:t>The Grand Junction, Google Street View © 2024</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AE5585AC-B39A-5C0D-E42B-F95375CD7DBB}"/>
              </a:ext>
            </a:extLst>
          </p:cNvPr>
          <p:cNvSpPr txBox="1"/>
          <p:nvPr/>
        </p:nvSpPr>
        <p:spPr>
          <a:xfrm>
            <a:off x="7841005" y="3461828"/>
            <a:ext cx="2845858" cy="246221"/>
          </a:xfrm>
          <a:prstGeom prst="rect">
            <a:avLst/>
          </a:prstGeom>
          <a:solidFill>
            <a:schemeClr val="bg1"/>
          </a:solidFill>
        </p:spPr>
        <p:txBody>
          <a:bodyPr wrap="square" rtlCol="0">
            <a:spAutoFit/>
          </a:bodyPr>
          <a:lstStyle/>
          <a:p>
            <a:pPr algn="r"/>
            <a:r>
              <a:rPr lang="en-GB" sz="1000" i="1" kern="100" dirty="0">
                <a:effectLst/>
                <a:latin typeface="Aptos" panose="020B0004020202020204" pitchFamily="34" charset="0"/>
                <a:ea typeface="Aptos" panose="020B0004020202020204" pitchFamily="34" charset="0"/>
                <a:cs typeface="Times New Roman" panose="02020603050405020304" pitchFamily="18" charset="0"/>
              </a:rPr>
              <a:t>Wharf Motors, Google Street View © 2024</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14821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F4FC1553-7958-4961-A863-E1E91F762B67}"/>
              </a:ext>
            </a:extLst>
          </p:cNvPr>
          <p:cNvSpPr>
            <a:spLocks noGrp="1"/>
          </p:cNvSpPr>
          <p:nvPr>
            <p:ph type="body" sz="quarter" idx="20"/>
          </p:nvPr>
        </p:nvSpPr>
        <p:spPr>
          <a:xfrm>
            <a:off x="4038600" y="1574256"/>
            <a:ext cx="2418225" cy="767316"/>
          </a:xfrm>
        </p:spPr>
        <p:txBody>
          <a:bodyPr rtlCol="0"/>
          <a:lstStyle/>
          <a:p>
            <a:pPr algn="l" rtl="0"/>
            <a:r>
              <a:rPr lang="en-US" dirty="0"/>
              <a:t>Examples of contemporary house design within the Buckingham area.</a:t>
            </a:r>
            <a:endParaRPr lang="en-GB" dirty="0"/>
          </a:p>
        </p:txBody>
      </p:sp>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63E624D3-48E3-493F-8AF3-BFEEBA16DC7C}"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2" name="Title 1">
            <a:extLst>
              <a:ext uri="{FF2B5EF4-FFF2-40B4-BE49-F238E27FC236}">
                <a16:creationId xmlns:a16="http://schemas.microsoft.com/office/drawing/2014/main" id="{B76F5E17-30AC-6110-9AEF-14F31ACF666C}"/>
              </a:ext>
            </a:extLst>
          </p:cNvPr>
          <p:cNvSpPr txBox="1">
            <a:spLocks/>
          </p:cNvSpPr>
          <p:nvPr/>
        </p:nvSpPr>
        <p:spPr>
          <a:xfrm>
            <a:off x="838199" y="506475"/>
            <a:ext cx="8208707" cy="827279"/>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endParaRPr lang="en-GB" dirty="0">
              <a:solidFill>
                <a:srgbClr val="A0559D"/>
              </a:solidFill>
            </a:endParaRPr>
          </a:p>
        </p:txBody>
      </p:sp>
      <p:pic>
        <p:nvPicPr>
          <p:cNvPr id="11" name="Picture Placeholder 10">
            <a:extLst>
              <a:ext uri="{FF2B5EF4-FFF2-40B4-BE49-F238E27FC236}">
                <a16:creationId xmlns:a16="http://schemas.microsoft.com/office/drawing/2014/main" id="{2AB2270C-6F48-A2F3-3CFE-769BD4645C2D}"/>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608459" y="1576065"/>
            <a:ext cx="3239387" cy="2134819"/>
          </a:xfrm>
        </p:spPr>
      </p:pic>
      <p:sp>
        <p:nvSpPr>
          <p:cNvPr id="24" name="Text Placeholder 23">
            <a:extLst>
              <a:ext uri="{FF2B5EF4-FFF2-40B4-BE49-F238E27FC236}">
                <a16:creationId xmlns:a16="http://schemas.microsoft.com/office/drawing/2014/main" id="{73D5A6D9-DD0F-67BA-52C8-EEFC701E3C61}"/>
              </a:ext>
            </a:extLst>
          </p:cNvPr>
          <p:cNvSpPr>
            <a:spLocks noGrp="1"/>
          </p:cNvSpPr>
          <p:nvPr>
            <p:ph type="body" sz="quarter" idx="23"/>
          </p:nvPr>
        </p:nvSpPr>
        <p:spPr>
          <a:xfrm>
            <a:off x="6160477" y="4467299"/>
            <a:ext cx="1924135" cy="663610"/>
          </a:xfrm>
        </p:spPr>
        <p:txBody>
          <a:bodyPr/>
          <a:lstStyle/>
          <a:p>
            <a:pPr algn="r"/>
            <a:r>
              <a:rPr lang="en-US" dirty="0"/>
              <a:t>Lace Hill dwellings reflecting almshouse design</a:t>
            </a:r>
            <a:endParaRPr lang="en-GB" dirty="0">
              <a:solidFill>
                <a:schemeClr val="accent3"/>
              </a:solidFill>
            </a:endParaRPr>
          </a:p>
        </p:txBody>
      </p:sp>
      <p:sp>
        <p:nvSpPr>
          <p:cNvPr id="8" name="Title 1">
            <a:extLst>
              <a:ext uri="{FF2B5EF4-FFF2-40B4-BE49-F238E27FC236}">
                <a16:creationId xmlns:a16="http://schemas.microsoft.com/office/drawing/2014/main" id="{EDB96918-18A7-74F3-EB00-46370089459C}"/>
              </a:ext>
            </a:extLst>
          </p:cNvPr>
          <p:cNvSpPr txBox="1">
            <a:spLocks/>
          </p:cNvSpPr>
          <p:nvPr/>
        </p:nvSpPr>
        <p:spPr>
          <a:xfrm>
            <a:off x="539261" y="280591"/>
            <a:ext cx="8208707" cy="674227"/>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dirty="0">
                <a:solidFill>
                  <a:srgbClr val="912C7C"/>
                </a:solidFill>
              </a:rPr>
              <a:t>CONTEXT</a:t>
            </a:r>
          </a:p>
        </p:txBody>
      </p:sp>
      <p:sp>
        <p:nvSpPr>
          <p:cNvPr id="9" name="Title 158">
            <a:extLst>
              <a:ext uri="{FF2B5EF4-FFF2-40B4-BE49-F238E27FC236}">
                <a16:creationId xmlns:a16="http://schemas.microsoft.com/office/drawing/2014/main" id="{9027FE3E-5648-15EF-E276-F580CFAAEEA6}"/>
              </a:ext>
            </a:extLst>
          </p:cNvPr>
          <p:cNvSpPr txBox="1">
            <a:spLocks/>
          </p:cNvSpPr>
          <p:nvPr/>
        </p:nvSpPr>
        <p:spPr>
          <a:xfrm>
            <a:off x="539261" y="886087"/>
            <a:ext cx="11242432" cy="558564"/>
          </a:xfrm>
          <a:prstGeom prst="rect">
            <a:avLst/>
          </a:prstGeom>
        </p:spPr>
        <p:txBody>
          <a:bodyPr vert="horz" lIns="91440" tIns="45720" rIns="91440" bIns="45720" rtlCol="0" anchor="ctr">
            <a:noAutofit/>
          </a:bodyPr>
          <a:lstStyle>
            <a:lvl1pPr algn="l" defTabSz="914400" rtl="0" eaLnBrk="1" latinLnBrk="0" hangingPunct="1">
              <a:lnSpc>
                <a:spcPts val="4000"/>
              </a:lnSpc>
              <a:spcBef>
                <a:spcPct val="0"/>
              </a:spcBef>
              <a:buNone/>
              <a:defRPr sz="3000" kern="1200" cap="all" spc="30" baseline="0">
                <a:solidFill>
                  <a:schemeClr val="tx1"/>
                </a:solidFill>
                <a:latin typeface="+mj-lt"/>
                <a:ea typeface="+mj-ea"/>
                <a:cs typeface="+mj-cs"/>
              </a:defRPr>
            </a:lvl1pPr>
          </a:lstStyle>
          <a:p>
            <a:r>
              <a:rPr lang="en-GB" sz="1800" dirty="0">
                <a:solidFill>
                  <a:srgbClr val="A0559D"/>
                </a:solidFill>
              </a:rPr>
              <a:t>Local character analysis: contemporary and other interpretations of house design</a:t>
            </a:r>
          </a:p>
        </p:txBody>
      </p:sp>
      <p:sp>
        <p:nvSpPr>
          <p:cNvPr id="6" name="Slide Number Placeholder 5">
            <a:extLst>
              <a:ext uri="{FF2B5EF4-FFF2-40B4-BE49-F238E27FC236}">
                <a16:creationId xmlns:a16="http://schemas.microsoft.com/office/drawing/2014/main" id="{52153875-CFA8-8046-12A7-AAB896657088}"/>
              </a:ext>
            </a:extLst>
          </p:cNvPr>
          <p:cNvSpPr>
            <a:spLocks noGrp="1"/>
          </p:cNvSpPr>
          <p:nvPr>
            <p:ph type="sldNum" sz="quarter" idx="12"/>
          </p:nvPr>
        </p:nvSpPr>
        <p:spPr/>
        <p:txBody>
          <a:bodyPr/>
          <a:lstStyle/>
          <a:p>
            <a:pPr rtl="0"/>
            <a:fld id="{294A09A9-5501-47C1-A89A-A340965A2BE2}" type="slidenum">
              <a:rPr lang="en-GB" noProof="0" smtClean="0"/>
              <a:t>18</a:t>
            </a:fld>
            <a:endParaRPr lang="en-GB" noProof="0"/>
          </a:p>
        </p:txBody>
      </p:sp>
      <p:sp>
        <p:nvSpPr>
          <p:cNvPr id="5" name="Text Placeholder 56">
            <a:extLst>
              <a:ext uri="{FF2B5EF4-FFF2-40B4-BE49-F238E27FC236}">
                <a16:creationId xmlns:a16="http://schemas.microsoft.com/office/drawing/2014/main" id="{B7C22F95-F64A-9B85-CAEA-219220C97262}"/>
              </a:ext>
            </a:extLst>
          </p:cNvPr>
          <p:cNvSpPr txBox="1">
            <a:spLocks/>
          </p:cNvSpPr>
          <p:nvPr/>
        </p:nvSpPr>
        <p:spPr>
          <a:xfrm>
            <a:off x="4003839" y="5584209"/>
            <a:ext cx="7824019" cy="767316"/>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For further street analyses refer to the area studies contained within the adopted Buckingham Conservation Area document dated 27 April 2005.</a:t>
            </a:r>
            <a:r>
              <a:rPr lang="en-GB"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descr="A brick building with trees and a driveway&#10;&#10;Description automatically generated">
            <a:extLst>
              <a:ext uri="{FF2B5EF4-FFF2-40B4-BE49-F238E27FC236}">
                <a16:creationId xmlns:a16="http://schemas.microsoft.com/office/drawing/2014/main" id="{4A27BB0B-9C73-CB6B-4C9B-CD7A447674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026" r="-12322"/>
          <a:stretch/>
        </p:blipFill>
        <p:spPr>
          <a:xfrm>
            <a:off x="8153400" y="1889489"/>
            <a:ext cx="4222088" cy="3166566"/>
          </a:xfrm>
          <a:prstGeom prst="rect">
            <a:avLst/>
          </a:prstGeom>
        </p:spPr>
      </p:pic>
      <p:pic>
        <p:nvPicPr>
          <p:cNvPr id="10" name="Picture 9" descr="A white building with windows&#10;&#10;Description automatically generated">
            <a:extLst>
              <a:ext uri="{FF2B5EF4-FFF2-40B4-BE49-F238E27FC236}">
                <a16:creationId xmlns:a16="http://schemas.microsoft.com/office/drawing/2014/main" id="{15032C7F-2DAD-D815-93E9-F5426EABB4A0}"/>
              </a:ext>
            </a:extLst>
          </p:cNvPr>
          <p:cNvPicPr>
            <a:picLocks noChangeAspect="1"/>
          </p:cNvPicPr>
          <p:nvPr/>
        </p:nvPicPr>
        <p:blipFill>
          <a:blip r:embed="rId5"/>
          <a:stretch>
            <a:fillRect/>
          </a:stretch>
        </p:blipFill>
        <p:spPr>
          <a:xfrm>
            <a:off x="608458" y="3842298"/>
            <a:ext cx="3239387" cy="1726722"/>
          </a:xfrm>
          <a:prstGeom prst="rect">
            <a:avLst/>
          </a:prstGeom>
        </p:spPr>
      </p:pic>
    </p:spTree>
    <p:extLst>
      <p:ext uri="{BB962C8B-B14F-4D97-AF65-F5344CB8AC3E}">
        <p14:creationId xmlns:p14="http://schemas.microsoft.com/office/powerpoint/2010/main" val="416216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2890152" y="170063"/>
            <a:ext cx="5129855" cy="882428"/>
          </a:xfrm>
        </p:spPr>
        <p:txBody>
          <a:bodyPr rtlCol="0">
            <a:normAutofit/>
          </a:bodyPr>
          <a:lstStyle/>
          <a:p>
            <a:pPr rtl="0"/>
            <a:r>
              <a:rPr lang="en-GB" sz="2800" dirty="0">
                <a:solidFill>
                  <a:srgbClr val="2E5F88"/>
                </a:solidFill>
              </a:rPr>
              <a:t>MOVEMENT</a:t>
            </a:r>
          </a:p>
        </p:txBody>
      </p:sp>
      <p:sp>
        <p:nvSpPr>
          <p:cNvPr id="3" name="Text Placeholder 2">
            <a:extLst>
              <a:ext uri="{FF2B5EF4-FFF2-40B4-BE49-F238E27FC236}">
                <a16:creationId xmlns:a16="http://schemas.microsoft.com/office/drawing/2014/main" id="{8A9BC54D-2FEA-452E-B2BC-353FB358852D}"/>
              </a:ext>
            </a:extLst>
          </p:cNvPr>
          <p:cNvSpPr>
            <a:spLocks noGrp="1"/>
          </p:cNvSpPr>
          <p:nvPr>
            <p:ph type="body" idx="1"/>
          </p:nvPr>
        </p:nvSpPr>
        <p:spPr>
          <a:xfrm>
            <a:off x="2913255" y="3605499"/>
            <a:ext cx="2713037" cy="823912"/>
          </a:xfrm>
        </p:spPr>
        <p:txBody>
          <a:bodyPr rtlCol="0">
            <a:normAutofit/>
          </a:bodyPr>
          <a:lstStyle/>
          <a:p>
            <a:pPr rtl="0"/>
            <a:r>
              <a:rPr lang="en-GB" dirty="0">
                <a:solidFill>
                  <a:srgbClr val="2E5F88"/>
                </a:solidFill>
              </a:rPr>
              <a:t>SHARED PRIVATE DRIVES</a:t>
            </a:r>
          </a:p>
        </p:txBody>
      </p:sp>
      <p:sp>
        <p:nvSpPr>
          <p:cNvPr id="4" name="Content Placeholder 3">
            <a:extLst>
              <a:ext uri="{FF2B5EF4-FFF2-40B4-BE49-F238E27FC236}">
                <a16:creationId xmlns:a16="http://schemas.microsoft.com/office/drawing/2014/main" id="{9B9ED227-95A7-4B08-91FE-5E0EF0D41D20}"/>
              </a:ext>
            </a:extLst>
          </p:cNvPr>
          <p:cNvSpPr>
            <a:spLocks noGrp="1"/>
          </p:cNvSpPr>
          <p:nvPr>
            <p:ph sz="half" idx="2"/>
          </p:nvPr>
        </p:nvSpPr>
        <p:spPr>
          <a:xfrm>
            <a:off x="2913255" y="4367246"/>
            <a:ext cx="2514600" cy="1847851"/>
          </a:xfrm>
        </p:spPr>
        <p:txBody>
          <a:bodyPr vert="horz" lIns="91440" tIns="45720" rIns="91440" bIns="45720" rtlCol="0" anchor="t">
            <a:normAutofit/>
          </a:bodyPr>
          <a:lstStyle/>
          <a:p>
            <a:pPr marL="0" indent="0" rtl="0">
              <a:lnSpc>
                <a:spcPct val="120000"/>
              </a:lnSpc>
              <a:buNone/>
            </a:pPr>
            <a:r>
              <a:rPr lang="en-US" sz="1200" dirty="0"/>
              <a:t>Shared private drives are shared surfaces with a change in surface materials to define their extent. Each drive must serve no more than 5 residential units. These mostly occur at the end of roads where the development meets open space. </a:t>
            </a:r>
            <a:endParaRPr lang="en-GB" sz="1200" dirty="0"/>
          </a:p>
          <a:p>
            <a:pPr rtl="0"/>
            <a:endParaRPr lang="en-GB" dirty="0"/>
          </a:p>
        </p:txBody>
      </p:sp>
      <p:sp>
        <p:nvSpPr>
          <p:cNvPr id="7" name="Text Placeholder 6">
            <a:extLst>
              <a:ext uri="{FF2B5EF4-FFF2-40B4-BE49-F238E27FC236}">
                <a16:creationId xmlns:a16="http://schemas.microsoft.com/office/drawing/2014/main" id="{F9011068-9D45-4CB8-BACE-D041A5E06389}"/>
              </a:ext>
            </a:extLst>
          </p:cNvPr>
          <p:cNvSpPr>
            <a:spLocks noGrp="1"/>
          </p:cNvSpPr>
          <p:nvPr>
            <p:ph type="body" sz="quarter" idx="3"/>
          </p:nvPr>
        </p:nvSpPr>
        <p:spPr>
          <a:xfrm>
            <a:off x="6221590" y="1288105"/>
            <a:ext cx="2514600" cy="823912"/>
          </a:xfrm>
        </p:spPr>
        <p:txBody>
          <a:bodyPr rtlCol="0">
            <a:normAutofit/>
          </a:bodyPr>
          <a:lstStyle/>
          <a:p>
            <a:pPr rtl="0"/>
            <a:r>
              <a:rPr lang="en-US" dirty="0">
                <a:solidFill>
                  <a:srgbClr val="2E5F88"/>
                </a:solidFill>
              </a:rPr>
              <a:t>FORWARD VISIBILITY</a:t>
            </a:r>
            <a:endParaRPr lang="en-GB" dirty="0">
              <a:solidFill>
                <a:srgbClr val="2E5F88"/>
              </a:solidFill>
            </a:endParaRPr>
          </a:p>
        </p:txBody>
      </p:sp>
      <p:sp>
        <p:nvSpPr>
          <p:cNvPr id="9" name="Text Placeholder 8">
            <a:extLst>
              <a:ext uri="{FF2B5EF4-FFF2-40B4-BE49-F238E27FC236}">
                <a16:creationId xmlns:a16="http://schemas.microsoft.com/office/drawing/2014/main" id="{B713CD8F-89F8-49D5-BF4B-CB8909CA7CE0}"/>
              </a:ext>
            </a:extLst>
          </p:cNvPr>
          <p:cNvSpPr>
            <a:spLocks noGrp="1"/>
          </p:cNvSpPr>
          <p:nvPr>
            <p:ph type="body" sz="quarter" idx="14"/>
          </p:nvPr>
        </p:nvSpPr>
        <p:spPr>
          <a:xfrm>
            <a:off x="2902518" y="1271684"/>
            <a:ext cx="2514600" cy="823912"/>
          </a:xfrm>
        </p:spPr>
        <p:txBody>
          <a:bodyPr rtlCol="0">
            <a:normAutofit/>
          </a:bodyPr>
          <a:lstStyle/>
          <a:p>
            <a:pPr rtl="0"/>
            <a:r>
              <a:rPr lang="en-US" dirty="0">
                <a:solidFill>
                  <a:srgbClr val="2E5F88"/>
                </a:solidFill>
              </a:rPr>
              <a:t>ROAD JUNCTIONS</a:t>
            </a:r>
            <a:endParaRPr lang="en-GB" dirty="0">
              <a:solidFill>
                <a:srgbClr val="2E5F88"/>
              </a:solidFill>
            </a:endParaRPr>
          </a:p>
        </p:txBody>
      </p:sp>
      <p:sp>
        <p:nvSpPr>
          <p:cNvPr id="14" name="Date Placeholder 13">
            <a:extLst>
              <a:ext uri="{FF2B5EF4-FFF2-40B4-BE49-F238E27FC236}">
                <a16:creationId xmlns:a16="http://schemas.microsoft.com/office/drawing/2014/main" id="{A06AF44D-549D-493E-97CA-74ACC32A7F2F}"/>
              </a:ext>
            </a:extLst>
          </p:cNvPr>
          <p:cNvSpPr>
            <a:spLocks noGrp="1"/>
          </p:cNvSpPr>
          <p:nvPr>
            <p:ph type="dt" sz="half" idx="10"/>
          </p:nvPr>
        </p:nvSpPr>
        <p:spPr>
          <a:xfrm>
            <a:off x="838200" y="6356350"/>
            <a:ext cx="2743200" cy="365125"/>
          </a:xfrm>
        </p:spPr>
        <p:txBody>
          <a:bodyPr rtlCol="0"/>
          <a:lstStyle/>
          <a:p>
            <a:pPr rtl="0"/>
            <a:fld id="{4F7A6CC6-35B6-4BC0-8C6B-00FDF8D2DFED}" type="datetime1">
              <a:rPr lang="en-GB" smtClean="0"/>
              <a:t>10/07/2024</a:t>
            </a:fld>
            <a:endParaRPr lang="en-GB"/>
          </a:p>
        </p:txBody>
      </p:sp>
      <p:sp>
        <p:nvSpPr>
          <p:cNvPr id="15" name="Footer Placeholder 14">
            <a:extLst>
              <a:ext uri="{FF2B5EF4-FFF2-40B4-BE49-F238E27FC236}">
                <a16:creationId xmlns:a16="http://schemas.microsoft.com/office/drawing/2014/main" id="{1E81CDAB-C406-4FAF-BB08-0C344D73E969}"/>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11" name="Content Placeholder 4">
            <a:extLst>
              <a:ext uri="{FF2B5EF4-FFF2-40B4-BE49-F238E27FC236}">
                <a16:creationId xmlns:a16="http://schemas.microsoft.com/office/drawing/2014/main" id="{5FCBBADF-E47E-CE22-89D6-625508E5944F}"/>
              </a:ext>
            </a:extLst>
          </p:cNvPr>
          <p:cNvSpPr txBox="1">
            <a:spLocks/>
          </p:cNvSpPr>
          <p:nvPr/>
        </p:nvSpPr>
        <p:spPr>
          <a:xfrm>
            <a:off x="2887299" y="2048545"/>
            <a:ext cx="2633884" cy="1228474"/>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dirty="0"/>
              <a:t>Junctions must have minimum junction radii acceptable to ease pedestrian crossing and slow traffic speeds consistent with Manual for Streets.</a:t>
            </a:r>
            <a:endParaRPr lang="en-GB" dirty="0"/>
          </a:p>
        </p:txBody>
      </p:sp>
      <p:sp>
        <p:nvSpPr>
          <p:cNvPr id="10" name="Text Placeholder 10">
            <a:extLst>
              <a:ext uri="{FF2B5EF4-FFF2-40B4-BE49-F238E27FC236}">
                <a16:creationId xmlns:a16="http://schemas.microsoft.com/office/drawing/2014/main" id="{33CD11CB-69C9-F679-2310-4DAEABA903FF}"/>
              </a:ext>
            </a:extLst>
          </p:cNvPr>
          <p:cNvSpPr txBox="1">
            <a:spLocks/>
          </p:cNvSpPr>
          <p:nvPr/>
        </p:nvSpPr>
        <p:spPr>
          <a:xfrm>
            <a:off x="9899801" y="2951072"/>
            <a:ext cx="1362069" cy="32189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3" name="Text Placeholder 11">
            <a:extLst>
              <a:ext uri="{FF2B5EF4-FFF2-40B4-BE49-F238E27FC236}">
                <a16:creationId xmlns:a16="http://schemas.microsoft.com/office/drawing/2014/main" id="{E623675A-6975-1C2C-BD9C-D41409B73505}"/>
              </a:ext>
            </a:extLst>
          </p:cNvPr>
          <p:cNvSpPr txBox="1">
            <a:spLocks/>
          </p:cNvSpPr>
          <p:nvPr/>
        </p:nvSpPr>
        <p:spPr>
          <a:xfrm>
            <a:off x="9888162" y="3714802"/>
            <a:ext cx="1362068" cy="402477"/>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4</a:t>
            </a:r>
            <a:r>
              <a:rPr lang="en-GB" sz="1200" dirty="0"/>
              <a:t>.5m</a:t>
            </a:r>
          </a:p>
        </p:txBody>
      </p:sp>
      <p:sp>
        <p:nvSpPr>
          <p:cNvPr id="17" name="Rectangle 16">
            <a:extLst>
              <a:ext uri="{FF2B5EF4-FFF2-40B4-BE49-F238E27FC236}">
                <a16:creationId xmlns:a16="http://schemas.microsoft.com/office/drawing/2014/main" id="{2CBA233E-A21F-A5D6-A8E5-7CDEAE4ED0F8}"/>
              </a:ext>
              <a:ext uri="{C183D7F6-B498-43B3-948B-1728B52AA6E4}">
                <adec:decorative xmlns:adec="http://schemas.microsoft.com/office/drawing/2017/decorative" val="1"/>
              </a:ext>
            </a:extLst>
          </p:cNvPr>
          <p:cNvSpPr/>
          <p:nvPr/>
        </p:nvSpPr>
        <p:spPr>
          <a:xfrm>
            <a:off x="9889788" y="2245908"/>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8" name="Text Placeholder 10">
            <a:extLst>
              <a:ext uri="{FF2B5EF4-FFF2-40B4-BE49-F238E27FC236}">
                <a16:creationId xmlns:a16="http://schemas.microsoft.com/office/drawing/2014/main" id="{F8D4FEE0-E3D8-0742-1022-6FC3BCBB9E0B}"/>
              </a:ext>
            </a:extLst>
          </p:cNvPr>
          <p:cNvSpPr txBox="1">
            <a:spLocks/>
          </p:cNvSpPr>
          <p:nvPr/>
        </p:nvSpPr>
        <p:spPr>
          <a:xfrm>
            <a:off x="9891040" y="5279346"/>
            <a:ext cx="1362069" cy="4134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Kerb</a:t>
            </a:r>
          </a:p>
        </p:txBody>
      </p:sp>
      <p:sp>
        <p:nvSpPr>
          <p:cNvPr id="19" name="Text Placeholder 11">
            <a:extLst>
              <a:ext uri="{FF2B5EF4-FFF2-40B4-BE49-F238E27FC236}">
                <a16:creationId xmlns:a16="http://schemas.microsoft.com/office/drawing/2014/main" id="{73C50DA9-6D52-BE49-F5FD-6A8FC48AC31D}"/>
              </a:ext>
            </a:extLst>
          </p:cNvPr>
          <p:cNvSpPr txBox="1">
            <a:spLocks/>
          </p:cNvSpPr>
          <p:nvPr/>
        </p:nvSpPr>
        <p:spPr>
          <a:xfrm>
            <a:off x="9863525" y="5783085"/>
            <a:ext cx="1362068" cy="402477"/>
          </a:xfrm>
          <a:prstGeom prst="rect">
            <a:avLst/>
          </a:prstGeom>
        </p:spPr>
        <p:txBody>
          <a:bodyPr vert="horz" lIns="91440" tIns="45720" rIns="91440" bIns="45720" rtlCol="0">
            <a:normAutofit fontScale="92500"/>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Conservation style</a:t>
            </a:r>
          </a:p>
        </p:txBody>
      </p:sp>
      <p:sp>
        <p:nvSpPr>
          <p:cNvPr id="20" name="Rectangle 19">
            <a:extLst>
              <a:ext uri="{FF2B5EF4-FFF2-40B4-BE49-F238E27FC236}">
                <a16:creationId xmlns:a16="http://schemas.microsoft.com/office/drawing/2014/main" id="{71A7B423-F185-B721-3E44-F08652B1A07A}"/>
              </a:ext>
              <a:ext uri="{C183D7F6-B498-43B3-948B-1728B52AA6E4}">
                <adec:decorative xmlns:adec="http://schemas.microsoft.com/office/drawing/2017/decorative" val="1"/>
              </a:ext>
            </a:extLst>
          </p:cNvPr>
          <p:cNvSpPr/>
          <p:nvPr/>
        </p:nvSpPr>
        <p:spPr>
          <a:xfrm>
            <a:off x="9881027" y="4322698"/>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1" name="Text Placeholder 10">
            <a:extLst>
              <a:ext uri="{FF2B5EF4-FFF2-40B4-BE49-F238E27FC236}">
                <a16:creationId xmlns:a16="http://schemas.microsoft.com/office/drawing/2014/main" id="{8BBE393F-338E-922F-1490-D1C3465577ED}"/>
              </a:ext>
            </a:extLst>
          </p:cNvPr>
          <p:cNvSpPr txBox="1">
            <a:spLocks/>
          </p:cNvSpPr>
          <p:nvPr/>
        </p:nvSpPr>
        <p:spPr>
          <a:xfrm>
            <a:off x="9863525" y="1140210"/>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Design speed</a:t>
            </a:r>
          </a:p>
        </p:txBody>
      </p:sp>
      <p:sp>
        <p:nvSpPr>
          <p:cNvPr id="22" name="Text Placeholder 11">
            <a:extLst>
              <a:ext uri="{FF2B5EF4-FFF2-40B4-BE49-F238E27FC236}">
                <a16:creationId xmlns:a16="http://schemas.microsoft.com/office/drawing/2014/main" id="{EFEDC84F-F649-5061-7B27-44C0ECF4D53A}"/>
              </a:ext>
            </a:extLst>
          </p:cNvPr>
          <p:cNvSpPr txBox="1">
            <a:spLocks/>
          </p:cNvSpPr>
          <p:nvPr/>
        </p:nvSpPr>
        <p:spPr>
          <a:xfrm>
            <a:off x="9863525" y="1631956"/>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10 mph</a:t>
            </a:r>
          </a:p>
        </p:txBody>
      </p:sp>
      <p:sp>
        <p:nvSpPr>
          <p:cNvPr id="23" name="Rectangle 22">
            <a:extLst>
              <a:ext uri="{FF2B5EF4-FFF2-40B4-BE49-F238E27FC236}">
                <a16:creationId xmlns:a16="http://schemas.microsoft.com/office/drawing/2014/main" id="{3A49617B-5883-7167-11BD-5029769E4BE7}"/>
              </a:ext>
              <a:ext uri="{C183D7F6-B498-43B3-948B-1728B52AA6E4}">
                <adec:decorative xmlns:adec="http://schemas.microsoft.com/office/drawing/2017/decorative" val="1"/>
              </a:ext>
            </a:extLst>
          </p:cNvPr>
          <p:cNvSpPr/>
          <p:nvPr/>
        </p:nvSpPr>
        <p:spPr>
          <a:xfrm>
            <a:off x="9873540" y="167917"/>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4" name="Text Placeholder 10">
            <a:extLst>
              <a:ext uri="{FF2B5EF4-FFF2-40B4-BE49-F238E27FC236}">
                <a16:creationId xmlns:a16="http://schemas.microsoft.com/office/drawing/2014/main" id="{BA7493A2-B47A-F713-BB68-A855D73514EF}"/>
              </a:ext>
            </a:extLst>
          </p:cNvPr>
          <p:cNvSpPr txBox="1">
            <a:spLocks/>
          </p:cNvSpPr>
          <p:nvPr/>
        </p:nvSpPr>
        <p:spPr>
          <a:xfrm>
            <a:off x="9879772" y="3174921"/>
            <a:ext cx="1362069" cy="574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Carriageway (width)</a:t>
            </a:r>
          </a:p>
        </p:txBody>
      </p:sp>
      <p:pic>
        <p:nvPicPr>
          <p:cNvPr id="25" name="Graphic 24" descr="Gauge with solid fill">
            <a:extLst>
              <a:ext uri="{FF2B5EF4-FFF2-40B4-BE49-F238E27FC236}">
                <a16:creationId xmlns:a16="http://schemas.microsoft.com/office/drawing/2014/main" id="{1DE919AA-7C4F-BF33-C8D8-CEC457DF98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3390" y="225810"/>
            <a:ext cx="914400" cy="914400"/>
          </a:xfrm>
          <a:prstGeom prst="rect">
            <a:avLst/>
          </a:prstGeom>
        </p:spPr>
      </p:pic>
      <p:pic>
        <p:nvPicPr>
          <p:cNvPr id="26" name="Graphic 25" descr="Shoe footprints with solid fill">
            <a:extLst>
              <a:ext uri="{FF2B5EF4-FFF2-40B4-BE49-F238E27FC236}">
                <a16:creationId xmlns:a16="http://schemas.microsoft.com/office/drawing/2014/main" id="{5C336451-1F03-EE60-D433-9F58FD58BA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64916" y="4448668"/>
            <a:ext cx="756593" cy="756593"/>
          </a:xfrm>
          <a:prstGeom prst="rect">
            <a:avLst/>
          </a:prstGeom>
        </p:spPr>
      </p:pic>
      <p:pic>
        <p:nvPicPr>
          <p:cNvPr id="27" name="Graphic 26" descr="Car with solid fill">
            <a:extLst>
              <a:ext uri="{FF2B5EF4-FFF2-40B4-BE49-F238E27FC236}">
                <a16:creationId xmlns:a16="http://schemas.microsoft.com/office/drawing/2014/main" id="{D19EE053-3B30-8D11-C567-1FEBC41872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05621" y="2311473"/>
            <a:ext cx="914400" cy="914400"/>
          </a:xfrm>
          <a:prstGeom prst="rect">
            <a:avLst/>
          </a:prstGeom>
        </p:spPr>
      </p:pic>
      <p:sp>
        <p:nvSpPr>
          <p:cNvPr id="12" name="TextBox 11">
            <a:extLst>
              <a:ext uri="{FF2B5EF4-FFF2-40B4-BE49-F238E27FC236}">
                <a16:creationId xmlns:a16="http://schemas.microsoft.com/office/drawing/2014/main" id="{FDF2ED27-D6B9-D9BE-636B-67CFBF17C5AF}"/>
              </a:ext>
            </a:extLst>
          </p:cNvPr>
          <p:cNvSpPr txBox="1"/>
          <p:nvPr/>
        </p:nvSpPr>
        <p:spPr>
          <a:xfrm>
            <a:off x="2870955" y="922778"/>
            <a:ext cx="6096000" cy="369332"/>
          </a:xfrm>
          <a:prstGeom prst="rect">
            <a:avLst/>
          </a:prstGeom>
          <a:noFill/>
        </p:spPr>
        <p:txBody>
          <a:bodyPr wrap="square">
            <a:spAutoFit/>
          </a:bodyPr>
          <a:lstStyle/>
          <a:p>
            <a:r>
              <a:rPr lang="en-GB" dirty="0">
                <a:solidFill>
                  <a:srgbClr val="2E5F88"/>
                </a:solidFill>
              </a:rPr>
              <a:t>M.2.ii. JUNCTIONS &amp; CROSSINGS</a:t>
            </a:r>
            <a:endParaRPr lang="en-GB" dirty="0"/>
          </a:p>
        </p:txBody>
      </p:sp>
      <p:sp>
        <p:nvSpPr>
          <p:cNvPr id="28" name="Slide Number Placeholder 27">
            <a:extLst>
              <a:ext uri="{FF2B5EF4-FFF2-40B4-BE49-F238E27FC236}">
                <a16:creationId xmlns:a16="http://schemas.microsoft.com/office/drawing/2014/main" id="{B06E44DB-5995-0739-AF73-4DAFBEAE337F}"/>
              </a:ext>
            </a:extLst>
          </p:cNvPr>
          <p:cNvSpPr>
            <a:spLocks noGrp="1"/>
          </p:cNvSpPr>
          <p:nvPr>
            <p:ph type="sldNum" sz="quarter" idx="12"/>
          </p:nvPr>
        </p:nvSpPr>
        <p:spPr/>
        <p:txBody>
          <a:bodyPr/>
          <a:lstStyle/>
          <a:p>
            <a:pPr rtl="0"/>
            <a:fld id="{294A09A9-5501-47C1-A89A-A340965A2BE2}" type="slidenum">
              <a:rPr lang="en-GB" noProof="0" smtClean="0"/>
              <a:t>19</a:t>
            </a:fld>
            <a:endParaRPr lang="en-GB" noProof="0"/>
          </a:p>
        </p:txBody>
      </p:sp>
      <p:pic>
        <p:nvPicPr>
          <p:cNvPr id="16" name="Picture 15" descr="A silhouette of a person walking towards a tree&#10;&#10;Description automatically generated">
            <a:extLst>
              <a:ext uri="{FF2B5EF4-FFF2-40B4-BE49-F238E27FC236}">
                <a16:creationId xmlns:a16="http://schemas.microsoft.com/office/drawing/2014/main" id="{0D58AB8D-002C-9588-950C-4873BE72E8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330098" y="3686806"/>
            <a:ext cx="3170311" cy="2280315"/>
          </a:xfrm>
          <a:prstGeom prst="rect">
            <a:avLst/>
          </a:prstGeom>
        </p:spPr>
      </p:pic>
      <p:sp>
        <p:nvSpPr>
          <p:cNvPr id="29" name="Content Placeholder 3">
            <a:extLst>
              <a:ext uri="{FF2B5EF4-FFF2-40B4-BE49-F238E27FC236}">
                <a16:creationId xmlns:a16="http://schemas.microsoft.com/office/drawing/2014/main" id="{4E3D4453-4FA4-6628-B97B-EDD422F2E6CF}"/>
              </a:ext>
            </a:extLst>
          </p:cNvPr>
          <p:cNvSpPr txBox="1">
            <a:spLocks/>
          </p:cNvSpPr>
          <p:nvPr/>
        </p:nvSpPr>
        <p:spPr>
          <a:xfrm>
            <a:off x="6229737" y="2003210"/>
            <a:ext cx="3031722" cy="1847851"/>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200" dirty="0"/>
              <a:t>Consistent with current best practice advice buildings should define and enclose streets. Positioning of buildings can be used to limit forward visibility and therefore assist in the reduction of vehicle speeds.</a:t>
            </a:r>
          </a:p>
          <a:p>
            <a:endParaRPr lang="en-GB" dirty="0"/>
          </a:p>
        </p:txBody>
      </p:sp>
      <p:sp>
        <p:nvSpPr>
          <p:cNvPr id="32" name="Content Placeholder 4">
            <a:extLst>
              <a:ext uri="{FF2B5EF4-FFF2-40B4-BE49-F238E27FC236}">
                <a16:creationId xmlns:a16="http://schemas.microsoft.com/office/drawing/2014/main" id="{1EB8B253-9A3B-9119-E32C-A25CFE0D5D84}"/>
              </a:ext>
            </a:extLst>
          </p:cNvPr>
          <p:cNvSpPr txBox="1">
            <a:spLocks/>
          </p:cNvSpPr>
          <p:nvPr/>
        </p:nvSpPr>
        <p:spPr>
          <a:xfrm>
            <a:off x="5804829" y="4448668"/>
            <a:ext cx="1030510" cy="3651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US" sz="1000" dirty="0"/>
              <a:t>2 – 2.5 </a:t>
            </a:r>
            <a:r>
              <a:rPr lang="en-US" sz="1000" dirty="0" err="1"/>
              <a:t>storey</a:t>
            </a:r>
            <a:r>
              <a:rPr lang="en-US" sz="1000" dirty="0"/>
              <a:t> high frontage</a:t>
            </a:r>
            <a:endParaRPr lang="en-GB" sz="1000" dirty="0"/>
          </a:p>
        </p:txBody>
      </p:sp>
      <p:sp>
        <p:nvSpPr>
          <p:cNvPr id="34" name="Content Placeholder 4">
            <a:extLst>
              <a:ext uri="{FF2B5EF4-FFF2-40B4-BE49-F238E27FC236}">
                <a16:creationId xmlns:a16="http://schemas.microsoft.com/office/drawing/2014/main" id="{5D01A2E5-DDF8-91B8-5D27-3C70C1D1A406}"/>
              </a:ext>
            </a:extLst>
          </p:cNvPr>
          <p:cNvSpPr txBox="1">
            <a:spLocks/>
          </p:cNvSpPr>
          <p:nvPr/>
        </p:nvSpPr>
        <p:spPr>
          <a:xfrm>
            <a:off x="6221590" y="5895605"/>
            <a:ext cx="1229808" cy="365125"/>
          </a:xfrm>
          <a:prstGeom prst="rect">
            <a:avLst/>
          </a:prstGeom>
        </p:spPr>
        <p:txBody>
          <a:bodyPr vert="horz" lIns="91440" tIns="45720" rIns="91440" bIns="45720" rtlCol="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US" sz="1000" dirty="0"/>
              <a:t>3m min wide Front Privacy area</a:t>
            </a:r>
            <a:endParaRPr lang="en-GB" sz="1000" dirty="0"/>
          </a:p>
        </p:txBody>
      </p:sp>
      <p:sp>
        <p:nvSpPr>
          <p:cNvPr id="35" name="Content Placeholder 4">
            <a:extLst>
              <a:ext uri="{FF2B5EF4-FFF2-40B4-BE49-F238E27FC236}">
                <a16:creationId xmlns:a16="http://schemas.microsoft.com/office/drawing/2014/main" id="{5422C09A-25BE-751B-AC6C-664354AC0833}"/>
              </a:ext>
            </a:extLst>
          </p:cNvPr>
          <p:cNvSpPr txBox="1">
            <a:spLocks/>
          </p:cNvSpPr>
          <p:nvPr/>
        </p:nvSpPr>
        <p:spPr>
          <a:xfrm>
            <a:off x="7440408" y="5894522"/>
            <a:ext cx="1054094" cy="365125"/>
          </a:xfrm>
          <a:prstGeom prst="rect">
            <a:avLst/>
          </a:prstGeom>
        </p:spPr>
        <p:txBody>
          <a:bodyPr vert="horz" lIns="91440" tIns="45720" rIns="91440" bIns="45720" rtlCol="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000" dirty="0"/>
              <a:t>4.5m wide shared surface</a:t>
            </a:r>
            <a:endParaRPr lang="en-GB" sz="1000" dirty="0"/>
          </a:p>
        </p:txBody>
      </p:sp>
      <p:sp>
        <p:nvSpPr>
          <p:cNvPr id="36" name="Content Placeholder 4">
            <a:extLst>
              <a:ext uri="{FF2B5EF4-FFF2-40B4-BE49-F238E27FC236}">
                <a16:creationId xmlns:a16="http://schemas.microsoft.com/office/drawing/2014/main" id="{8ADA368E-25EA-F51C-E211-95FACF5C2221}"/>
              </a:ext>
            </a:extLst>
          </p:cNvPr>
          <p:cNvSpPr txBox="1">
            <a:spLocks/>
          </p:cNvSpPr>
          <p:nvPr/>
        </p:nvSpPr>
        <p:spPr>
          <a:xfrm>
            <a:off x="8504516" y="5799699"/>
            <a:ext cx="913840" cy="365125"/>
          </a:xfrm>
          <a:prstGeom prst="rect">
            <a:avLst/>
          </a:prstGeom>
        </p:spPr>
        <p:txBody>
          <a:bodyPr vert="horz" lIns="91440" tIns="45720" rIns="91440" bIns="45720" rtlCol="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US" sz="1000" dirty="0"/>
              <a:t>open space</a:t>
            </a:r>
            <a:endParaRPr lang="en-GB" sz="1000" dirty="0"/>
          </a:p>
        </p:txBody>
      </p:sp>
    </p:spTree>
    <p:extLst>
      <p:ext uri="{BB962C8B-B14F-4D97-AF65-F5344CB8AC3E}">
        <p14:creationId xmlns:p14="http://schemas.microsoft.com/office/powerpoint/2010/main" val="292825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41248" y="381000"/>
            <a:ext cx="2552700" cy="1325563"/>
          </a:xfrm>
        </p:spPr>
        <p:txBody>
          <a:bodyPr rtlCol="0"/>
          <a:lstStyle/>
          <a:p>
            <a:pPr rtl="0"/>
            <a:r>
              <a:rPr lang="en-GB" dirty="0"/>
              <a:t>contents</a:t>
            </a:r>
          </a:p>
        </p:txBody>
      </p:sp>
      <p:sp>
        <p:nvSpPr>
          <p:cNvPr id="26" name="Date Placeholder 25">
            <a:extLst>
              <a:ext uri="{FF2B5EF4-FFF2-40B4-BE49-F238E27FC236}">
                <a16:creationId xmlns:a16="http://schemas.microsoft.com/office/drawing/2014/main" id="{B03F7300-C115-46F1-88E3-4CBC017DA815}"/>
              </a:ext>
            </a:extLst>
          </p:cNvPr>
          <p:cNvSpPr>
            <a:spLocks noGrp="1"/>
          </p:cNvSpPr>
          <p:nvPr>
            <p:ph type="dt" sz="half" idx="12"/>
          </p:nvPr>
        </p:nvSpPr>
        <p:spPr>
          <a:xfrm>
            <a:off x="838200" y="6356350"/>
            <a:ext cx="2743200" cy="365125"/>
          </a:xfrm>
        </p:spPr>
        <p:txBody>
          <a:bodyPr rtlCol="0"/>
          <a:lstStyle/>
          <a:p>
            <a:pPr rtl="0"/>
            <a:fld id="{25F0CBB5-0CCF-44EB-AB4E-39EC18D454B9}" type="datetime1">
              <a:rPr lang="en-GB" smtClean="0"/>
              <a:t>10/07/2024</a:t>
            </a:fld>
            <a:endParaRPr lang="en-GB" dirty="0"/>
          </a:p>
        </p:txBody>
      </p:sp>
      <p:sp>
        <p:nvSpPr>
          <p:cNvPr id="27" name="Footer Placeholder 26">
            <a:extLst>
              <a:ext uri="{FF2B5EF4-FFF2-40B4-BE49-F238E27FC236}">
                <a16:creationId xmlns:a16="http://schemas.microsoft.com/office/drawing/2014/main" id="{8672DD3E-2D32-4972-8EF6-8778B7807D10}"/>
              </a:ext>
            </a:extLst>
          </p:cNvPr>
          <p:cNvSpPr>
            <a:spLocks noGrp="1"/>
          </p:cNvSpPr>
          <p:nvPr>
            <p:ph type="ftr" sz="quarter" idx="13"/>
          </p:nvPr>
        </p:nvSpPr>
        <p:spPr>
          <a:xfrm>
            <a:off x="4038600" y="6356350"/>
            <a:ext cx="4114800" cy="365125"/>
          </a:xfrm>
        </p:spPr>
        <p:txBody>
          <a:bodyPr rtlCol="0"/>
          <a:lstStyle/>
          <a:p>
            <a:pPr rtl="0"/>
            <a:r>
              <a:rPr lang="en-GB"/>
              <a:t>Buckingham Design Code: 2024 - 2044</a:t>
            </a:r>
          </a:p>
        </p:txBody>
      </p:sp>
      <p:pic>
        <p:nvPicPr>
          <p:cNvPr id="6" name="Picture Placeholder 5" descr="A grassy field with a steeple and trees in the background&#10;&#10;Description automatically generated">
            <a:extLst>
              <a:ext uri="{FF2B5EF4-FFF2-40B4-BE49-F238E27FC236}">
                <a16:creationId xmlns:a16="http://schemas.microsoft.com/office/drawing/2014/main" id="{2B47BDFA-5417-3EAE-0DD4-E6F9CD56E949}"/>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84C9BC74-2B36-0EB6-4376-79022B49EDB9}"/>
              </a:ext>
            </a:extLst>
          </p:cNvPr>
          <p:cNvSpPr txBox="1"/>
          <p:nvPr/>
        </p:nvSpPr>
        <p:spPr>
          <a:xfrm>
            <a:off x="4796743" y="5345740"/>
            <a:ext cx="6634065" cy="874085"/>
          </a:xfrm>
          <a:prstGeom prst="rect">
            <a:avLst/>
          </a:prstGeom>
          <a:solidFill>
            <a:schemeClr val="bg1"/>
          </a:solidFill>
        </p:spPr>
        <p:txBody>
          <a:bodyPr wrap="square" rtlCol="0">
            <a:spAutoFit/>
          </a:bodyPr>
          <a:lstStyle/>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Buckingham viewed from the west.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“This image was taken in the month of September and illustrates the importance of tree cover to the setting of the town. Increasing the tree cover both within the town, and in particular new developments within an extended urban area, will assist with the integration of new housing together with combating the effects of climate change.”</a:t>
            </a:r>
          </a:p>
        </p:txBody>
      </p:sp>
      <p:graphicFrame>
        <p:nvGraphicFramePr>
          <p:cNvPr id="9" name="Table 8">
            <a:extLst>
              <a:ext uri="{FF2B5EF4-FFF2-40B4-BE49-F238E27FC236}">
                <a16:creationId xmlns:a16="http://schemas.microsoft.com/office/drawing/2014/main" id="{3F234680-2A22-E1A7-1A34-C7F9A4920CB1}"/>
              </a:ext>
            </a:extLst>
          </p:cNvPr>
          <p:cNvGraphicFramePr>
            <a:graphicFrameLocks noGrp="1"/>
          </p:cNvGraphicFramePr>
          <p:nvPr>
            <p:extLst>
              <p:ext uri="{D42A27DB-BD31-4B8C-83A1-F6EECF244321}">
                <p14:modId xmlns:p14="http://schemas.microsoft.com/office/powerpoint/2010/main" val="3675841437"/>
              </p:ext>
            </p:extLst>
          </p:nvPr>
        </p:nvGraphicFramePr>
        <p:xfrm>
          <a:off x="513711" y="1706563"/>
          <a:ext cx="2999331" cy="3760236"/>
        </p:xfrm>
        <a:graphic>
          <a:graphicData uri="http://schemas.openxmlformats.org/drawingml/2006/table">
            <a:tbl>
              <a:tblPr firstRow="1" bandRow="1"/>
              <a:tblGrid>
                <a:gridCol w="2999331">
                  <a:extLst>
                    <a:ext uri="{9D8B030D-6E8A-4147-A177-3AD203B41FA5}">
                      <a16:colId xmlns:a16="http://schemas.microsoft.com/office/drawing/2014/main" val="1494703653"/>
                    </a:ext>
                  </a:extLst>
                </a:gridCol>
              </a:tblGrid>
              <a:tr h="416349">
                <a:tc>
                  <a:txBody>
                    <a:bodyPr/>
                    <a:lstStyle/>
                    <a:p>
                      <a:r>
                        <a:rPr lang="en-GB" dirty="0"/>
                        <a:t>Introduction                       3</a:t>
                      </a:r>
                    </a:p>
                  </a:txBody>
                  <a:tcPr>
                    <a:solidFill>
                      <a:schemeClr val="bg1"/>
                    </a:solidFill>
                  </a:tcPr>
                </a:tc>
                <a:extLst>
                  <a:ext uri="{0D108BD9-81ED-4DB2-BD59-A6C34878D82A}">
                    <a16:rowId xmlns:a16="http://schemas.microsoft.com/office/drawing/2014/main" val="4144331923"/>
                  </a:ext>
                </a:extLst>
              </a:tr>
              <a:tr h="416349">
                <a:tc>
                  <a:txBody>
                    <a:bodyPr/>
                    <a:lstStyle/>
                    <a:p>
                      <a:r>
                        <a:rPr lang="en-GB" dirty="0">
                          <a:solidFill>
                            <a:schemeClr val="bg1"/>
                          </a:solidFill>
                        </a:rPr>
                        <a:t>Context                               6</a:t>
                      </a:r>
                    </a:p>
                  </a:txBody>
                  <a:tcPr>
                    <a:solidFill>
                      <a:srgbClr val="A0559D"/>
                    </a:solidFill>
                  </a:tcPr>
                </a:tc>
                <a:extLst>
                  <a:ext uri="{0D108BD9-81ED-4DB2-BD59-A6C34878D82A}">
                    <a16:rowId xmlns:a16="http://schemas.microsoft.com/office/drawing/2014/main" val="2889773351"/>
                  </a:ext>
                </a:extLst>
              </a:tr>
              <a:tr h="416349">
                <a:tc>
                  <a:txBody>
                    <a:bodyPr/>
                    <a:lstStyle/>
                    <a:p>
                      <a:r>
                        <a:rPr lang="en-GB" dirty="0">
                          <a:solidFill>
                            <a:schemeClr val="bg1"/>
                          </a:solidFill>
                        </a:rPr>
                        <a:t>Movement                        19</a:t>
                      </a:r>
                    </a:p>
                  </a:txBody>
                  <a:tcPr>
                    <a:solidFill>
                      <a:srgbClr val="2E5F88"/>
                    </a:solidFill>
                  </a:tcPr>
                </a:tc>
                <a:extLst>
                  <a:ext uri="{0D108BD9-81ED-4DB2-BD59-A6C34878D82A}">
                    <a16:rowId xmlns:a16="http://schemas.microsoft.com/office/drawing/2014/main" val="1523365245"/>
                  </a:ext>
                </a:extLst>
              </a:tr>
              <a:tr h="416349">
                <a:tc>
                  <a:txBody>
                    <a:bodyPr/>
                    <a:lstStyle/>
                    <a:p>
                      <a:r>
                        <a:rPr lang="en-GB" dirty="0">
                          <a:solidFill>
                            <a:schemeClr val="bg1"/>
                          </a:solidFill>
                        </a:rPr>
                        <a:t>Nature                               23</a:t>
                      </a:r>
                    </a:p>
                  </a:txBody>
                  <a:tcPr>
                    <a:solidFill>
                      <a:srgbClr val="4BA2A3"/>
                    </a:solidFill>
                  </a:tcPr>
                </a:tc>
                <a:extLst>
                  <a:ext uri="{0D108BD9-81ED-4DB2-BD59-A6C34878D82A}">
                    <a16:rowId xmlns:a16="http://schemas.microsoft.com/office/drawing/2014/main" val="1725605610"/>
                  </a:ext>
                </a:extLst>
              </a:tr>
              <a:tr h="416349">
                <a:tc>
                  <a:txBody>
                    <a:bodyPr/>
                    <a:lstStyle/>
                    <a:p>
                      <a:r>
                        <a:rPr lang="en-GB" dirty="0">
                          <a:solidFill>
                            <a:schemeClr val="bg1"/>
                          </a:solidFill>
                        </a:rPr>
                        <a:t>Identity                              31</a:t>
                      </a:r>
                    </a:p>
                  </a:txBody>
                  <a:tcPr>
                    <a:solidFill>
                      <a:srgbClr val="B8ADD5"/>
                    </a:solidFill>
                  </a:tcPr>
                </a:tc>
                <a:extLst>
                  <a:ext uri="{0D108BD9-81ED-4DB2-BD59-A6C34878D82A}">
                    <a16:rowId xmlns:a16="http://schemas.microsoft.com/office/drawing/2014/main" val="3503176018"/>
                  </a:ext>
                </a:extLst>
              </a:tr>
              <a:tr h="416349">
                <a:tc>
                  <a:txBody>
                    <a:bodyPr/>
                    <a:lstStyle/>
                    <a:p>
                      <a:r>
                        <a:rPr lang="en-GB" dirty="0">
                          <a:solidFill>
                            <a:schemeClr val="bg1"/>
                          </a:solidFill>
                        </a:rPr>
                        <a:t>Public Spaces                   35</a:t>
                      </a:r>
                    </a:p>
                  </a:txBody>
                  <a:tcPr>
                    <a:solidFill>
                      <a:srgbClr val="7BBE7A"/>
                    </a:solidFill>
                  </a:tcPr>
                </a:tc>
                <a:extLst>
                  <a:ext uri="{0D108BD9-81ED-4DB2-BD59-A6C34878D82A}">
                    <a16:rowId xmlns:a16="http://schemas.microsoft.com/office/drawing/2014/main" val="895227228"/>
                  </a:ext>
                </a:extLst>
              </a:tr>
              <a:tr h="429444">
                <a:tc>
                  <a:txBody>
                    <a:bodyPr/>
                    <a:lstStyle/>
                    <a:p>
                      <a:r>
                        <a:rPr lang="en-GB" dirty="0">
                          <a:solidFill>
                            <a:schemeClr val="bg1"/>
                          </a:solidFill>
                        </a:rPr>
                        <a:t>Homes &amp; Buildings         41</a:t>
                      </a:r>
                    </a:p>
                  </a:txBody>
                  <a:tcPr>
                    <a:solidFill>
                      <a:srgbClr val="B36574"/>
                    </a:solidFill>
                  </a:tcPr>
                </a:tc>
                <a:extLst>
                  <a:ext uri="{0D108BD9-81ED-4DB2-BD59-A6C34878D82A}">
                    <a16:rowId xmlns:a16="http://schemas.microsoft.com/office/drawing/2014/main" val="3148904321"/>
                  </a:ext>
                </a:extLst>
              </a:tr>
              <a:tr h="416349">
                <a:tc>
                  <a:txBody>
                    <a:bodyPr/>
                    <a:lstStyle/>
                    <a:p>
                      <a:r>
                        <a:rPr lang="en-GB" dirty="0">
                          <a:solidFill>
                            <a:schemeClr val="bg1"/>
                          </a:solidFill>
                        </a:rPr>
                        <a:t>Resources                         45</a:t>
                      </a:r>
                    </a:p>
                  </a:txBody>
                  <a:tcPr>
                    <a:solidFill>
                      <a:srgbClr val="98216B"/>
                    </a:solidFill>
                  </a:tcPr>
                </a:tc>
                <a:extLst>
                  <a:ext uri="{0D108BD9-81ED-4DB2-BD59-A6C34878D82A}">
                    <a16:rowId xmlns:a16="http://schemas.microsoft.com/office/drawing/2014/main" val="3070522158"/>
                  </a:ext>
                </a:extLst>
              </a:tr>
              <a:tr h="416349">
                <a:tc>
                  <a:txBody>
                    <a:bodyPr/>
                    <a:lstStyle/>
                    <a:p>
                      <a:r>
                        <a:rPr lang="en-US" dirty="0">
                          <a:solidFill>
                            <a:schemeClr val="bg1"/>
                          </a:solidFill>
                        </a:rPr>
                        <a:t>Planning Applications    47</a:t>
                      </a:r>
                      <a:endParaRPr lang="en-GB" dirty="0">
                        <a:solidFill>
                          <a:schemeClr val="bg1"/>
                        </a:solidFill>
                      </a:endParaRPr>
                    </a:p>
                  </a:txBody>
                  <a:tcPr>
                    <a:solidFill>
                      <a:schemeClr val="tx1"/>
                    </a:solidFill>
                  </a:tcPr>
                </a:tc>
                <a:extLst>
                  <a:ext uri="{0D108BD9-81ED-4DB2-BD59-A6C34878D82A}">
                    <a16:rowId xmlns:a16="http://schemas.microsoft.com/office/drawing/2014/main" val="4267427970"/>
                  </a:ext>
                </a:extLst>
              </a:tr>
            </a:tbl>
          </a:graphicData>
        </a:graphic>
      </p:graphicFrame>
      <p:sp>
        <p:nvSpPr>
          <p:cNvPr id="3" name="Slide Number Placeholder 2">
            <a:extLst>
              <a:ext uri="{FF2B5EF4-FFF2-40B4-BE49-F238E27FC236}">
                <a16:creationId xmlns:a16="http://schemas.microsoft.com/office/drawing/2014/main" id="{FDBA7173-2948-FD86-A30F-DC9230E97170}"/>
              </a:ext>
            </a:extLst>
          </p:cNvPr>
          <p:cNvSpPr>
            <a:spLocks noGrp="1"/>
          </p:cNvSpPr>
          <p:nvPr>
            <p:ph type="sldNum" sz="quarter" idx="14"/>
          </p:nvPr>
        </p:nvSpPr>
        <p:spPr/>
        <p:txBody>
          <a:bodyPr/>
          <a:lstStyle/>
          <a:p>
            <a:pPr rtl="0"/>
            <a:fld id="{294A09A9-5501-47C1-A89A-A340965A2BE2}" type="slidenum">
              <a:rPr lang="en-GB" noProof="0" smtClean="0"/>
              <a:pPr rtl="0"/>
              <a:t>2</a:t>
            </a:fld>
            <a:endParaRPr lang="en-GB" noProof="0"/>
          </a:p>
        </p:txBody>
      </p:sp>
    </p:spTree>
    <p:extLst>
      <p:ext uri="{BB962C8B-B14F-4D97-AF65-F5344CB8AC3E}">
        <p14:creationId xmlns:p14="http://schemas.microsoft.com/office/powerpoint/2010/main" val="2447338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rick driveway with cars parked in front of a brick building&#10;&#10;Description automatically generated">
            <a:extLst>
              <a:ext uri="{FF2B5EF4-FFF2-40B4-BE49-F238E27FC236}">
                <a16:creationId xmlns:a16="http://schemas.microsoft.com/office/drawing/2014/main" id="{AB2F6905-6CC5-BF24-EB25-0A58471DCA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3305" y="968968"/>
            <a:ext cx="2458453" cy="2280051"/>
          </a:xfrm>
          <a:prstGeom prst="rect">
            <a:avLst/>
          </a:prstGeom>
        </p:spPr>
      </p:pic>
      <p:sp>
        <p:nvSpPr>
          <p:cNvPr id="16" name="Oval 15">
            <a:extLst>
              <a:ext uri="{FF2B5EF4-FFF2-40B4-BE49-F238E27FC236}">
                <a16:creationId xmlns:a16="http://schemas.microsoft.com/office/drawing/2014/main" id="{4CE1EC16-FE29-0FB7-5D46-CCBC275CB4FA}"/>
              </a:ext>
            </a:extLst>
          </p:cNvPr>
          <p:cNvSpPr/>
          <p:nvPr/>
        </p:nvSpPr>
        <p:spPr>
          <a:xfrm>
            <a:off x="10095234" y="2200237"/>
            <a:ext cx="208468" cy="2068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C41C201-4860-8FED-C74A-3BDAA2784E15}"/>
              </a:ext>
            </a:extLst>
          </p:cNvPr>
          <p:cNvSpPr/>
          <p:nvPr/>
        </p:nvSpPr>
        <p:spPr>
          <a:xfrm>
            <a:off x="10149954" y="1065893"/>
            <a:ext cx="208468" cy="2068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A22E88-8026-5FFD-974F-120FD429A515}"/>
              </a:ext>
            </a:extLst>
          </p:cNvPr>
          <p:cNvSpPr/>
          <p:nvPr/>
        </p:nvSpPr>
        <p:spPr>
          <a:xfrm>
            <a:off x="11422798" y="1442674"/>
            <a:ext cx="208468" cy="2068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A3A39DB-D849-ECE5-A239-1E5040219E7E}"/>
              </a:ext>
            </a:extLst>
          </p:cNvPr>
          <p:cNvSpPr/>
          <p:nvPr/>
        </p:nvSpPr>
        <p:spPr>
          <a:xfrm>
            <a:off x="10658563" y="2573442"/>
            <a:ext cx="208468" cy="2068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B5B862D4-7E85-3E6C-F08C-E19F2BF8608C}"/>
              </a:ext>
            </a:extLst>
          </p:cNvPr>
          <p:cNvSpPr txBox="1">
            <a:spLocks/>
          </p:cNvSpPr>
          <p:nvPr/>
        </p:nvSpPr>
        <p:spPr>
          <a:xfrm>
            <a:off x="857250" y="1697038"/>
            <a:ext cx="2514600" cy="82391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2E5F88"/>
                </a:solidFill>
              </a:rPr>
              <a:t>ON-STREET</a:t>
            </a:r>
          </a:p>
        </p:txBody>
      </p:sp>
      <p:sp>
        <p:nvSpPr>
          <p:cNvPr id="22" name="Content Placeholder 3">
            <a:extLst>
              <a:ext uri="{FF2B5EF4-FFF2-40B4-BE49-F238E27FC236}">
                <a16:creationId xmlns:a16="http://schemas.microsoft.com/office/drawing/2014/main" id="{8DE6D738-DD8F-49C9-A86D-CB301C8745C0}"/>
              </a:ext>
            </a:extLst>
          </p:cNvPr>
          <p:cNvSpPr txBox="1">
            <a:spLocks/>
          </p:cNvSpPr>
          <p:nvPr/>
        </p:nvSpPr>
        <p:spPr>
          <a:xfrm>
            <a:off x="857250" y="2171071"/>
            <a:ext cx="2514600" cy="347472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500" dirty="0"/>
              <a:t>On-street parking is informal and unmarked for use by visitors or overflow parking for residents; It will be overlooked by surrounding houses and have a traffic calming effect, separating pedestrians from moving traffic.</a:t>
            </a:r>
          </a:p>
          <a:p>
            <a:pPr marL="0" indent="0">
              <a:lnSpc>
                <a:spcPct val="120000"/>
              </a:lnSpc>
              <a:buFont typeface="Arial" panose="020B0604020202020204" pitchFamily="34" charset="0"/>
              <a:buNone/>
            </a:pPr>
            <a:r>
              <a:rPr lang="en-US" sz="1500" dirty="0"/>
              <a:t>To discourage parking on grass verges measures must be designed into landscape proposals with various methods explored such as edge posts and planting.</a:t>
            </a:r>
          </a:p>
          <a:p>
            <a:pPr marL="0" indent="0">
              <a:lnSpc>
                <a:spcPct val="120000"/>
              </a:lnSpc>
              <a:buFont typeface="Arial" panose="020B0604020202020204" pitchFamily="34" charset="0"/>
              <a:buNone/>
            </a:pPr>
            <a:endParaRPr lang="en-GB" sz="1500" dirty="0"/>
          </a:p>
          <a:p>
            <a:endParaRPr lang="en-GB" dirty="0"/>
          </a:p>
        </p:txBody>
      </p:sp>
      <p:sp>
        <p:nvSpPr>
          <p:cNvPr id="23" name="Text Placeholder 6">
            <a:extLst>
              <a:ext uri="{FF2B5EF4-FFF2-40B4-BE49-F238E27FC236}">
                <a16:creationId xmlns:a16="http://schemas.microsoft.com/office/drawing/2014/main" id="{263E8529-72B2-ABF3-9755-E04321FABC33}"/>
              </a:ext>
            </a:extLst>
          </p:cNvPr>
          <p:cNvSpPr txBox="1">
            <a:spLocks/>
          </p:cNvSpPr>
          <p:nvPr/>
        </p:nvSpPr>
        <p:spPr>
          <a:xfrm>
            <a:off x="3804443" y="1697038"/>
            <a:ext cx="2514600" cy="82391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2E5F88"/>
                </a:solidFill>
              </a:rPr>
              <a:t>IN CURTLIAGE</a:t>
            </a:r>
          </a:p>
        </p:txBody>
      </p:sp>
      <p:sp>
        <p:nvSpPr>
          <p:cNvPr id="24" name="Content Placeholder 4">
            <a:extLst>
              <a:ext uri="{FF2B5EF4-FFF2-40B4-BE49-F238E27FC236}">
                <a16:creationId xmlns:a16="http://schemas.microsoft.com/office/drawing/2014/main" id="{2E13FAF6-06B5-3BCD-AD04-B21551DD156E}"/>
              </a:ext>
            </a:extLst>
          </p:cNvPr>
          <p:cNvSpPr txBox="1">
            <a:spLocks/>
          </p:cNvSpPr>
          <p:nvPr/>
        </p:nvSpPr>
        <p:spPr>
          <a:xfrm>
            <a:off x="3804443" y="2225436"/>
            <a:ext cx="2514600" cy="14199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200" dirty="0"/>
              <a:t>Within residential areas most house types should provide off-street parking. The parking should be provided within garages or hard surface areas and be located to the side of dwellings.</a:t>
            </a:r>
            <a:endParaRPr lang="en-GB" dirty="0"/>
          </a:p>
          <a:p>
            <a:endParaRPr lang="en-GB" dirty="0"/>
          </a:p>
        </p:txBody>
      </p:sp>
      <p:sp>
        <p:nvSpPr>
          <p:cNvPr id="25" name="Text Placeholder 8">
            <a:extLst>
              <a:ext uri="{FF2B5EF4-FFF2-40B4-BE49-F238E27FC236}">
                <a16:creationId xmlns:a16="http://schemas.microsoft.com/office/drawing/2014/main" id="{052E2464-026D-C525-D48F-F9A828DDC855}"/>
              </a:ext>
            </a:extLst>
          </p:cNvPr>
          <p:cNvSpPr txBox="1">
            <a:spLocks/>
          </p:cNvSpPr>
          <p:nvPr/>
        </p:nvSpPr>
        <p:spPr>
          <a:xfrm>
            <a:off x="3820161" y="3907490"/>
            <a:ext cx="2514600" cy="82391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2E5F88"/>
                </a:solidFill>
              </a:rPr>
              <a:t>PARKING COURTS</a:t>
            </a:r>
          </a:p>
        </p:txBody>
      </p:sp>
      <p:sp>
        <p:nvSpPr>
          <p:cNvPr id="26" name="Footer Placeholder 14">
            <a:extLst>
              <a:ext uri="{FF2B5EF4-FFF2-40B4-BE49-F238E27FC236}">
                <a16:creationId xmlns:a16="http://schemas.microsoft.com/office/drawing/2014/main" id="{EA1BC1CD-C85B-96B2-B3FE-4AB4A22279B7}"/>
              </a:ext>
            </a:extLst>
          </p:cNvPr>
          <p:cNvSpPr>
            <a:spLocks noGrp="1"/>
          </p:cNvSpPr>
          <p:nvPr>
            <p:ph type="ftr" sz="quarter" idx="11"/>
          </p:nvPr>
        </p:nvSpPr>
        <p:spPr>
          <a:xfrm>
            <a:off x="4261643" y="6363179"/>
            <a:ext cx="4114800" cy="365125"/>
          </a:xfrm>
        </p:spPr>
        <p:txBody>
          <a:bodyPr rtlCol="0"/>
          <a:lstStyle/>
          <a:p>
            <a:pPr rtl="0"/>
            <a:r>
              <a:rPr lang="en-GB"/>
              <a:t>Buckingham Design Code: 2024 - 2044</a:t>
            </a:r>
          </a:p>
        </p:txBody>
      </p:sp>
      <p:sp>
        <p:nvSpPr>
          <p:cNvPr id="28" name="Content Placeholder 4">
            <a:extLst>
              <a:ext uri="{FF2B5EF4-FFF2-40B4-BE49-F238E27FC236}">
                <a16:creationId xmlns:a16="http://schemas.microsoft.com/office/drawing/2014/main" id="{38F73F74-BFF7-8041-BAEF-A837E2242CEA}"/>
              </a:ext>
            </a:extLst>
          </p:cNvPr>
          <p:cNvSpPr txBox="1">
            <a:spLocks/>
          </p:cNvSpPr>
          <p:nvPr/>
        </p:nvSpPr>
        <p:spPr>
          <a:xfrm>
            <a:off x="3820161" y="4417317"/>
            <a:ext cx="2514600" cy="1228474"/>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dirty="0"/>
              <a:t>All parking courts shall:</a:t>
            </a:r>
          </a:p>
          <a:p>
            <a:pPr>
              <a:lnSpc>
                <a:spcPct val="100000"/>
              </a:lnSpc>
            </a:pPr>
            <a:r>
              <a:rPr lang="en-US" sz="2200" dirty="0"/>
              <a:t>have limited use in the layout</a:t>
            </a:r>
          </a:p>
          <a:p>
            <a:pPr>
              <a:lnSpc>
                <a:spcPct val="100000"/>
              </a:lnSpc>
            </a:pPr>
            <a:r>
              <a:rPr lang="en-US" sz="2200" dirty="0"/>
              <a:t>be used equally between free market and affordable housing</a:t>
            </a:r>
          </a:p>
          <a:p>
            <a:endParaRPr lang="en-GB" dirty="0"/>
          </a:p>
        </p:txBody>
      </p:sp>
      <p:sp>
        <p:nvSpPr>
          <p:cNvPr id="29" name="Content Placeholder 4">
            <a:extLst>
              <a:ext uri="{FF2B5EF4-FFF2-40B4-BE49-F238E27FC236}">
                <a16:creationId xmlns:a16="http://schemas.microsoft.com/office/drawing/2014/main" id="{D8C45F87-E0D7-5B63-ED21-6D610B2E2C0A}"/>
              </a:ext>
            </a:extLst>
          </p:cNvPr>
          <p:cNvSpPr txBox="1">
            <a:spLocks/>
          </p:cNvSpPr>
          <p:nvPr/>
        </p:nvSpPr>
        <p:spPr>
          <a:xfrm>
            <a:off x="6696393" y="608491"/>
            <a:ext cx="2514600" cy="524486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300" dirty="0"/>
              <a:t>have an entrance that provides a clear demarcation between public and private space</a:t>
            </a:r>
          </a:p>
          <a:p>
            <a:pPr>
              <a:lnSpc>
                <a:spcPct val="100000"/>
              </a:lnSpc>
            </a:pPr>
            <a:r>
              <a:rPr lang="en-US" sz="1300" dirty="0"/>
              <a:t>have no more than 10 spaces in each court (12 for flats)</a:t>
            </a:r>
          </a:p>
          <a:p>
            <a:pPr>
              <a:lnSpc>
                <a:spcPct val="100000"/>
              </a:lnSpc>
            </a:pPr>
            <a:r>
              <a:rPr lang="en-US" sz="1300" dirty="0"/>
              <a:t>be well lit</a:t>
            </a:r>
          </a:p>
          <a:p>
            <a:pPr>
              <a:lnSpc>
                <a:spcPct val="100000"/>
              </a:lnSpc>
            </a:pPr>
            <a:r>
              <a:rPr lang="en-US" sz="1300" dirty="0"/>
              <a:t>have submitted with the application details of maintenance and utility arrangements</a:t>
            </a:r>
          </a:p>
          <a:p>
            <a:pPr marL="0" indent="0">
              <a:lnSpc>
                <a:spcPct val="100000"/>
              </a:lnSpc>
              <a:buNone/>
            </a:pPr>
            <a:r>
              <a:rPr lang="en-US" sz="1300" dirty="0"/>
              <a:t>Parking courts, where proposed, should be located to the front, rear, or side of dwellings and ensure surveillance and security of vehicles. The image below indicates how a parking court to the front of dwellings can be achieved as shown on the images below.</a:t>
            </a:r>
          </a:p>
          <a:p>
            <a:pPr marL="0" indent="0">
              <a:lnSpc>
                <a:spcPct val="100000"/>
              </a:lnSpc>
              <a:buNone/>
            </a:pPr>
            <a:r>
              <a:rPr lang="en-US" sz="1300" dirty="0"/>
              <a:t>Rear and side parking courts must be entirely enclosed with 1.8m high brick walls and have direct access from the court through lockable gates to the properties they serve.</a:t>
            </a:r>
          </a:p>
          <a:p>
            <a:pPr marL="0" indent="0">
              <a:lnSpc>
                <a:spcPct val="100000"/>
              </a:lnSpc>
              <a:buNone/>
            </a:pPr>
            <a:r>
              <a:rPr lang="en-US" sz="1300" dirty="0"/>
              <a:t>Parking courts shall be surfaced in black tarmacadam and the vehicular entrance demarked by a change in surface.</a:t>
            </a:r>
          </a:p>
          <a:p>
            <a:pPr marL="0" indent="0">
              <a:lnSpc>
                <a:spcPct val="100000"/>
              </a:lnSpc>
              <a:buNone/>
            </a:pPr>
            <a:endParaRPr lang="en-US" sz="1200" dirty="0"/>
          </a:p>
          <a:p>
            <a:endParaRPr lang="en-GB" dirty="0"/>
          </a:p>
        </p:txBody>
      </p:sp>
      <p:sp>
        <p:nvSpPr>
          <p:cNvPr id="32" name="Date Placeholder 2">
            <a:extLst>
              <a:ext uri="{FF2B5EF4-FFF2-40B4-BE49-F238E27FC236}">
                <a16:creationId xmlns:a16="http://schemas.microsoft.com/office/drawing/2014/main" id="{4F1E552B-10C7-A895-374D-2F158EACE3F3}"/>
              </a:ext>
            </a:extLst>
          </p:cNvPr>
          <p:cNvSpPr>
            <a:spLocks noGrp="1"/>
          </p:cNvSpPr>
          <p:nvPr>
            <p:ph type="dt" sz="half" idx="10"/>
          </p:nvPr>
        </p:nvSpPr>
        <p:spPr>
          <a:xfrm>
            <a:off x="838200" y="6356350"/>
            <a:ext cx="2743200" cy="365125"/>
          </a:xfrm>
        </p:spPr>
        <p:txBody>
          <a:bodyPr rtlCol="0"/>
          <a:lstStyle/>
          <a:p>
            <a:pPr rtl="0"/>
            <a:fld id="{D46C8807-4220-4ED2-B1D4-4B5B3BF249BC}" type="datetime1">
              <a:rPr lang="en-GB" smtClean="0"/>
              <a:t>10/07/2024</a:t>
            </a:fld>
            <a:endParaRPr lang="en-GB" dirty="0"/>
          </a:p>
        </p:txBody>
      </p:sp>
      <p:sp>
        <p:nvSpPr>
          <p:cNvPr id="2" name="Title 1">
            <a:extLst>
              <a:ext uri="{FF2B5EF4-FFF2-40B4-BE49-F238E27FC236}">
                <a16:creationId xmlns:a16="http://schemas.microsoft.com/office/drawing/2014/main" id="{48830620-3851-C59D-C28D-DF7FD978A572}"/>
              </a:ext>
            </a:extLst>
          </p:cNvPr>
          <p:cNvSpPr>
            <a:spLocks noGrp="1"/>
          </p:cNvSpPr>
          <p:nvPr>
            <p:ph type="title"/>
          </p:nvPr>
        </p:nvSpPr>
        <p:spPr>
          <a:xfrm>
            <a:off x="857250" y="286986"/>
            <a:ext cx="5129855" cy="882428"/>
          </a:xfrm>
        </p:spPr>
        <p:txBody>
          <a:bodyPr rtlCol="0">
            <a:normAutofit/>
          </a:bodyPr>
          <a:lstStyle/>
          <a:p>
            <a:pPr rtl="0"/>
            <a:r>
              <a:rPr lang="en-GB" sz="2800" dirty="0">
                <a:solidFill>
                  <a:srgbClr val="2E5F88"/>
                </a:solidFill>
              </a:rPr>
              <a:t>MOVEMENT</a:t>
            </a:r>
          </a:p>
        </p:txBody>
      </p:sp>
      <p:sp>
        <p:nvSpPr>
          <p:cNvPr id="3" name="TextBox 2">
            <a:extLst>
              <a:ext uri="{FF2B5EF4-FFF2-40B4-BE49-F238E27FC236}">
                <a16:creationId xmlns:a16="http://schemas.microsoft.com/office/drawing/2014/main" id="{1AB5D808-E4C5-B9B2-FDBC-15511954D7FE}"/>
              </a:ext>
            </a:extLst>
          </p:cNvPr>
          <p:cNvSpPr txBox="1"/>
          <p:nvPr/>
        </p:nvSpPr>
        <p:spPr>
          <a:xfrm>
            <a:off x="857250" y="1040012"/>
            <a:ext cx="6096000" cy="369332"/>
          </a:xfrm>
          <a:prstGeom prst="rect">
            <a:avLst/>
          </a:prstGeom>
          <a:noFill/>
        </p:spPr>
        <p:txBody>
          <a:bodyPr wrap="square">
            <a:spAutoFit/>
          </a:bodyPr>
          <a:lstStyle/>
          <a:p>
            <a:r>
              <a:rPr lang="en-GB" dirty="0">
                <a:solidFill>
                  <a:srgbClr val="2E5F88"/>
                </a:solidFill>
              </a:rPr>
              <a:t>M.3.i. PARKING</a:t>
            </a:r>
            <a:endParaRPr lang="en-GB" dirty="0"/>
          </a:p>
        </p:txBody>
      </p:sp>
      <p:sp>
        <p:nvSpPr>
          <p:cNvPr id="4" name="Slide Number Placeholder 3">
            <a:extLst>
              <a:ext uri="{FF2B5EF4-FFF2-40B4-BE49-F238E27FC236}">
                <a16:creationId xmlns:a16="http://schemas.microsoft.com/office/drawing/2014/main" id="{2FB59109-C471-8823-378E-CA685C87C120}"/>
              </a:ext>
            </a:extLst>
          </p:cNvPr>
          <p:cNvSpPr>
            <a:spLocks noGrp="1"/>
          </p:cNvSpPr>
          <p:nvPr>
            <p:ph type="sldNum" sz="quarter" idx="12"/>
          </p:nvPr>
        </p:nvSpPr>
        <p:spPr/>
        <p:txBody>
          <a:bodyPr/>
          <a:lstStyle/>
          <a:p>
            <a:pPr rtl="0"/>
            <a:fld id="{294A09A9-5501-47C1-A89A-A340965A2BE2}" type="slidenum">
              <a:rPr lang="en-GB" noProof="0" smtClean="0"/>
              <a:t>20</a:t>
            </a:fld>
            <a:endParaRPr lang="en-GB" noProof="0"/>
          </a:p>
        </p:txBody>
      </p:sp>
      <p:sp>
        <p:nvSpPr>
          <p:cNvPr id="5" name="Content Placeholder 4">
            <a:extLst>
              <a:ext uri="{FF2B5EF4-FFF2-40B4-BE49-F238E27FC236}">
                <a16:creationId xmlns:a16="http://schemas.microsoft.com/office/drawing/2014/main" id="{2D8A75C2-EF67-590D-9762-10DEC0B90366}"/>
              </a:ext>
            </a:extLst>
          </p:cNvPr>
          <p:cNvSpPr txBox="1">
            <a:spLocks/>
          </p:cNvSpPr>
          <p:nvPr/>
        </p:nvSpPr>
        <p:spPr>
          <a:xfrm>
            <a:off x="9311648" y="3514236"/>
            <a:ext cx="2319618" cy="151731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000" dirty="0"/>
              <a:t>1) On street parking at part of a courtyard/cul-de-sac arrangement</a:t>
            </a:r>
          </a:p>
          <a:p>
            <a:pPr marL="0" indent="0">
              <a:lnSpc>
                <a:spcPct val="100000"/>
              </a:lnSpc>
              <a:buFont typeface="Arial" panose="020B0604020202020204" pitchFamily="34" charset="0"/>
              <a:buNone/>
            </a:pPr>
            <a:r>
              <a:rPr lang="en-US" sz="1000" dirty="0"/>
              <a:t>2) Residents can easily view and access their cars</a:t>
            </a:r>
          </a:p>
          <a:p>
            <a:pPr marL="0" indent="0">
              <a:lnSpc>
                <a:spcPct val="100000"/>
              </a:lnSpc>
              <a:buFont typeface="Arial" panose="020B0604020202020204" pitchFamily="34" charset="0"/>
              <a:buNone/>
            </a:pPr>
            <a:r>
              <a:rPr lang="en-US" sz="1000" dirty="0"/>
              <a:t>3) Cars stored away from street frontage</a:t>
            </a:r>
          </a:p>
          <a:p>
            <a:pPr marL="0" indent="0">
              <a:lnSpc>
                <a:spcPct val="100000"/>
              </a:lnSpc>
              <a:buFont typeface="Arial" panose="020B0604020202020204" pitchFamily="34" charset="0"/>
              <a:buNone/>
            </a:pPr>
            <a:r>
              <a:rPr lang="en-US" sz="1000" dirty="0"/>
              <a:t>4) Street trees used to help screen view of parked vehicles </a:t>
            </a:r>
            <a:endParaRPr lang="en-GB" sz="1000" dirty="0"/>
          </a:p>
        </p:txBody>
      </p:sp>
      <p:sp>
        <p:nvSpPr>
          <p:cNvPr id="6" name="Content Placeholder 4">
            <a:extLst>
              <a:ext uri="{FF2B5EF4-FFF2-40B4-BE49-F238E27FC236}">
                <a16:creationId xmlns:a16="http://schemas.microsoft.com/office/drawing/2014/main" id="{94B50F62-A112-37EA-6F2B-71CCB3C6BACE}"/>
              </a:ext>
            </a:extLst>
          </p:cNvPr>
          <p:cNvSpPr txBox="1">
            <a:spLocks/>
          </p:cNvSpPr>
          <p:nvPr/>
        </p:nvSpPr>
        <p:spPr>
          <a:xfrm>
            <a:off x="9311648" y="612705"/>
            <a:ext cx="2319618" cy="406166"/>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b="1" dirty="0"/>
              <a:t>Indicative Arrangement: On-Street Frontage Courtyard</a:t>
            </a:r>
            <a:endParaRPr lang="en-GB" sz="900" b="1" dirty="0"/>
          </a:p>
        </p:txBody>
      </p:sp>
      <p:sp>
        <p:nvSpPr>
          <p:cNvPr id="9" name="Content Placeholder 4">
            <a:extLst>
              <a:ext uri="{FF2B5EF4-FFF2-40B4-BE49-F238E27FC236}">
                <a16:creationId xmlns:a16="http://schemas.microsoft.com/office/drawing/2014/main" id="{50D49CEF-B9CA-63E2-58F0-040851F52411}"/>
              </a:ext>
            </a:extLst>
          </p:cNvPr>
          <p:cNvSpPr txBox="1">
            <a:spLocks/>
          </p:cNvSpPr>
          <p:nvPr/>
        </p:nvSpPr>
        <p:spPr>
          <a:xfrm>
            <a:off x="9311648" y="3249019"/>
            <a:ext cx="2319618" cy="406166"/>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b="1" i="1" dirty="0"/>
              <a:t>Coopers Wharf, Buckingham</a:t>
            </a:r>
            <a:endParaRPr lang="en-GB" sz="900" b="1" i="1" dirty="0"/>
          </a:p>
        </p:txBody>
      </p:sp>
      <p:pic>
        <p:nvPicPr>
          <p:cNvPr id="10" name="Graphic 9" descr="Badge 1 with solid fill">
            <a:extLst>
              <a:ext uri="{FF2B5EF4-FFF2-40B4-BE49-F238E27FC236}">
                <a16:creationId xmlns:a16="http://schemas.microsoft.com/office/drawing/2014/main" id="{D080FADD-5A61-83C3-3883-FC255859F2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45529" y="2459618"/>
            <a:ext cx="434537" cy="434537"/>
          </a:xfrm>
          <a:prstGeom prst="rect">
            <a:avLst/>
          </a:prstGeom>
        </p:spPr>
      </p:pic>
      <p:pic>
        <p:nvPicPr>
          <p:cNvPr id="11" name="Graphic 10" descr="Badge with solid fill">
            <a:extLst>
              <a:ext uri="{FF2B5EF4-FFF2-40B4-BE49-F238E27FC236}">
                <a16:creationId xmlns:a16="http://schemas.microsoft.com/office/drawing/2014/main" id="{AEA54EA5-B85D-C4E6-0F09-5CB5AF68BF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6920" y="959569"/>
            <a:ext cx="434537" cy="434537"/>
          </a:xfrm>
          <a:prstGeom prst="rect">
            <a:avLst/>
          </a:prstGeom>
        </p:spPr>
      </p:pic>
      <p:pic>
        <p:nvPicPr>
          <p:cNvPr id="12" name="Graphic 11" descr="Badge 3 with solid fill">
            <a:extLst>
              <a:ext uri="{FF2B5EF4-FFF2-40B4-BE49-F238E27FC236}">
                <a16:creationId xmlns:a16="http://schemas.microsoft.com/office/drawing/2014/main" id="{EA0DFC03-46D7-EB47-C4DE-B4445F2066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82200" y="2086413"/>
            <a:ext cx="434537" cy="434537"/>
          </a:xfrm>
          <a:prstGeom prst="rect">
            <a:avLst/>
          </a:prstGeom>
        </p:spPr>
      </p:pic>
      <p:pic>
        <p:nvPicPr>
          <p:cNvPr id="14" name="Graphic 13" descr="Badge 4 with solid fill">
            <a:extLst>
              <a:ext uri="{FF2B5EF4-FFF2-40B4-BE49-F238E27FC236}">
                <a16:creationId xmlns:a16="http://schemas.microsoft.com/office/drawing/2014/main" id="{59D1D292-F7E9-383A-65F8-4C4BCFBBDA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99308" y="1324534"/>
            <a:ext cx="456215" cy="456215"/>
          </a:xfrm>
          <a:prstGeom prst="rect">
            <a:avLst/>
          </a:prstGeom>
        </p:spPr>
      </p:pic>
    </p:spTree>
    <p:extLst>
      <p:ext uri="{BB962C8B-B14F-4D97-AF65-F5344CB8AC3E}">
        <p14:creationId xmlns:p14="http://schemas.microsoft.com/office/powerpoint/2010/main" val="281009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drawing of a city&#10;&#10;Description automatically generated">
            <a:extLst>
              <a:ext uri="{FF2B5EF4-FFF2-40B4-BE49-F238E27FC236}">
                <a16:creationId xmlns:a16="http://schemas.microsoft.com/office/drawing/2014/main" id="{FBB0056E-67B7-D319-DE04-EBC1079127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41991" y="2118146"/>
            <a:ext cx="3193055" cy="3063987"/>
          </a:xfrm>
          <a:prstGeom prst="rect">
            <a:avLst/>
          </a:prstGeom>
        </p:spPr>
      </p:pic>
      <p:sp>
        <p:nvSpPr>
          <p:cNvPr id="39" name="Oval 38">
            <a:extLst>
              <a:ext uri="{FF2B5EF4-FFF2-40B4-BE49-F238E27FC236}">
                <a16:creationId xmlns:a16="http://schemas.microsoft.com/office/drawing/2014/main" id="{221ECAC3-048C-70C9-3BC7-94B9F35177A0}"/>
              </a:ext>
            </a:extLst>
          </p:cNvPr>
          <p:cNvSpPr/>
          <p:nvPr/>
        </p:nvSpPr>
        <p:spPr>
          <a:xfrm>
            <a:off x="9398038" y="4634427"/>
            <a:ext cx="208468" cy="2068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drawing of a city&#10;&#10;Description automatically generated">
            <a:extLst>
              <a:ext uri="{FF2B5EF4-FFF2-40B4-BE49-F238E27FC236}">
                <a16:creationId xmlns:a16="http://schemas.microsoft.com/office/drawing/2014/main" id="{00DF29FC-AF4B-DBC3-028E-0861585EC4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67820" y="2130196"/>
            <a:ext cx="3053274" cy="3020607"/>
          </a:xfrm>
          <a:prstGeom prst="rect">
            <a:avLst/>
          </a:prstGeom>
        </p:spPr>
      </p:pic>
      <p:sp>
        <p:nvSpPr>
          <p:cNvPr id="38" name="Oval 37">
            <a:extLst>
              <a:ext uri="{FF2B5EF4-FFF2-40B4-BE49-F238E27FC236}">
                <a16:creationId xmlns:a16="http://schemas.microsoft.com/office/drawing/2014/main" id="{D1449032-4293-D2C9-31C9-FD143275931D}"/>
              </a:ext>
            </a:extLst>
          </p:cNvPr>
          <p:cNvSpPr/>
          <p:nvPr/>
        </p:nvSpPr>
        <p:spPr>
          <a:xfrm>
            <a:off x="6114732" y="2880308"/>
            <a:ext cx="208468" cy="2068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407D0DA-EA31-9DCD-FBDE-EEA3CCCE03C8}"/>
              </a:ext>
            </a:extLst>
          </p:cNvPr>
          <p:cNvSpPr txBox="1"/>
          <p:nvPr/>
        </p:nvSpPr>
        <p:spPr>
          <a:xfrm>
            <a:off x="857250" y="1040012"/>
            <a:ext cx="6096000" cy="369332"/>
          </a:xfrm>
          <a:prstGeom prst="rect">
            <a:avLst/>
          </a:prstGeom>
          <a:noFill/>
        </p:spPr>
        <p:txBody>
          <a:bodyPr wrap="square">
            <a:spAutoFit/>
          </a:bodyPr>
          <a:lstStyle/>
          <a:p>
            <a:r>
              <a:rPr lang="en-GB" dirty="0">
                <a:solidFill>
                  <a:srgbClr val="2E5F88"/>
                </a:solidFill>
              </a:rPr>
              <a:t>M.3.i. PARKING</a:t>
            </a:r>
            <a:endParaRPr lang="en-GB" dirty="0"/>
          </a:p>
        </p:txBody>
      </p:sp>
      <p:sp>
        <p:nvSpPr>
          <p:cNvPr id="2" name="Title 1">
            <a:extLst>
              <a:ext uri="{FF2B5EF4-FFF2-40B4-BE49-F238E27FC236}">
                <a16:creationId xmlns:a16="http://schemas.microsoft.com/office/drawing/2014/main" id="{72C1A40C-CE58-2E91-D73A-3DF50BBDB3C8}"/>
              </a:ext>
            </a:extLst>
          </p:cNvPr>
          <p:cNvSpPr txBox="1">
            <a:spLocks/>
          </p:cNvSpPr>
          <p:nvPr/>
        </p:nvSpPr>
        <p:spPr>
          <a:xfrm>
            <a:off x="857250" y="286986"/>
            <a:ext cx="5129855" cy="8824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sz="2800">
                <a:solidFill>
                  <a:srgbClr val="2E5F88"/>
                </a:solidFill>
              </a:rPr>
              <a:t>MOVEMENT</a:t>
            </a:r>
            <a:endParaRPr lang="en-GB" sz="2800" dirty="0">
              <a:solidFill>
                <a:srgbClr val="2E5F88"/>
              </a:solidFill>
            </a:endParaRPr>
          </a:p>
        </p:txBody>
      </p:sp>
      <p:sp>
        <p:nvSpPr>
          <p:cNvPr id="3" name="Date Placeholder 2">
            <a:extLst>
              <a:ext uri="{FF2B5EF4-FFF2-40B4-BE49-F238E27FC236}">
                <a16:creationId xmlns:a16="http://schemas.microsoft.com/office/drawing/2014/main" id="{335D8ECC-85A6-4227-B35B-C8D911700BD1}"/>
              </a:ext>
            </a:extLst>
          </p:cNvPr>
          <p:cNvSpPr>
            <a:spLocks noGrp="1"/>
          </p:cNvSpPr>
          <p:nvPr>
            <p:ph type="dt" sz="half" idx="10"/>
          </p:nvPr>
        </p:nvSpPr>
        <p:spPr>
          <a:xfrm>
            <a:off x="838200" y="6356350"/>
            <a:ext cx="2743200" cy="365125"/>
          </a:xfrm>
        </p:spPr>
        <p:txBody>
          <a:bodyPr rtlCol="0"/>
          <a:lstStyle/>
          <a:p>
            <a:pPr rtl="0"/>
            <a:fld id="{1105095A-2545-4077-9980-2001106B2598}" type="datetime1">
              <a:rPr lang="en-GB" smtClean="0"/>
              <a:t>10/07/2024</a:t>
            </a:fld>
            <a:endParaRPr lang="en-GB" dirty="0"/>
          </a:p>
        </p:txBody>
      </p:sp>
      <p:sp>
        <p:nvSpPr>
          <p:cNvPr id="4" name="Footer Placeholder 3">
            <a:extLst>
              <a:ext uri="{FF2B5EF4-FFF2-40B4-BE49-F238E27FC236}">
                <a16:creationId xmlns:a16="http://schemas.microsoft.com/office/drawing/2014/main" id="{870FA594-F84D-4D8F-A4D2-08E985F27B0F}"/>
              </a:ext>
            </a:extLst>
          </p:cNvPr>
          <p:cNvSpPr>
            <a:spLocks noGrp="1"/>
          </p:cNvSpPr>
          <p:nvPr>
            <p:ph type="ftr" sz="quarter" idx="11"/>
          </p:nvPr>
        </p:nvSpPr>
        <p:spPr>
          <a:xfrm>
            <a:off x="4038600" y="6356350"/>
            <a:ext cx="4114800" cy="365125"/>
          </a:xfrm>
        </p:spPr>
        <p:txBody>
          <a:bodyPr rtlCol="0"/>
          <a:lstStyle/>
          <a:p>
            <a:pPr rtl="0"/>
            <a:r>
              <a:rPr lang="en-GB" dirty="0"/>
              <a:t>Buckingham Design Code: 2024 - 2040</a:t>
            </a:r>
          </a:p>
        </p:txBody>
      </p:sp>
      <p:sp>
        <p:nvSpPr>
          <p:cNvPr id="13" name="Text Placeholder 6">
            <a:extLst>
              <a:ext uri="{FF2B5EF4-FFF2-40B4-BE49-F238E27FC236}">
                <a16:creationId xmlns:a16="http://schemas.microsoft.com/office/drawing/2014/main" id="{81C53C6D-CF44-B807-E3D2-BD721E3DECB9}"/>
              </a:ext>
            </a:extLst>
          </p:cNvPr>
          <p:cNvSpPr txBox="1">
            <a:spLocks/>
          </p:cNvSpPr>
          <p:nvPr/>
        </p:nvSpPr>
        <p:spPr>
          <a:xfrm>
            <a:off x="6001698" y="480112"/>
            <a:ext cx="2514600" cy="82391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2E5F88"/>
                </a:solidFill>
              </a:rPr>
              <a:t>G</a:t>
            </a:r>
            <a:r>
              <a:rPr lang="en-GB" sz="1600" dirty="0">
                <a:solidFill>
                  <a:srgbClr val="2E5F88"/>
                </a:solidFill>
              </a:rPr>
              <a:t>ARAGES</a:t>
            </a:r>
          </a:p>
        </p:txBody>
      </p:sp>
      <p:sp>
        <p:nvSpPr>
          <p:cNvPr id="15" name="Content Placeholder 4">
            <a:extLst>
              <a:ext uri="{FF2B5EF4-FFF2-40B4-BE49-F238E27FC236}">
                <a16:creationId xmlns:a16="http://schemas.microsoft.com/office/drawing/2014/main" id="{E223D68B-A39E-E24A-CB5A-00173AFC4B04}"/>
              </a:ext>
            </a:extLst>
          </p:cNvPr>
          <p:cNvSpPr txBox="1">
            <a:spLocks/>
          </p:cNvSpPr>
          <p:nvPr/>
        </p:nvSpPr>
        <p:spPr>
          <a:xfrm>
            <a:off x="7311668" y="455128"/>
            <a:ext cx="3753278" cy="11697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200" dirty="0"/>
              <a:t>All single garages will be 6m x 3m (internal). All double garages will be 6m x 6m (internal) and should have two separate doors. Garage doors should be 2.5m wide to enable a vehicle to access and exit with ease and to encourage their use.</a:t>
            </a:r>
            <a:endParaRPr lang="en-GB" dirty="0"/>
          </a:p>
        </p:txBody>
      </p:sp>
      <p:sp>
        <p:nvSpPr>
          <p:cNvPr id="11" name="Slide Number Placeholder 10">
            <a:extLst>
              <a:ext uri="{FF2B5EF4-FFF2-40B4-BE49-F238E27FC236}">
                <a16:creationId xmlns:a16="http://schemas.microsoft.com/office/drawing/2014/main" id="{595A1C42-7F19-C5E1-CCF4-F9A3032A0C38}"/>
              </a:ext>
            </a:extLst>
          </p:cNvPr>
          <p:cNvSpPr>
            <a:spLocks noGrp="1"/>
          </p:cNvSpPr>
          <p:nvPr>
            <p:ph type="sldNum" sz="quarter" idx="12"/>
          </p:nvPr>
        </p:nvSpPr>
        <p:spPr/>
        <p:txBody>
          <a:bodyPr/>
          <a:lstStyle/>
          <a:p>
            <a:pPr rtl="0"/>
            <a:fld id="{294A09A9-5501-47C1-A89A-A340965A2BE2}" type="slidenum">
              <a:rPr lang="en-GB" noProof="0" smtClean="0"/>
              <a:t>21</a:t>
            </a:fld>
            <a:endParaRPr lang="en-GB" noProof="0"/>
          </a:p>
        </p:txBody>
      </p:sp>
      <p:sp>
        <p:nvSpPr>
          <p:cNvPr id="5" name="Content Placeholder 4">
            <a:extLst>
              <a:ext uri="{FF2B5EF4-FFF2-40B4-BE49-F238E27FC236}">
                <a16:creationId xmlns:a16="http://schemas.microsoft.com/office/drawing/2014/main" id="{D39FCC0D-38F4-888E-C4D5-195096368B76}"/>
              </a:ext>
            </a:extLst>
          </p:cNvPr>
          <p:cNvSpPr txBox="1">
            <a:spLocks/>
          </p:cNvSpPr>
          <p:nvPr/>
        </p:nvSpPr>
        <p:spPr>
          <a:xfrm>
            <a:off x="7547035" y="5289074"/>
            <a:ext cx="3517911" cy="919332"/>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AutoNum type="arabicParenR"/>
            </a:pPr>
            <a:r>
              <a:rPr lang="en-US" sz="900" dirty="0"/>
              <a:t>Drive to the side or rear of the plot, which could lead to a garage</a:t>
            </a:r>
          </a:p>
          <a:p>
            <a:pPr>
              <a:lnSpc>
                <a:spcPct val="100000"/>
              </a:lnSpc>
              <a:buFont typeface="Arial" panose="020B0604020202020204" pitchFamily="34" charset="0"/>
              <a:buAutoNum type="arabicParenR"/>
            </a:pPr>
            <a:r>
              <a:rPr lang="en-US" sz="900" dirty="0"/>
              <a:t>Space for vehicle to safely pull in from the carriageway</a:t>
            </a:r>
          </a:p>
        </p:txBody>
      </p:sp>
      <p:sp>
        <p:nvSpPr>
          <p:cNvPr id="10" name="Content Placeholder 4">
            <a:extLst>
              <a:ext uri="{FF2B5EF4-FFF2-40B4-BE49-F238E27FC236}">
                <a16:creationId xmlns:a16="http://schemas.microsoft.com/office/drawing/2014/main" id="{24DE4240-8FAC-7E60-315F-2D5DFF6B887B}"/>
              </a:ext>
            </a:extLst>
          </p:cNvPr>
          <p:cNvSpPr txBox="1">
            <a:spLocks/>
          </p:cNvSpPr>
          <p:nvPr/>
        </p:nvSpPr>
        <p:spPr>
          <a:xfrm>
            <a:off x="7547035" y="1873376"/>
            <a:ext cx="2319618" cy="406166"/>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b="1" dirty="0"/>
              <a:t>Indicative Arrangement: On-plot</a:t>
            </a:r>
            <a:endParaRPr lang="en-GB" sz="900" b="1" dirty="0"/>
          </a:p>
        </p:txBody>
      </p:sp>
      <p:sp>
        <p:nvSpPr>
          <p:cNvPr id="12" name="Content Placeholder 4">
            <a:extLst>
              <a:ext uri="{FF2B5EF4-FFF2-40B4-BE49-F238E27FC236}">
                <a16:creationId xmlns:a16="http://schemas.microsoft.com/office/drawing/2014/main" id="{A9523A1F-E2A1-1F8A-FCE8-80A9C03135CE}"/>
              </a:ext>
            </a:extLst>
          </p:cNvPr>
          <p:cNvSpPr txBox="1">
            <a:spLocks/>
          </p:cNvSpPr>
          <p:nvPr/>
        </p:nvSpPr>
        <p:spPr>
          <a:xfrm>
            <a:off x="158043" y="1877179"/>
            <a:ext cx="3119718" cy="406166"/>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b="1" dirty="0"/>
              <a:t>Indicative Arrangement: On-Street Parking</a:t>
            </a:r>
            <a:endParaRPr lang="en-GB" sz="900" b="1" dirty="0"/>
          </a:p>
        </p:txBody>
      </p:sp>
      <p:sp>
        <p:nvSpPr>
          <p:cNvPr id="14" name="Content Placeholder 4">
            <a:extLst>
              <a:ext uri="{FF2B5EF4-FFF2-40B4-BE49-F238E27FC236}">
                <a16:creationId xmlns:a16="http://schemas.microsoft.com/office/drawing/2014/main" id="{17CDB96D-63D4-8653-8A7E-4729708077FC}"/>
              </a:ext>
            </a:extLst>
          </p:cNvPr>
          <p:cNvSpPr txBox="1">
            <a:spLocks/>
          </p:cNvSpPr>
          <p:nvPr/>
        </p:nvSpPr>
        <p:spPr>
          <a:xfrm>
            <a:off x="3867820" y="1877994"/>
            <a:ext cx="2545774" cy="406166"/>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b="1" dirty="0"/>
              <a:t>Indicative Arrangement: On-Plot Undercroft</a:t>
            </a:r>
            <a:endParaRPr lang="en-GB" sz="900" b="1" dirty="0"/>
          </a:p>
        </p:txBody>
      </p:sp>
      <p:sp>
        <p:nvSpPr>
          <p:cNvPr id="37" name="Oval 36">
            <a:extLst>
              <a:ext uri="{FF2B5EF4-FFF2-40B4-BE49-F238E27FC236}">
                <a16:creationId xmlns:a16="http://schemas.microsoft.com/office/drawing/2014/main" id="{826E0FF9-D8C0-D1BE-A5BC-241BEBD08BD3}"/>
              </a:ext>
            </a:extLst>
          </p:cNvPr>
          <p:cNvSpPr/>
          <p:nvPr/>
        </p:nvSpPr>
        <p:spPr>
          <a:xfrm>
            <a:off x="4397201" y="4606277"/>
            <a:ext cx="208468" cy="2068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4">
            <a:extLst>
              <a:ext uri="{FF2B5EF4-FFF2-40B4-BE49-F238E27FC236}">
                <a16:creationId xmlns:a16="http://schemas.microsoft.com/office/drawing/2014/main" id="{E18128B9-8EE6-359E-31BC-A7999F0A459D}"/>
              </a:ext>
            </a:extLst>
          </p:cNvPr>
          <p:cNvSpPr txBox="1">
            <a:spLocks/>
          </p:cNvSpPr>
          <p:nvPr/>
        </p:nvSpPr>
        <p:spPr>
          <a:xfrm>
            <a:off x="158043" y="5239425"/>
            <a:ext cx="3264134" cy="919332"/>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AutoNum type="arabicParenR"/>
            </a:pPr>
            <a:r>
              <a:rPr lang="en-US" sz="900" dirty="0"/>
              <a:t>Parallel parking to the frontage as part of a parking bay</a:t>
            </a:r>
          </a:p>
          <a:p>
            <a:pPr>
              <a:lnSpc>
                <a:spcPct val="100000"/>
              </a:lnSpc>
              <a:buFont typeface="Arial" panose="020B0604020202020204" pitchFamily="34" charset="0"/>
              <a:buAutoNum type="arabicParenR"/>
            </a:pPr>
            <a:r>
              <a:rPr lang="en-US" sz="900" dirty="0"/>
              <a:t>Residents can easily access and view their cars.</a:t>
            </a:r>
          </a:p>
          <a:p>
            <a:pPr>
              <a:lnSpc>
                <a:spcPct val="100000"/>
              </a:lnSpc>
              <a:buFont typeface="Arial" panose="020B0604020202020204" pitchFamily="34" charset="0"/>
              <a:buAutoNum type="arabicParenR"/>
            </a:pPr>
            <a:r>
              <a:rPr lang="en-US" sz="900" dirty="0"/>
              <a:t>Street trees will help demarcate the parking area and soften the view of parked cars</a:t>
            </a:r>
          </a:p>
        </p:txBody>
      </p:sp>
      <p:sp>
        <p:nvSpPr>
          <p:cNvPr id="17" name="Content Placeholder 4">
            <a:extLst>
              <a:ext uri="{FF2B5EF4-FFF2-40B4-BE49-F238E27FC236}">
                <a16:creationId xmlns:a16="http://schemas.microsoft.com/office/drawing/2014/main" id="{ACA82D36-DABC-2191-476B-C3AFE7A1B5AF}"/>
              </a:ext>
            </a:extLst>
          </p:cNvPr>
          <p:cNvSpPr txBox="1">
            <a:spLocks/>
          </p:cNvSpPr>
          <p:nvPr/>
        </p:nvSpPr>
        <p:spPr>
          <a:xfrm>
            <a:off x="3757140" y="5239425"/>
            <a:ext cx="3614155" cy="919332"/>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AutoNum type="arabicParenR"/>
            </a:pPr>
            <a:r>
              <a:rPr lang="en-US" sz="900" dirty="0"/>
              <a:t>Buildings designed to allow for ground level parking space within the building footprint. This could lead to a garage at the rear of the plot.</a:t>
            </a:r>
          </a:p>
          <a:p>
            <a:pPr>
              <a:lnSpc>
                <a:spcPct val="100000"/>
              </a:lnSpc>
              <a:buFont typeface="Arial" panose="020B0604020202020204" pitchFamily="34" charset="0"/>
              <a:buAutoNum type="arabicParenR"/>
            </a:pPr>
            <a:r>
              <a:rPr lang="en-US" sz="900" dirty="0"/>
              <a:t>Design solution helps to create a continuous building line and stores vehicles away from the frontage.</a:t>
            </a:r>
          </a:p>
        </p:txBody>
      </p:sp>
      <p:pic>
        <p:nvPicPr>
          <p:cNvPr id="20" name="Picture 19" descr="A drawing of a city&#10;&#10;Description automatically generated">
            <a:extLst>
              <a:ext uri="{FF2B5EF4-FFF2-40B4-BE49-F238E27FC236}">
                <a16:creationId xmlns:a16="http://schemas.microsoft.com/office/drawing/2014/main" id="{B98C5BB4-4702-31BD-4A7D-1F68D477A1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4777" y="2130196"/>
            <a:ext cx="3041177" cy="3051404"/>
          </a:xfrm>
          <a:prstGeom prst="rect">
            <a:avLst/>
          </a:prstGeom>
        </p:spPr>
      </p:pic>
      <p:pic>
        <p:nvPicPr>
          <p:cNvPr id="22" name="Graphic 21" descr="Badge 1 with solid fill">
            <a:extLst>
              <a:ext uri="{FF2B5EF4-FFF2-40B4-BE49-F238E27FC236}">
                <a16:creationId xmlns:a16="http://schemas.microsoft.com/office/drawing/2014/main" id="{59F0940A-3404-1B7B-768B-4961B947D7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6954" y="2751180"/>
            <a:ext cx="434537" cy="434537"/>
          </a:xfrm>
          <a:prstGeom prst="rect">
            <a:avLst/>
          </a:prstGeom>
        </p:spPr>
      </p:pic>
      <p:sp>
        <p:nvSpPr>
          <p:cNvPr id="36" name="Oval 35">
            <a:extLst>
              <a:ext uri="{FF2B5EF4-FFF2-40B4-BE49-F238E27FC236}">
                <a16:creationId xmlns:a16="http://schemas.microsoft.com/office/drawing/2014/main" id="{E7F726E3-3258-2F77-CF17-87535958668A}"/>
              </a:ext>
            </a:extLst>
          </p:cNvPr>
          <p:cNvSpPr/>
          <p:nvPr/>
        </p:nvSpPr>
        <p:spPr>
          <a:xfrm>
            <a:off x="1411638" y="4289872"/>
            <a:ext cx="208468" cy="2068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Badge with solid fill">
            <a:extLst>
              <a:ext uri="{FF2B5EF4-FFF2-40B4-BE49-F238E27FC236}">
                <a16:creationId xmlns:a16="http://schemas.microsoft.com/office/drawing/2014/main" id="{C1ED4EA0-35F0-E210-0F00-594FD1BE88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98604" y="4179088"/>
            <a:ext cx="434537" cy="434537"/>
          </a:xfrm>
          <a:prstGeom prst="rect">
            <a:avLst/>
          </a:prstGeom>
        </p:spPr>
      </p:pic>
      <p:pic>
        <p:nvPicPr>
          <p:cNvPr id="26" name="Graphic 25" descr="Badge 3 with solid fill">
            <a:extLst>
              <a:ext uri="{FF2B5EF4-FFF2-40B4-BE49-F238E27FC236}">
                <a16:creationId xmlns:a16="http://schemas.microsoft.com/office/drawing/2014/main" id="{5AA00C91-310E-9A2D-4747-43638D32D5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56358" y="2283345"/>
            <a:ext cx="434537" cy="434537"/>
          </a:xfrm>
          <a:prstGeom prst="rect">
            <a:avLst/>
          </a:prstGeom>
        </p:spPr>
      </p:pic>
      <p:pic>
        <p:nvPicPr>
          <p:cNvPr id="29" name="Graphic 28" descr="Badge 1 with solid fill">
            <a:extLst>
              <a:ext uri="{FF2B5EF4-FFF2-40B4-BE49-F238E27FC236}">
                <a16:creationId xmlns:a16="http://schemas.microsoft.com/office/drawing/2014/main" id="{7E737B00-0C45-661B-CA2A-38EF6BBA62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85004" y="4535776"/>
            <a:ext cx="434537" cy="434537"/>
          </a:xfrm>
          <a:prstGeom prst="rect">
            <a:avLst/>
          </a:prstGeom>
        </p:spPr>
      </p:pic>
      <p:pic>
        <p:nvPicPr>
          <p:cNvPr id="30" name="Graphic 29" descr="Badge with solid fill">
            <a:extLst>
              <a:ext uri="{FF2B5EF4-FFF2-40B4-BE49-F238E27FC236}">
                <a16:creationId xmlns:a16="http://schemas.microsoft.com/office/drawing/2014/main" id="{760BF01A-11EF-C448-B084-1E58E76557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61823" y="2169214"/>
            <a:ext cx="434537" cy="434537"/>
          </a:xfrm>
          <a:prstGeom prst="rect">
            <a:avLst/>
          </a:prstGeom>
        </p:spPr>
      </p:pic>
      <p:pic>
        <p:nvPicPr>
          <p:cNvPr id="34" name="Graphic 33" descr="Badge 1 with solid fill">
            <a:extLst>
              <a:ext uri="{FF2B5EF4-FFF2-40B4-BE49-F238E27FC236}">
                <a16:creationId xmlns:a16="http://schemas.microsoft.com/office/drawing/2014/main" id="{5A42CFF7-79C6-EB7A-F5FD-2591C1E5B3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84167" y="4496760"/>
            <a:ext cx="434537" cy="434537"/>
          </a:xfrm>
          <a:prstGeom prst="rect">
            <a:avLst/>
          </a:prstGeom>
        </p:spPr>
      </p:pic>
      <p:pic>
        <p:nvPicPr>
          <p:cNvPr id="35" name="Graphic 34" descr="Badge with solid fill">
            <a:extLst>
              <a:ext uri="{FF2B5EF4-FFF2-40B4-BE49-F238E27FC236}">
                <a16:creationId xmlns:a16="http://schemas.microsoft.com/office/drawing/2014/main" id="{88AC5210-1263-985D-E3BB-8016DF8638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01698" y="2766484"/>
            <a:ext cx="434537" cy="434537"/>
          </a:xfrm>
          <a:prstGeom prst="rect">
            <a:avLst/>
          </a:prstGeom>
        </p:spPr>
      </p:pic>
    </p:spTree>
    <p:extLst>
      <p:ext uri="{BB962C8B-B14F-4D97-AF65-F5344CB8AC3E}">
        <p14:creationId xmlns:p14="http://schemas.microsoft.com/office/powerpoint/2010/main" val="1592164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9011068-9D45-4CB8-BACE-D041A5E06389}"/>
              </a:ext>
            </a:extLst>
          </p:cNvPr>
          <p:cNvSpPr>
            <a:spLocks noGrp="1"/>
          </p:cNvSpPr>
          <p:nvPr>
            <p:ph type="body" sz="quarter" idx="3"/>
          </p:nvPr>
        </p:nvSpPr>
        <p:spPr>
          <a:xfrm>
            <a:off x="4096646" y="2512279"/>
            <a:ext cx="3401431" cy="647193"/>
          </a:xfrm>
        </p:spPr>
        <p:txBody>
          <a:bodyPr rtlCol="0">
            <a:normAutofit/>
          </a:bodyPr>
          <a:lstStyle/>
          <a:p>
            <a:pPr rtl="0"/>
            <a:r>
              <a:rPr lang="en-US" dirty="0">
                <a:solidFill>
                  <a:srgbClr val="2E5F88"/>
                </a:solidFill>
              </a:rPr>
              <a:t>AEDs: DEFIBRILATOR ACCESS</a:t>
            </a:r>
            <a:endParaRPr lang="en-GB" dirty="0">
              <a:solidFill>
                <a:srgbClr val="2E5F88"/>
              </a:solidFill>
            </a:endParaRPr>
          </a:p>
        </p:txBody>
      </p:sp>
      <p:sp>
        <p:nvSpPr>
          <p:cNvPr id="5" name="Content Placeholder 4">
            <a:extLst>
              <a:ext uri="{FF2B5EF4-FFF2-40B4-BE49-F238E27FC236}">
                <a16:creationId xmlns:a16="http://schemas.microsoft.com/office/drawing/2014/main" id="{9C2ECAAA-1E9C-4845-8EA9-E11A76F08150}"/>
              </a:ext>
            </a:extLst>
          </p:cNvPr>
          <p:cNvSpPr>
            <a:spLocks noGrp="1"/>
          </p:cNvSpPr>
          <p:nvPr>
            <p:ph sz="quarter" idx="4"/>
          </p:nvPr>
        </p:nvSpPr>
        <p:spPr>
          <a:xfrm>
            <a:off x="4066535" y="3100040"/>
            <a:ext cx="7419025" cy="842019"/>
          </a:xfrm>
        </p:spPr>
        <p:txBody>
          <a:bodyPr vert="horz" lIns="91440" tIns="45720" rIns="91440" bIns="45720" rtlCol="0" anchor="t">
            <a:normAutofit/>
          </a:bodyPr>
          <a:lstStyle/>
          <a:p>
            <a:pPr marL="0" indent="0" rtl="0">
              <a:lnSpc>
                <a:spcPct val="100000"/>
              </a:lnSpc>
              <a:buNone/>
            </a:pPr>
            <a:r>
              <a:rPr lang="en-US" sz="1200" dirty="0"/>
              <a:t>In order to achieve the target of no individual in Buckingham being further than 400m from an Automated External </a:t>
            </a:r>
            <a:r>
              <a:rPr lang="en-US" sz="1200" dirty="0" err="1"/>
              <a:t>Defibrilator</a:t>
            </a:r>
            <a:r>
              <a:rPr lang="en-US" sz="1200" dirty="0"/>
              <a:t>, new developments further than 400m from an existing device are asked to lay suitable infrastructure to a publicly accessible point that could be used to install a defibrillator in the future. The best locations are accessible, well lit and easily described.</a:t>
            </a:r>
            <a:endParaRPr lang="en-GB" dirty="0"/>
          </a:p>
        </p:txBody>
      </p:sp>
      <p:sp>
        <p:nvSpPr>
          <p:cNvPr id="9" name="Text Placeholder 8">
            <a:extLst>
              <a:ext uri="{FF2B5EF4-FFF2-40B4-BE49-F238E27FC236}">
                <a16:creationId xmlns:a16="http://schemas.microsoft.com/office/drawing/2014/main" id="{B713CD8F-89F8-49D5-BF4B-CB8909CA7CE0}"/>
              </a:ext>
            </a:extLst>
          </p:cNvPr>
          <p:cNvSpPr>
            <a:spLocks noGrp="1"/>
          </p:cNvSpPr>
          <p:nvPr>
            <p:ph type="body" sz="quarter" idx="14"/>
          </p:nvPr>
        </p:nvSpPr>
        <p:spPr>
          <a:xfrm>
            <a:off x="4038600" y="1386915"/>
            <a:ext cx="4008120" cy="575663"/>
          </a:xfrm>
        </p:spPr>
        <p:txBody>
          <a:bodyPr rtlCol="0">
            <a:normAutofit/>
          </a:bodyPr>
          <a:lstStyle/>
          <a:p>
            <a:pPr rtl="0"/>
            <a:r>
              <a:rPr lang="en-US" dirty="0">
                <a:solidFill>
                  <a:srgbClr val="2E5F88"/>
                </a:solidFill>
              </a:rPr>
              <a:t>STREET NAMEPLATES &amp; LIGHTS</a:t>
            </a:r>
            <a:endParaRPr lang="en-GB" dirty="0">
              <a:solidFill>
                <a:srgbClr val="2E5F88"/>
              </a:solidFill>
            </a:endParaRPr>
          </a:p>
        </p:txBody>
      </p:sp>
      <p:sp>
        <p:nvSpPr>
          <p:cNvPr id="14" name="Date Placeholder 13">
            <a:extLst>
              <a:ext uri="{FF2B5EF4-FFF2-40B4-BE49-F238E27FC236}">
                <a16:creationId xmlns:a16="http://schemas.microsoft.com/office/drawing/2014/main" id="{A06AF44D-549D-493E-97CA-74ACC32A7F2F}"/>
              </a:ext>
            </a:extLst>
          </p:cNvPr>
          <p:cNvSpPr>
            <a:spLocks noGrp="1"/>
          </p:cNvSpPr>
          <p:nvPr>
            <p:ph type="dt" sz="half" idx="10"/>
          </p:nvPr>
        </p:nvSpPr>
        <p:spPr>
          <a:xfrm>
            <a:off x="838200" y="6356350"/>
            <a:ext cx="2743200" cy="365125"/>
          </a:xfrm>
        </p:spPr>
        <p:txBody>
          <a:bodyPr rtlCol="0"/>
          <a:lstStyle/>
          <a:p>
            <a:pPr rtl="0"/>
            <a:fld id="{C886EDFB-348B-4748-9DB1-BB14DAC4579E}" type="datetime1">
              <a:rPr lang="en-GB" smtClean="0"/>
              <a:t>10/07/2024</a:t>
            </a:fld>
            <a:endParaRPr lang="en-GB" dirty="0"/>
          </a:p>
        </p:txBody>
      </p:sp>
      <p:sp>
        <p:nvSpPr>
          <p:cNvPr id="15" name="Footer Placeholder 14">
            <a:extLst>
              <a:ext uri="{FF2B5EF4-FFF2-40B4-BE49-F238E27FC236}">
                <a16:creationId xmlns:a16="http://schemas.microsoft.com/office/drawing/2014/main" id="{1E81CDAB-C406-4FAF-BB08-0C344D73E969}"/>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11" name="Content Placeholder 4">
            <a:extLst>
              <a:ext uri="{FF2B5EF4-FFF2-40B4-BE49-F238E27FC236}">
                <a16:creationId xmlns:a16="http://schemas.microsoft.com/office/drawing/2014/main" id="{5FCBBADF-E47E-CE22-89D6-625508E5944F}"/>
              </a:ext>
            </a:extLst>
          </p:cNvPr>
          <p:cNvSpPr txBox="1">
            <a:spLocks/>
          </p:cNvSpPr>
          <p:nvPr/>
        </p:nvSpPr>
        <p:spPr>
          <a:xfrm>
            <a:off x="4045998" y="1924518"/>
            <a:ext cx="4107401" cy="647193"/>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200" dirty="0"/>
              <a:t>Nameplates - Fixed to buildings, walls, or railings.</a:t>
            </a:r>
          </a:p>
          <a:p>
            <a:pPr marL="0" indent="0">
              <a:lnSpc>
                <a:spcPct val="100000"/>
              </a:lnSpc>
              <a:buFont typeface="Arial" panose="020B0604020202020204" pitchFamily="34" charset="0"/>
              <a:buNone/>
            </a:pPr>
            <a:r>
              <a:rPr lang="en-US" sz="1200" dirty="0"/>
              <a:t>Street Lights - Attached to buildings where/if possible.  </a:t>
            </a:r>
            <a:endParaRPr lang="en-GB" sz="1200" dirty="0"/>
          </a:p>
        </p:txBody>
      </p:sp>
      <p:pic>
        <p:nvPicPr>
          <p:cNvPr id="31" name="Picture 30" descr="A building with lights on top&#10;&#10;Description automatically generated">
            <a:extLst>
              <a:ext uri="{FF2B5EF4-FFF2-40B4-BE49-F238E27FC236}">
                <a16:creationId xmlns:a16="http://schemas.microsoft.com/office/drawing/2014/main" id="{60D98483-BBBB-92F0-D891-5CDCE2FC1C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632680" y="-206476"/>
            <a:ext cx="2578535" cy="2991487"/>
          </a:xfrm>
          <a:prstGeom prst="rect">
            <a:avLst/>
          </a:prstGeom>
        </p:spPr>
      </p:pic>
      <p:sp>
        <p:nvSpPr>
          <p:cNvPr id="3" name="Title 1">
            <a:extLst>
              <a:ext uri="{FF2B5EF4-FFF2-40B4-BE49-F238E27FC236}">
                <a16:creationId xmlns:a16="http://schemas.microsoft.com/office/drawing/2014/main" id="{8E2B7F7D-A9E4-DCE3-3822-64D1FF3B8D0A}"/>
              </a:ext>
            </a:extLst>
          </p:cNvPr>
          <p:cNvSpPr txBox="1">
            <a:spLocks/>
          </p:cNvSpPr>
          <p:nvPr/>
        </p:nvSpPr>
        <p:spPr>
          <a:xfrm>
            <a:off x="4038600" y="204274"/>
            <a:ext cx="5129855" cy="8824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sz="2800">
                <a:solidFill>
                  <a:srgbClr val="2E5F88"/>
                </a:solidFill>
              </a:rPr>
              <a:t>MOVEMENT</a:t>
            </a:r>
            <a:endParaRPr lang="en-GB" sz="2800" dirty="0">
              <a:solidFill>
                <a:srgbClr val="2E5F88"/>
              </a:solidFill>
            </a:endParaRPr>
          </a:p>
        </p:txBody>
      </p:sp>
      <p:sp>
        <p:nvSpPr>
          <p:cNvPr id="4" name="TextBox 3">
            <a:extLst>
              <a:ext uri="{FF2B5EF4-FFF2-40B4-BE49-F238E27FC236}">
                <a16:creationId xmlns:a16="http://schemas.microsoft.com/office/drawing/2014/main" id="{A19CA4E7-1BEF-E657-4346-EF53AF74D2F0}"/>
              </a:ext>
            </a:extLst>
          </p:cNvPr>
          <p:cNvSpPr txBox="1"/>
          <p:nvPr/>
        </p:nvSpPr>
        <p:spPr>
          <a:xfrm>
            <a:off x="4038600" y="957300"/>
            <a:ext cx="6096000" cy="369332"/>
          </a:xfrm>
          <a:prstGeom prst="rect">
            <a:avLst/>
          </a:prstGeom>
          <a:noFill/>
        </p:spPr>
        <p:txBody>
          <a:bodyPr wrap="square">
            <a:spAutoFit/>
          </a:bodyPr>
          <a:lstStyle/>
          <a:p>
            <a:r>
              <a:rPr lang="en-GB" dirty="0">
                <a:solidFill>
                  <a:srgbClr val="2E5F88"/>
                </a:solidFill>
              </a:rPr>
              <a:t>M.3.iii. SERVICES &amp; UTILITIES</a:t>
            </a:r>
            <a:endParaRPr lang="en-GB" dirty="0"/>
          </a:p>
        </p:txBody>
      </p:sp>
      <p:sp>
        <p:nvSpPr>
          <p:cNvPr id="10" name="Slide Number Placeholder 9">
            <a:extLst>
              <a:ext uri="{FF2B5EF4-FFF2-40B4-BE49-F238E27FC236}">
                <a16:creationId xmlns:a16="http://schemas.microsoft.com/office/drawing/2014/main" id="{18C30A39-1A20-B662-8493-EAC432D7C5A7}"/>
              </a:ext>
            </a:extLst>
          </p:cNvPr>
          <p:cNvSpPr>
            <a:spLocks noGrp="1"/>
          </p:cNvSpPr>
          <p:nvPr>
            <p:ph type="sldNum" sz="quarter" idx="12"/>
          </p:nvPr>
        </p:nvSpPr>
        <p:spPr/>
        <p:txBody>
          <a:bodyPr/>
          <a:lstStyle/>
          <a:p>
            <a:pPr rtl="0"/>
            <a:fld id="{294A09A9-5501-47C1-A89A-A340965A2BE2}" type="slidenum">
              <a:rPr lang="en-GB" noProof="0" smtClean="0"/>
              <a:t>22</a:t>
            </a:fld>
            <a:endParaRPr lang="en-GB" noProof="0" dirty="0"/>
          </a:p>
        </p:txBody>
      </p:sp>
      <p:sp>
        <p:nvSpPr>
          <p:cNvPr id="6" name="Text Placeholder 6">
            <a:extLst>
              <a:ext uri="{FF2B5EF4-FFF2-40B4-BE49-F238E27FC236}">
                <a16:creationId xmlns:a16="http://schemas.microsoft.com/office/drawing/2014/main" id="{836D8B2A-CB8F-34CD-7BEA-F16E0F111D42}"/>
              </a:ext>
            </a:extLst>
          </p:cNvPr>
          <p:cNvSpPr txBox="1">
            <a:spLocks/>
          </p:cNvSpPr>
          <p:nvPr/>
        </p:nvSpPr>
        <p:spPr>
          <a:xfrm>
            <a:off x="4055471" y="3853898"/>
            <a:ext cx="2915968" cy="638079"/>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rgbClr val="2E5F88"/>
                </a:solidFill>
              </a:rPr>
              <a:t>BIN STORAGE</a:t>
            </a:r>
            <a:endParaRPr lang="en-GB" dirty="0">
              <a:solidFill>
                <a:srgbClr val="2E5F88"/>
              </a:solidFill>
            </a:endParaRPr>
          </a:p>
        </p:txBody>
      </p:sp>
      <p:sp>
        <p:nvSpPr>
          <p:cNvPr id="12" name="Content Placeholder 4">
            <a:extLst>
              <a:ext uri="{FF2B5EF4-FFF2-40B4-BE49-F238E27FC236}">
                <a16:creationId xmlns:a16="http://schemas.microsoft.com/office/drawing/2014/main" id="{E428DB63-D1FA-5ACD-FC4B-1BBB60ECA4EF}"/>
              </a:ext>
            </a:extLst>
          </p:cNvPr>
          <p:cNvSpPr txBox="1">
            <a:spLocks/>
          </p:cNvSpPr>
          <p:nvPr/>
        </p:nvSpPr>
        <p:spPr>
          <a:xfrm>
            <a:off x="4055472" y="4344225"/>
            <a:ext cx="4355517" cy="1974998"/>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200" dirty="0"/>
              <a:t>Inconvenient bin storage for residential properties, particularly long paths to the back of properties or involving steps, are rarely used as intended. Instead, residents will leave bins at the front of properties, close to their collection point. This can cause obstructions to paths and reduce access widths. </a:t>
            </a:r>
          </a:p>
          <a:p>
            <a:pPr marL="0" indent="0">
              <a:lnSpc>
                <a:spcPct val="100000"/>
              </a:lnSpc>
              <a:buFont typeface="Arial" panose="020B0604020202020204" pitchFamily="34" charset="0"/>
              <a:buNone/>
            </a:pPr>
            <a:r>
              <a:rPr lang="en-US" sz="1200" dirty="0"/>
              <a:t>Convoluted access paths should be avoided, and sensitively designed bin storage as part of the house frontage should be used as an alternative. </a:t>
            </a:r>
          </a:p>
          <a:p>
            <a:pPr marL="0" indent="0">
              <a:lnSpc>
                <a:spcPct val="100000"/>
              </a:lnSpc>
              <a:buFont typeface="Arial" panose="020B0604020202020204" pitchFamily="34" charset="0"/>
              <a:buNone/>
            </a:pPr>
            <a:endParaRPr lang="en-GB" dirty="0"/>
          </a:p>
        </p:txBody>
      </p:sp>
      <p:pic>
        <p:nvPicPr>
          <p:cNvPr id="17" name="Picture 16">
            <a:extLst>
              <a:ext uri="{FF2B5EF4-FFF2-40B4-BE49-F238E27FC236}">
                <a16:creationId xmlns:a16="http://schemas.microsoft.com/office/drawing/2014/main" id="{C32BA947-BF16-B850-DD22-10FABBA46E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26653" y="4155759"/>
            <a:ext cx="2991487" cy="1640882"/>
          </a:xfrm>
          <a:prstGeom prst="rect">
            <a:avLst/>
          </a:prstGeom>
        </p:spPr>
      </p:pic>
      <p:grpSp>
        <p:nvGrpSpPr>
          <p:cNvPr id="33" name="Group 32">
            <a:extLst>
              <a:ext uri="{FF2B5EF4-FFF2-40B4-BE49-F238E27FC236}">
                <a16:creationId xmlns:a16="http://schemas.microsoft.com/office/drawing/2014/main" id="{B4F7FAFD-55AC-CAE6-9F4A-56E3634CEB89}"/>
              </a:ext>
            </a:extLst>
          </p:cNvPr>
          <p:cNvGrpSpPr/>
          <p:nvPr/>
        </p:nvGrpSpPr>
        <p:grpSpPr>
          <a:xfrm>
            <a:off x="838200" y="4172937"/>
            <a:ext cx="2991488" cy="1936949"/>
            <a:chOff x="954220" y="4074130"/>
            <a:chExt cx="2991488" cy="1936949"/>
          </a:xfrm>
        </p:grpSpPr>
        <p:sp>
          <p:nvSpPr>
            <p:cNvPr id="19" name="Text Placeholder 10">
              <a:extLst>
                <a:ext uri="{FF2B5EF4-FFF2-40B4-BE49-F238E27FC236}">
                  <a16:creationId xmlns:a16="http://schemas.microsoft.com/office/drawing/2014/main" id="{84F91EE5-A9B9-837E-0821-DAF0814F606A}"/>
                </a:ext>
              </a:extLst>
            </p:cNvPr>
            <p:cNvSpPr txBox="1">
              <a:spLocks/>
            </p:cNvSpPr>
            <p:nvPr/>
          </p:nvSpPr>
          <p:spPr>
            <a:xfrm>
              <a:off x="974247" y="4779294"/>
              <a:ext cx="1362069" cy="32189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0" name="Text Placeholder 11">
              <a:extLst>
                <a:ext uri="{FF2B5EF4-FFF2-40B4-BE49-F238E27FC236}">
                  <a16:creationId xmlns:a16="http://schemas.microsoft.com/office/drawing/2014/main" id="{1915D91C-4D77-9BAE-E9FE-38752DAEB12D}"/>
                </a:ext>
              </a:extLst>
            </p:cNvPr>
            <p:cNvSpPr txBox="1">
              <a:spLocks/>
            </p:cNvSpPr>
            <p:nvPr/>
          </p:nvSpPr>
          <p:spPr>
            <a:xfrm>
              <a:off x="964233" y="5446456"/>
              <a:ext cx="1362068" cy="402477"/>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25</a:t>
              </a:r>
              <a:r>
                <a:rPr lang="en-GB" sz="1200" dirty="0"/>
                <a:t>m</a:t>
              </a:r>
            </a:p>
          </p:txBody>
        </p:sp>
        <p:sp>
          <p:nvSpPr>
            <p:cNvPr id="21" name="Rectangle 20">
              <a:extLst>
                <a:ext uri="{FF2B5EF4-FFF2-40B4-BE49-F238E27FC236}">
                  <a16:creationId xmlns:a16="http://schemas.microsoft.com/office/drawing/2014/main" id="{08542364-DCF2-3CC1-8707-1C1F97366147}"/>
                </a:ext>
                <a:ext uri="{C183D7F6-B498-43B3-948B-1728B52AA6E4}">
                  <adec:decorative xmlns:adec="http://schemas.microsoft.com/office/drawing/2017/decorative" val="1"/>
                </a:ext>
              </a:extLst>
            </p:cNvPr>
            <p:cNvSpPr/>
            <p:nvPr/>
          </p:nvSpPr>
          <p:spPr>
            <a:xfrm>
              <a:off x="964234" y="4074130"/>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Text Placeholder 10">
              <a:extLst>
                <a:ext uri="{FF2B5EF4-FFF2-40B4-BE49-F238E27FC236}">
                  <a16:creationId xmlns:a16="http://schemas.microsoft.com/office/drawing/2014/main" id="{EA51975F-E9BE-6922-32C0-E4000E2B76AC}"/>
                </a:ext>
              </a:extLst>
            </p:cNvPr>
            <p:cNvSpPr txBox="1">
              <a:spLocks/>
            </p:cNvSpPr>
            <p:nvPr/>
          </p:nvSpPr>
          <p:spPr>
            <a:xfrm>
              <a:off x="2583639" y="4382257"/>
              <a:ext cx="1362069" cy="869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Residential store to collection point</a:t>
              </a:r>
            </a:p>
          </p:txBody>
        </p:sp>
        <p:sp>
          <p:nvSpPr>
            <p:cNvPr id="23" name="Text Placeholder 11">
              <a:extLst>
                <a:ext uri="{FF2B5EF4-FFF2-40B4-BE49-F238E27FC236}">
                  <a16:creationId xmlns:a16="http://schemas.microsoft.com/office/drawing/2014/main" id="{8C5DB1A1-F9F5-A53F-515D-AAE816934ED0}"/>
                </a:ext>
              </a:extLst>
            </p:cNvPr>
            <p:cNvSpPr txBox="1">
              <a:spLocks/>
            </p:cNvSpPr>
            <p:nvPr/>
          </p:nvSpPr>
          <p:spPr>
            <a:xfrm>
              <a:off x="2562101" y="5395835"/>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30</a:t>
              </a:r>
              <a:r>
                <a:rPr lang="en-GB" dirty="0"/>
                <a:t>m</a:t>
              </a:r>
            </a:p>
          </p:txBody>
        </p:sp>
        <p:sp>
          <p:nvSpPr>
            <p:cNvPr id="24" name="Rectangle 23">
              <a:extLst>
                <a:ext uri="{FF2B5EF4-FFF2-40B4-BE49-F238E27FC236}">
                  <a16:creationId xmlns:a16="http://schemas.microsoft.com/office/drawing/2014/main" id="{A8985CA1-B87A-571B-A285-D572AC06A150}"/>
                </a:ext>
                <a:ext uri="{C183D7F6-B498-43B3-948B-1728B52AA6E4}">
                  <adec:decorative xmlns:adec="http://schemas.microsoft.com/office/drawing/2017/decorative" val="1"/>
                </a:ext>
              </a:extLst>
            </p:cNvPr>
            <p:cNvSpPr/>
            <p:nvPr/>
          </p:nvSpPr>
          <p:spPr>
            <a:xfrm>
              <a:off x="2583639" y="4074130"/>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 name="Text Placeholder 10">
              <a:extLst>
                <a:ext uri="{FF2B5EF4-FFF2-40B4-BE49-F238E27FC236}">
                  <a16:creationId xmlns:a16="http://schemas.microsoft.com/office/drawing/2014/main" id="{EDAF0FF7-6112-83CD-46B9-A1012D5F40E5}"/>
                </a:ext>
              </a:extLst>
            </p:cNvPr>
            <p:cNvSpPr txBox="1">
              <a:spLocks/>
            </p:cNvSpPr>
            <p:nvPr/>
          </p:nvSpPr>
          <p:spPr>
            <a:xfrm>
              <a:off x="954220" y="4500155"/>
              <a:ext cx="1362069" cy="6822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Collection point to highway</a:t>
              </a:r>
            </a:p>
          </p:txBody>
        </p:sp>
      </p:grpSp>
      <p:sp>
        <p:nvSpPr>
          <p:cNvPr id="34" name="Content Placeholder 4">
            <a:extLst>
              <a:ext uri="{FF2B5EF4-FFF2-40B4-BE49-F238E27FC236}">
                <a16:creationId xmlns:a16="http://schemas.microsoft.com/office/drawing/2014/main" id="{141BA7A5-EC9B-3A0D-CF8A-0B5C9B785760}"/>
              </a:ext>
            </a:extLst>
          </p:cNvPr>
          <p:cNvSpPr txBox="1">
            <a:spLocks/>
          </p:cNvSpPr>
          <p:nvPr/>
        </p:nvSpPr>
        <p:spPr>
          <a:xfrm>
            <a:off x="8365953" y="2590478"/>
            <a:ext cx="3111987" cy="489901"/>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i="1" dirty="0"/>
              <a:t>Wall streetlights in the Buckingham Conservation Area</a:t>
            </a:r>
            <a:endParaRPr lang="en-GB" sz="1100" i="1" dirty="0"/>
          </a:p>
        </p:txBody>
      </p:sp>
      <p:sp>
        <p:nvSpPr>
          <p:cNvPr id="35" name="Content Placeholder 4">
            <a:extLst>
              <a:ext uri="{FF2B5EF4-FFF2-40B4-BE49-F238E27FC236}">
                <a16:creationId xmlns:a16="http://schemas.microsoft.com/office/drawing/2014/main" id="{D0440F84-8F6D-ACCB-F187-E90771859DF8}"/>
              </a:ext>
            </a:extLst>
          </p:cNvPr>
          <p:cNvSpPr txBox="1">
            <a:spLocks/>
          </p:cNvSpPr>
          <p:nvPr/>
        </p:nvSpPr>
        <p:spPr>
          <a:xfrm>
            <a:off x="8426206" y="5796641"/>
            <a:ext cx="3111987" cy="489901"/>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i="1" dirty="0"/>
              <a:t>House frontage bin storage examples: Oxford County Council Street Design Guide.</a:t>
            </a:r>
            <a:endParaRPr lang="en-GB" sz="1100" i="1" dirty="0"/>
          </a:p>
        </p:txBody>
      </p:sp>
    </p:spTree>
    <p:extLst>
      <p:ext uri="{BB962C8B-B14F-4D97-AF65-F5344CB8AC3E}">
        <p14:creationId xmlns:p14="http://schemas.microsoft.com/office/powerpoint/2010/main" val="418607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6748272" y="401416"/>
            <a:ext cx="4572000" cy="1325563"/>
          </a:xfrm>
        </p:spPr>
        <p:txBody>
          <a:bodyPr rtlCol="0" anchor="b"/>
          <a:lstStyle/>
          <a:p>
            <a:pPr rtl="0"/>
            <a:r>
              <a:rPr lang="en-GB" dirty="0">
                <a:solidFill>
                  <a:srgbClr val="4BA2A3"/>
                </a:solidFill>
              </a:rPr>
              <a:t>NATURE</a:t>
            </a:r>
            <a:r>
              <a:rPr lang="en-GB" dirty="0"/>
              <a:t> </a:t>
            </a:r>
          </a:p>
        </p:txBody>
      </p:sp>
      <p:pic>
        <p:nvPicPr>
          <p:cNvPr id="8" name="Picture Placeholder 7">
            <a:extLst>
              <a:ext uri="{FF2B5EF4-FFF2-40B4-BE49-F238E27FC236}">
                <a16:creationId xmlns:a16="http://schemas.microsoft.com/office/drawing/2014/main" id="{7E4E530D-5C66-4115-949E-45737E68F144}"/>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0" y="0"/>
            <a:ext cx="4114800" cy="6858000"/>
          </a:xfrm>
        </p:spPr>
      </p:pic>
      <p:pic>
        <p:nvPicPr>
          <p:cNvPr id="10" name="Picture Placeholder 9">
            <a:extLst>
              <a:ext uri="{FF2B5EF4-FFF2-40B4-BE49-F238E27FC236}">
                <a16:creationId xmlns:a16="http://schemas.microsoft.com/office/drawing/2014/main" id="{2D97A15A-39A2-41E9-B6D0-6D666F881ABC}"/>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a:xfrm>
            <a:off x="2048256" y="1838324"/>
            <a:ext cx="3495953" cy="3105151"/>
          </a:xfrm>
        </p:spPr>
      </p:pic>
      <p:sp>
        <p:nvSpPr>
          <p:cNvPr id="3" name="Content Placeholder 2">
            <a:extLst>
              <a:ext uri="{FF2B5EF4-FFF2-40B4-BE49-F238E27FC236}">
                <a16:creationId xmlns:a16="http://schemas.microsoft.com/office/drawing/2014/main" id="{7B943E7C-A74D-4CB3-844B-51917C88C95F}"/>
              </a:ext>
            </a:extLst>
          </p:cNvPr>
          <p:cNvSpPr>
            <a:spLocks noGrp="1"/>
          </p:cNvSpPr>
          <p:nvPr>
            <p:ph type="body" sz="quarter" idx="10"/>
          </p:nvPr>
        </p:nvSpPr>
        <p:spPr>
          <a:xfrm>
            <a:off x="6748272" y="2084833"/>
            <a:ext cx="4572000" cy="1344167"/>
          </a:xfrm>
        </p:spPr>
        <p:txBody>
          <a:bodyPr vert="horz" lIns="91440" tIns="45720" rIns="91440" bIns="45720" rtlCol="0" anchor="t">
            <a:normAutofit/>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The appearance and treatment of spaces between and around buildings is of equal importance to the design of the buildings themselves. New development should have a spatial and planting structure that reflects and compliments the surroundings of the site. Landscape considerations should be the starting point of the design and layout.</a:t>
            </a:r>
          </a:p>
        </p:txBody>
      </p:sp>
      <p:sp>
        <p:nvSpPr>
          <p:cNvPr id="26" name="Date Placeholder 25">
            <a:extLst>
              <a:ext uri="{FF2B5EF4-FFF2-40B4-BE49-F238E27FC236}">
                <a16:creationId xmlns:a16="http://schemas.microsoft.com/office/drawing/2014/main" id="{F9C20C10-9D7D-4177-9698-268E4571E974}"/>
              </a:ext>
            </a:extLst>
          </p:cNvPr>
          <p:cNvSpPr>
            <a:spLocks noGrp="1"/>
          </p:cNvSpPr>
          <p:nvPr>
            <p:ph type="dt" sz="half" idx="14"/>
          </p:nvPr>
        </p:nvSpPr>
        <p:spPr>
          <a:xfrm>
            <a:off x="838200" y="6356350"/>
            <a:ext cx="2743200" cy="365125"/>
          </a:xfrm>
        </p:spPr>
        <p:txBody>
          <a:bodyPr rtlCol="0"/>
          <a:lstStyle/>
          <a:p>
            <a:pPr rtl="0"/>
            <a:fld id="{DF228CF3-5732-4E33-9C56-88B3AE09757A}" type="datetime1">
              <a:rPr lang="en-GB" smtClean="0"/>
              <a:t>10/07/2024</a:t>
            </a:fld>
            <a:endParaRPr lang="en-GB"/>
          </a:p>
        </p:txBody>
      </p:sp>
      <p:sp>
        <p:nvSpPr>
          <p:cNvPr id="27" name="Footer Placeholder 26">
            <a:extLst>
              <a:ext uri="{FF2B5EF4-FFF2-40B4-BE49-F238E27FC236}">
                <a16:creationId xmlns:a16="http://schemas.microsoft.com/office/drawing/2014/main" id="{510E79F6-2C38-4C73-80F0-2D9BC5DBE772}"/>
              </a:ext>
            </a:extLst>
          </p:cNvPr>
          <p:cNvSpPr>
            <a:spLocks noGrp="1"/>
          </p:cNvSpPr>
          <p:nvPr>
            <p:ph type="ftr" sz="quarter" idx="15"/>
          </p:nvPr>
        </p:nvSpPr>
        <p:spPr>
          <a:xfrm>
            <a:off x="4038600" y="6356350"/>
            <a:ext cx="4114800" cy="365125"/>
          </a:xfrm>
        </p:spPr>
        <p:txBody>
          <a:bodyPr rtlCol="0"/>
          <a:lstStyle/>
          <a:p>
            <a:pPr rtl="0"/>
            <a:r>
              <a:rPr lang="en-GB"/>
              <a:t>Buckingham Design Code: 2024 - 2044</a:t>
            </a:r>
            <a:endParaRPr lang="en-GB" dirty="0"/>
          </a:p>
        </p:txBody>
      </p:sp>
      <p:sp>
        <p:nvSpPr>
          <p:cNvPr id="4" name="Slide Number Placeholder 3">
            <a:extLst>
              <a:ext uri="{FF2B5EF4-FFF2-40B4-BE49-F238E27FC236}">
                <a16:creationId xmlns:a16="http://schemas.microsoft.com/office/drawing/2014/main" id="{455C97F1-F104-9728-B360-F24CF3DA8AD0}"/>
              </a:ext>
            </a:extLst>
          </p:cNvPr>
          <p:cNvSpPr>
            <a:spLocks noGrp="1"/>
          </p:cNvSpPr>
          <p:nvPr>
            <p:ph type="sldNum" sz="quarter" idx="16"/>
          </p:nvPr>
        </p:nvSpPr>
        <p:spPr/>
        <p:txBody>
          <a:bodyPr/>
          <a:lstStyle/>
          <a:p>
            <a:pPr rtl="0"/>
            <a:fld id="{294A09A9-5501-47C1-A89A-A340965A2BE2}" type="slidenum">
              <a:rPr lang="en-GB" noProof="0" smtClean="0"/>
              <a:t>23</a:t>
            </a:fld>
            <a:endParaRPr lang="en-GB" noProof="0"/>
          </a:p>
        </p:txBody>
      </p:sp>
    </p:spTree>
    <p:extLst>
      <p:ext uri="{BB962C8B-B14F-4D97-AF65-F5344CB8AC3E}">
        <p14:creationId xmlns:p14="http://schemas.microsoft.com/office/powerpoint/2010/main" val="327149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2EB14AA-4F67-8C73-ABCC-D707F80D411F}"/>
              </a:ext>
            </a:extLst>
          </p:cNvPr>
          <p:cNvSpPr txBox="1">
            <a:spLocks/>
          </p:cNvSpPr>
          <p:nvPr/>
        </p:nvSpPr>
        <p:spPr>
          <a:xfrm>
            <a:off x="841248" y="381000"/>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a:solidFill>
                  <a:srgbClr val="4BA2A3"/>
                </a:solidFill>
              </a:rPr>
              <a:t>NaTURE</a:t>
            </a:r>
            <a:endParaRPr lang="en-GB" dirty="0">
              <a:solidFill>
                <a:srgbClr val="4BA2A3"/>
              </a:solidFill>
            </a:endParaRPr>
          </a:p>
        </p:txBody>
      </p:sp>
      <p:sp>
        <p:nvSpPr>
          <p:cNvPr id="16" name="Date Placeholder 2">
            <a:extLst>
              <a:ext uri="{FF2B5EF4-FFF2-40B4-BE49-F238E27FC236}">
                <a16:creationId xmlns:a16="http://schemas.microsoft.com/office/drawing/2014/main" id="{5EB43CF4-E7CB-4D2F-B20B-683B446E7824}"/>
              </a:ext>
            </a:extLst>
          </p:cNvPr>
          <p:cNvSpPr>
            <a:spLocks noGrp="1"/>
          </p:cNvSpPr>
          <p:nvPr>
            <p:ph type="dt" sz="half" idx="10"/>
          </p:nvPr>
        </p:nvSpPr>
        <p:spPr>
          <a:xfrm>
            <a:off x="838200" y="6356350"/>
            <a:ext cx="2743200" cy="365125"/>
          </a:xfrm>
        </p:spPr>
        <p:txBody>
          <a:bodyPr rtlCol="0"/>
          <a:lstStyle/>
          <a:p>
            <a:pPr rtl="0"/>
            <a:fld id="{E5BD7142-F961-4C0F-BA70-69902BC60D77}" type="datetime1">
              <a:rPr lang="en-GB" smtClean="0"/>
              <a:t>10/07/2024</a:t>
            </a:fld>
            <a:endParaRPr lang="en-GB"/>
          </a:p>
        </p:txBody>
      </p:sp>
      <p:sp>
        <p:nvSpPr>
          <p:cNvPr id="17" name="Footer Placeholder 3">
            <a:extLst>
              <a:ext uri="{FF2B5EF4-FFF2-40B4-BE49-F238E27FC236}">
                <a16:creationId xmlns:a16="http://schemas.microsoft.com/office/drawing/2014/main" id="{67DB76E4-CB6F-06F5-A61F-8FB67B912AC9}"/>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grpSp>
        <p:nvGrpSpPr>
          <p:cNvPr id="18" name="Bottom Right">
            <a:extLst>
              <a:ext uri="{FF2B5EF4-FFF2-40B4-BE49-F238E27FC236}">
                <a16:creationId xmlns:a16="http://schemas.microsoft.com/office/drawing/2014/main" id="{61B296E9-8F75-257F-34D1-606E130A1C59}"/>
              </a:ext>
              <a:ext uri="{C183D7F6-B498-43B3-948B-1728B52AA6E4}">
                <adec:decorative xmlns:adec="http://schemas.microsoft.com/office/drawing/2017/decorative" val="1"/>
              </a:ext>
            </a:extLst>
          </p:cNvPr>
          <p:cNvGrpSpPr/>
          <p:nvPr/>
        </p:nvGrpSpPr>
        <p:grpSpPr>
          <a:xfrm>
            <a:off x="7993448" y="3278144"/>
            <a:ext cx="4211600" cy="3581399"/>
            <a:chOff x="7980400" y="3276601"/>
            <a:chExt cx="4211600" cy="3581399"/>
          </a:xfrm>
        </p:grpSpPr>
        <p:grpSp>
          <p:nvGrpSpPr>
            <p:cNvPr id="19" name="Graphic 157">
              <a:extLst>
                <a:ext uri="{FF2B5EF4-FFF2-40B4-BE49-F238E27FC236}">
                  <a16:creationId xmlns:a16="http://schemas.microsoft.com/office/drawing/2014/main" id="{5129A387-5251-445B-5661-84F4094915AF}"/>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21" name="Freeform: Shape 24">
                <a:extLst>
                  <a:ext uri="{FF2B5EF4-FFF2-40B4-BE49-F238E27FC236}">
                    <a16:creationId xmlns:a16="http://schemas.microsoft.com/office/drawing/2014/main" id="{B33A3F12-92DB-999C-F68A-CBECBA0D17B7}"/>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2" name="Freeform: Shape 25">
                <a:extLst>
                  <a:ext uri="{FF2B5EF4-FFF2-40B4-BE49-F238E27FC236}">
                    <a16:creationId xmlns:a16="http://schemas.microsoft.com/office/drawing/2014/main" id="{B9E1D00D-5872-A3C6-08A5-CB70F058A1AD}"/>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3" name="Freeform: Shape 26">
                <a:extLst>
                  <a:ext uri="{FF2B5EF4-FFF2-40B4-BE49-F238E27FC236}">
                    <a16:creationId xmlns:a16="http://schemas.microsoft.com/office/drawing/2014/main" id="{24CF6FD3-CD0D-4774-D607-A59ADDC60F80}"/>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4" name="Freeform: Shape 30">
                <a:extLst>
                  <a:ext uri="{FF2B5EF4-FFF2-40B4-BE49-F238E27FC236}">
                    <a16:creationId xmlns:a16="http://schemas.microsoft.com/office/drawing/2014/main" id="{FA2F81D5-4502-3227-A91D-3DE165077976}"/>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5" name="Freeform: Shape 31">
                <a:extLst>
                  <a:ext uri="{FF2B5EF4-FFF2-40B4-BE49-F238E27FC236}">
                    <a16:creationId xmlns:a16="http://schemas.microsoft.com/office/drawing/2014/main" id="{38DA69BA-CB8E-A42A-7A1C-A37121ECBD3D}"/>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6" name="Freeform: Shape 32">
                <a:extLst>
                  <a:ext uri="{FF2B5EF4-FFF2-40B4-BE49-F238E27FC236}">
                    <a16:creationId xmlns:a16="http://schemas.microsoft.com/office/drawing/2014/main" id="{DB369631-250B-8994-F884-DB0CF8C54709}"/>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sp>
            <p:nvSpPr>
              <p:cNvPr id="27" name="Freeform: Shape 36">
                <a:extLst>
                  <a:ext uri="{FF2B5EF4-FFF2-40B4-BE49-F238E27FC236}">
                    <a16:creationId xmlns:a16="http://schemas.microsoft.com/office/drawing/2014/main" id="{F92C303D-E0FC-8E44-A93E-D59A2431E959}"/>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grpSp>
        <p:sp>
          <p:nvSpPr>
            <p:cNvPr id="20" name="Freeform: Shape 23">
              <a:extLst>
                <a:ext uri="{FF2B5EF4-FFF2-40B4-BE49-F238E27FC236}">
                  <a16:creationId xmlns:a16="http://schemas.microsoft.com/office/drawing/2014/main" id="{DE92AED7-3BBA-5DDA-FE89-ED573FFD65CD}"/>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a:p>
          </p:txBody>
        </p:sp>
      </p:grpSp>
      <p:sp>
        <p:nvSpPr>
          <p:cNvPr id="29" name="TextBox 28">
            <a:extLst>
              <a:ext uri="{FF2B5EF4-FFF2-40B4-BE49-F238E27FC236}">
                <a16:creationId xmlns:a16="http://schemas.microsoft.com/office/drawing/2014/main" id="{908AF2F3-C856-F7F7-1E07-D8BEBD1FEAC0}"/>
              </a:ext>
            </a:extLst>
          </p:cNvPr>
          <p:cNvSpPr txBox="1"/>
          <p:nvPr/>
        </p:nvSpPr>
        <p:spPr>
          <a:xfrm>
            <a:off x="838200" y="1337231"/>
            <a:ext cx="5905500" cy="369332"/>
          </a:xfrm>
          <a:prstGeom prst="rect">
            <a:avLst/>
          </a:prstGeom>
          <a:noFill/>
        </p:spPr>
        <p:txBody>
          <a:bodyPr wrap="square" rtlCol="0">
            <a:spAutoFit/>
          </a:bodyPr>
          <a:lstStyle/>
          <a:p>
            <a:r>
              <a:rPr lang="en-US" dirty="0">
                <a:solidFill>
                  <a:srgbClr val="4BA2A3"/>
                </a:solidFill>
              </a:rPr>
              <a:t>N.1.ii OS PROVISION</a:t>
            </a:r>
            <a:endParaRPr lang="en-GB" dirty="0">
              <a:solidFill>
                <a:srgbClr val="4BA2A3"/>
              </a:solidFill>
            </a:endParaRPr>
          </a:p>
        </p:txBody>
      </p:sp>
      <p:sp>
        <p:nvSpPr>
          <p:cNvPr id="30" name="Slide Number Placeholder 16">
            <a:extLst>
              <a:ext uri="{FF2B5EF4-FFF2-40B4-BE49-F238E27FC236}">
                <a16:creationId xmlns:a16="http://schemas.microsoft.com/office/drawing/2014/main" id="{6AEB4B35-08B5-08B7-9A21-F9A144D6F46B}"/>
              </a:ext>
            </a:extLst>
          </p:cNvPr>
          <p:cNvSpPr>
            <a:spLocks noGrp="1"/>
          </p:cNvSpPr>
          <p:nvPr>
            <p:ph type="sldNum" sz="quarter" idx="12"/>
          </p:nvPr>
        </p:nvSpPr>
        <p:spPr>
          <a:xfrm>
            <a:off x="8610600" y="6356350"/>
            <a:ext cx="2743200" cy="365125"/>
          </a:xfrm>
        </p:spPr>
        <p:txBody>
          <a:bodyPr/>
          <a:lstStyle/>
          <a:p>
            <a:pPr rtl="0"/>
            <a:fld id="{294A09A9-5501-47C1-A89A-A340965A2BE2}" type="slidenum">
              <a:rPr lang="en-GB" noProof="0" smtClean="0"/>
              <a:t>24</a:t>
            </a:fld>
            <a:endParaRPr lang="en-GB" noProof="0"/>
          </a:p>
        </p:txBody>
      </p:sp>
      <p:sp>
        <p:nvSpPr>
          <p:cNvPr id="31" name="Content Placeholder 7">
            <a:extLst>
              <a:ext uri="{FF2B5EF4-FFF2-40B4-BE49-F238E27FC236}">
                <a16:creationId xmlns:a16="http://schemas.microsoft.com/office/drawing/2014/main" id="{6104FC51-738B-9AF8-BD9D-6CA7C0408BE3}"/>
              </a:ext>
            </a:extLst>
          </p:cNvPr>
          <p:cNvSpPr txBox="1">
            <a:spLocks/>
          </p:cNvSpPr>
          <p:nvPr/>
        </p:nvSpPr>
        <p:spPr>
          <a:xfrm>
            <a:off x="5040443" y="1709151"/>
            <a:ext cx="4993866" cy="3736949"/>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There should be a clear distinction between public and private space, particularly in locations that adjoin the public realm. Secure access is required to all private internal and external areas. </a:t>
            </a:r>
          </a:p>
          <a:p>
            <a:pPr algn="l"/>
            <a:r>
              <a:rPr lang="en-US" dirty="0"/>
              <a:t>A Landscape Strategy for each proposed development shall be prepared to reinforce the urban design and enhance the ecological and amenity value of the sites and their immediate surroundings. The key landscape design principles of this strategy will be that the proposal:</a:t>
            </a:r>
          </a:p>
          <a:p>
            <a:pPr marL="171450" indent="-171450" algn="l">
              <a:buFont typeface="Arial" panose="020B0604020202020204" pitchFamily="34" charset="0"/>
              <a:buChar char="•"/>
            </a:pPr>
            <a:r>
              <a:rPr lang="en-US" dirty="0"/>
              <a:t>responds to the character of the site and its surroundings and local open spaces.</a:t>
            </a:r>
          </a:p>
          <a:p>
            <a:pPr marL="171450" indent="-171450" algn="l">
              <a:spcAft>
                <a:spcPts val="600"/>
              </a:spcAft>
              <a:buFont typeface="Arial" panose="020B0604020202020204" pitchFamily="34" charset="0"/>
              <a:buChar char="•"/>
            </a:pPr>
            <a:r>
              <a:rPr lang="en-US" dirty="0"/>
              <a:t>reinforces a hierarchy of avenues and open spaces.</a:t>
            </a:r>
          </a:p>
          <a:p>
            <a:pPr marL="171450" indent="-171450" algn="l">
              <a:spcBef>
                <a:spcPts val="0"/>
              </a:spcBef>
              <a:spcAft>
                <a:spcPts val="600"/>
              </a:spcAft>
              <a:buFont typeface="Arial" panose="020B0604020202020204" pitchFamily="34" charset="0"/>
              <a:buChar char="•"/>
              <a:defRPr/>
            </a:pPr>
            <a:r>
              <a:rPr lang="en-US" dirty="0">
                <a:solidFill>
                  <a:prstClr val="black"/>
                </a:solidFill>
                <a:latin typeface="Avenir Next LT Pro Light"/>
              </a:rPr>
              <a:t>strengthens site permeability and integrates pedestrian, cycle, and vehicle movements.</a:t>
            </a:r>
          </a:p>
          <a:p>
            <a:pPr marL="171450" indent="-171450" algn="l">
              <a:spcBef>
                <a:spcPts val="0"/>
              </a:spcBef>
              <a:spcAft>
                <a:spcPts val="600"/>
              </a:spcAft>
              <a:buFont typeface="Arial" panose="020B0604020202020204" pitchFamily="34" charset="0"/>
              <a:buChar char="•"/>
              <a:defRPr/>
            </a:pPr>
            <a:r>
              <a:rPr lang="en-US" dirty="0">
                <a:solidFill>
                  <a:prstClr val="black"/>
                </a:solidFill>
                <a:latin typeface="Avenir Next LT Pro Light"/>
              </a:rPr>
              <a:t>identifies opportunities for communal/allotment/amenity spaces for their significant townscape value.</a:t>
            </a:r>
          </a:p>
          <a:p>
            <a:pPr algn="l">
              <a:spcBef>
                <a:spcPts val="0"/>
              </a:spcBef>
              <a:spcAft>
                <a:spcPts val="600"/>
              </a:spcAft>
              <a:defRPr/>
            </a:pPr>
            <a:endParaRPr lang="en-US" dirty="0">
              <a:solidFill>
                <a:prstClr val="black"/>
              </a:solidFill>
              <a:latin typeface="Avenir Next LT Pro Light"/>
            </a:endParaRPr>
          </a:p>
          <a:p>
            <a:pPr algn="l">
              <a:spcBef>
                <a:spcPts val="0"/>
              </a:spcBef>
              <a:spcAft>
                <a:spcPts val="600"/>
              </a:spcAft>
              <a:defRPr/>
            </a:pPr>
            <a:endParaRPr lang="en-US" dirty="0">
              <a:solidFill>
                <a:prstClr val="black"/>
              </a:solidFill>
              <a:latin typeface="Avenir Next LT Pro Light"/>
            </a:endParaRPr>
          </a:p>
          <a:p>
            <a:pPr>
              <a:spcBef>
                <a:spcPts val="0"/>
              </a:spcBef>
              <a:spcAft>
                <a:spcPts val="600"/>
              </a:spcAft>
              <a:defRPr/>
            </a:pPr>
            <a:endParaRPr lang="en-US" dirty="0">
              <a:solidFill>
                <a:prstClr val="black"/>
              </a:solidFill>
              <a:latin typeface="Avenir Next LT Pro Light"/>
            </a:endParaRPr>
          </a:p>
          <a:p>
            <a:pPr>
              <a:spcBef>
                <a:spcPts val="0"/>
              </a:spcBef>
              <a:spcAft>
                <a:spcPts val="600"/>
              </a:spcAft>
              <a:defRPr/>
            </a:pPr>
            <a:endParaRPr lang="en-US" dirty="0">
              <a:solidFill>
                <a:prstClr val="black"/>
              </a:solidFill>
              <a:latin typeface="Avenir Next LT Pro Light"/>
            </a:endParaRPr>
          </a:p>
          <a:p>
            <a:endParaRPr lang="en-US" dirty="0"/>
          </a:p>
        </p:txBody>
      </p:sp>
      <p:sp>
        <p:nvSpPr>
          <p:cNvPr id="32" name="TextBox 31">
            <a:extLst>
              <a:ext uri="{FF2B5EF4-FFF2-40B4-BE49-F238E27FC236}">
                <a16:creationId xmlns:a16="http://schemas.microsoft.com/office/drawing/2014/main" id="{CE653A76-A0E5-B7FF-AF5F-C95337CA3E0D}"/>
              </a:ext>
            </a:extLst>
          </p:cNvPr>
          <p:cNvSpPr txBox="1"/>
          <p:nvPr/>
        </p:nvSpPr>
        <p:spPr>
          <a:xfrm>
            <a:off x="5040698" y="1321227"/>
            <a:ext cx="5905500" cy="369332"/>
          </a:xfrm>
          <a:prstGeom prst="rect">
            <a:avLst/>
          </a:prstGeom>
          <a:noFill/>
        </p:spPr>
        <p:txBody>
          <a:bodyPr wrap="square" rtlCol="0">
            <a:spAutoFit/>
          </a:bodyPr>
          <a:lstStyle/>
          <a:p>
            <a:r>
              <a:rPr lang="en-US" dirty="0">
                <a:solidFill>
                  <a:srgbClr val="4BA2A3"/>
                </a:solidFill>
              </a:rPr>
              <a:t>N.1.ii. DESIGN</a:t>
            </a:r>
            <a:endParaRPr lang="en-GB" dirty="0">
              <a:solidFill>
                <a:srgbClr val="4BA2A3"/>
              </a:solidFill>
            </a:endParaRPr>
          </a:p>
        </p:txBody>
      </p:sp>
      <p:sp>
        <p:nvSpPr>
          <p:cNvPr id="33" name="TextBox 32">
            <a:extLst>
              <a:ext uri="{FF2B5EF4-FFF2-40B4-BE49-F238E27FC236}">
                <a16:creationId xmlns:a16="http://schemas.microsoft.com/office/drawing/2014/main" id="{8D650E57-1F68-6511-398F-22C243D49D85}"/>
              </a:ext>
            </a:extLst>
          </p:cNvPr>
          <p:cNvSpPr txBox="1"/>
          <p:nvPr/>
        </p:nvSpPr>
        <p:spPr>
          <a:xfrm>
            <a:off x="837945" y="1690559"/>
            <a:ext cx="3643563" cy="1384995"/>
          </a:xfrm>
          <a:prstGeom prst="rect">
            <a:avLst/>
          </a:prstGeom>
          <a:noFill/>
        </p:spPr>
        <p:txBody>
          <a:bodyPr wrap="square">
            <a:spAutoFit/>
          </a:bodyPr>
          <a:lstStyle/>
          <a:p>
            <a:r>
              <a:rPr lang="en-US" sz="1200" b="1" dirty="0">
                <a:latin typeface="Avenir Next LT Pro Light"/>
              </a:rPr>
              <a:t>VALP </a:t>
            </a:r>
            <a:r>
              <a:rPr lang="en-US" sz="1200" dirty="0">
                <a:latin typeface="Avenir Next LT Pro Light"/>
              </a:rPr>
              <a:t>standards, or any replacement thereof, as set out in policy </a:t>
            </a:r>
            <a:r>
              <a:rPr lang="en-US" sz="1200" b="1" dirty="0">
                <a:latin typeface="Avenir Next LT Pro Light"/>
              </a:rPr>
              <a:t>I1</a:t>
            </a:r>
            <a:r>
              <a:rPr lang="en-US" sz="1200" dirty="0">
                <a:latin typeface="Avenir Next LT Pro Light"/>
              </a:rPr>
              <a:t> and</a:t>
            </a:r>
            <a:r>
              <a:rPr lang="en-US" sz="1200" b="1" dirty="0">
                <a:latin typeface="Avenir Next LT Pro Light"/>
              </a:rPr>
              <a:t> I2 </a:t>
            </a:r>
            <a:r>
              <a:rPr lang="en-US" sz="1200" dirty="0">
                <a:latin typeface="Avenir Next LT Pro Light"/>
              </a:rPr>
              <a:t>for quantity, location and types of open space provided, following </a:t>
            </a:r>
            <a:r>
              <a:rPr lang="en-US" sz="1200" dirty="0" err="1">
                <a:latin typeface="Avenir Next LT Pro Light"/>
              </a:rPr>
              <a:t>ANGSt</a:t>
            </a:r>
            <a:r>
              <a:rPr lang="en-US" sz="1200" dirty="0">
                <a:latin typeface="Avenir Next LT Pro Light"/>
              </a:rPr>
              <a:t> guidelines, should be followed.</a:t>
            </a:r>
          </a:p>
          <a:p>
            <a:endParaRPr lang="en-US" sz="1200" dirty="0">
              <a:latin typeface="Avenir Next LT Pro Light"/>
            </a:endParaRPr>
          </a:p>
          <a:p>
            <a:r>
              <a:rPr lang="en-US" sz="1200" dirty="0">
                <a:latin typeface="Avenir Next LT Pro Light"/>
              </a:rPr>
              <a:t>Mini woodlands would also be supported on large sites</a:t>
            </a:r>
          </a:p>
        </p:txBody>
      </p:sp>
      <p:pic>
        <p:nvPicPr>
          <p:cNvPr id="3" name="Picture 2" descr="A playground in a park&#10;&#10;Description automatically generated">
            <a:extLst>
              <a:ext uri="{FF2B5EF4-FFF2-40B4-BE49-F238E27FC236}">
                <a16:creationId xmlns:a16="http://schemas.microsoft.com/office/drawing/2014/main" id="{796F20EF-E83D-1DA7-9D9A-F7A3BB0312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198" y="3278144"/>
            <a:ext cx="3639827" cy="2467125"/>
          </a:xfrm>
          <a:prstGeom prst="rect">
            <a:avLst/>
          </a:prstGeom>
        </p:spPr>
      </p:pic>
    </p:spTree>
    <p:extLst>
      <p:ext uri="{BB962C8B-B14F-4D97-AF65-F5344CB8AC3E}">
        <p14:creationId xmlns:p14="http://schemas.microsoft.com/office/powerpoint/2010/main" val="402762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6B6D-F851-46AA-973F-BA1BAB95CA44}"/>
              </a:ext>
            </a:extLst>
          </p:cNvPr>
          <p:cNvSpPr>
            <a:spLocks noGrp="1"/>
          </p:cNvSpPr>
          <p:nvPr>
            <p:ph type="title"/>
          </p:nvPr>
        </p:nvSpPr>
        <p:spPr>
          <a:xfrm>
            <a:off x="828965" y="246321"/>
            <a:ext cx="3487854" cy="1325563"/>
          </a:xfrm>
        </p:spPr>
        <p:txBody>
          <a:bodyPr rtlCol="0"/>
          <a:lstStyle/>
          <a:p>
            <a:pPr rtl="0"/>
            <a:r>
              <a:rPr lang="en-GB" dirty="0">
                <a:solidFill>
                  <a:srgbClr val="4BA2A3"/>
                </a:solidFill>
              </a:rPr>
              <a:t>Nature</a:t>
            </a:r>
          </a:p>
        </p:txBody>
      </p:sp>
      <p:sp>
        <p:nvSpPr>
          <p:cNvPr id="3" name="Date Placeholder 2">
            <a:extLst>
              <a:ext uri="{FF2B5EF4-FFF2-40B4-BE49-F238E27FC236}">
                <a16:creationId xmlns:a16="http://schemas.microsoft.com/office/drawing/2014/main" id="{80D70DE2-C474-42D9-8EE2-50A9B9904151}"/>
              </a:ext>
            </a:extLst>
          </p:cNvPr>
          <p:cNvSpPr>
            <a:spLocks noGrp="1"/>
          </p:cNvSpPr>
          <p:nvPr>
            <p:ph type="dt" sz="half" idx="10"/>
          </p:nvPr>
        </p:nvSpPr>
        <p:spPr>
          <a:xfrm>
            <a:off x="838200" y="6356350"/>
            <a:ext cx="2743200" cy="365125"/>
          </a:xfrm>
        </p:spPr>
        <p:txBody>
          <a:bodyPr rtlCol="0"/>
          <a:lstStyle/>
          <a:p>
            <a:pPr rtl="0"/>
            <a:fld id="{A005FF31-CDEF-4536-BB5E-8EE6043359CE}" type="datetime1">
              <a:rPr lang="en-GB" smtClean="0"/>
              <a:t>10/07/2024</a:t>
            </a:fld>
            <a:endParaRPr lang="en-GB"/>
          </a:p>
        </p:txBody>
      </p:sp>
      <p:sp>
        <p:nvSpPr>
          <p:cNvPr id="4" name="Footer Placeholder 3">
            <a:extLst>
              <a:ext uri="{FF2B5EF4-FFF2-40B4-BE49-F238E27FC236}">
                <a16:creationId xmlns:a16="http://schemas.microsoft.com/office/drawing/2014/main" id="{9ABB923A-293F-4B5C-9189-17993D43E7DE}"/>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9" name="Slide Number Placeholder 8">
            <a:extLst>
              <a:ext uri="{FF2B5EF4-FFF2-40B4-BE49-F238E27FC236}">
                <a16:creationId xmlns:a16="http://schemas.microsoft.com/office/drawing/2014/main" id="{F9C84472-C647-728D-8335-7C44294DA458}"/>
              </a:ext>
            </a:extLst>
          </p:cNvPr>
          <p:cNvSpPr>
            <a:spLocks noGrp="1"/>
          </p:cNvSpPr>
          <p:nvPr>
            <p:ph type="sldNum" sz="quarter" idx="12"/>
          </p:nvPr>
        </p:nvSpPr>
        <p:spPr/>
        <p:txBody>
          <a:bodyPr/>
          <a:lstStyle/>
          <a:p>
            <a:pPr rtl="0"/>
            <a:fld id="{294A09A9-5501-47C1-A89A-A340965A2BE2}" type="slidenum">
              <a:rPr lang="en-GB" noProof="0" smtClean="0"/>
              <a:t>25</a:t>
            </a:fld>
            <a:endParaRPr lang="en-GB" noProof="0"/>
          </a:p>
        </p:txBody>
      </p:sp>
      <p:sp>
        <p:nvSpPr>
          <p:cNvPr id="5" name="TextBox 4">
            <a:extLst>
              <a:ext uri="{FF2B5EF4-FFF2-40B4-BE49-F238E27FC236}">
                <a16:creationId xmlns:a16="http://schemas.microsoft.com/office/drawing/2014/main" id="{9A11E5B4-E0F6-DAAB-BBCB-C9BEA4BAB7D7}"/>
              </a:ext>
            </a:extLst>
          </p:cNvPr>
          <p:cNvSpPr txBox="1"/>
          <p:nvPr/>
        </p:nvSpPr>
        <p:spPr>
          <a:xfrm>
            <a:off x="828965" y="1298583"/>
            <a:ext cx="5905500" cy="369332"/>
          </a:xfrm>
          <a:prstGeom prst="rect">
            <a:avLst/>
          </a:prstGeom>
          <a:noFill/>
        </p:spPr>
        <p:txBody>
          <a:bodyPr wrap="square" rtlCol="0">
            <a:spAutoFit/>
          </a:bodyPr>
          <a:lstStyle/>
          <a:p>
            <a:r>
              <a:rPr lang="en-US" dirty="0">
                <a:solidFill>
                  <a:srgbClr val="4BA2A3"/>
                </a:solidFill>
              </a:rPr>
              <a:t>N.1.iii. OPEN SPACE DESIGN</a:t>
            </a:r>
            <a:endParaRPr lang="en-GB" dirty="0">
              <a:solidFill>
                <a:srgbClr val="4BA2A3"/>
              </a:solidFill>
            </a:endParaRPr>
          </a:p>
        </p:txBody>
      </p:sp>
      <p:sp>
        <p:nvSpPr>
          <p:cNvPr id="6" name="Content Placeholder 7">
            <a:extLst>
              <a:ext uri="{FF2B5EF4-FFF2-40B4-BE49-F238E27FC236}">
                <a16:creationId xmlns:a16="http://schemas.microsoft.com/office/drawing/2014/main" id="{796C0E03-421A-60C0-830D-B46C403028DA}"/>
              </a:ext>
            </a:extLst>
          </p:cNvPr>
          <p:cNvSpPr txBox="1">
            <a:spLocks/>
          </p:cNvSpPr>
          <p:nvPr/>
        </p:nvSpPr>
        <p:spPr>
          <a:xfrm>
            <a:off x="6286500" y="1059529"/>
            <a:ext cx="4993866" cy="379703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latin typeface="Avenir Next LT Pro Light"/>
              </a:rPr>
              <a:t>New play areas should be visible from surrounding homes and buildings. </a:t>
            </a:r>
          </a:p>
          <a:p>
            <a:r>
              <a:rPr lang="en-US" sz="1300" dirty="0">
                <a:latin typeface="Avenir Next LT Pro Light"/>
              </a:rPr>
              <a:t>Play areas should be LEAP and NEAP only.</a:t>
            </a:r>
          </a:p>
          <a:p>
            <a:r>
              <a:rPr lang="en-US" sz="1300" dirty="0">
                <a:latin typeface="Avenir Next LT Pro Light"/>
              </a:rPr>
              <a:t>Play areas next to roads, of any size, should be fenced. Where fencing is used there should be 2 gates for access.</a:t>
            </a:r>
          </a:p>
          <a:p>
            <a:r>
              <a:rPr lang="en-US" sz="1300" dirty="0">
                <a:latin typeface="Avenir Next LT Pro Light"/>
              </a:rPr>
              <a:t>Play areas sited as part of open space, away from roads and </a:t>
            </a:r>
            <a:r>
              <a:rPr lang="en-US" sz="1300" dirty="0" err="1">
                <a:latin typeface="Avenir Next LT Pro Light"/>
              </a:rPr>
              <a:t>cyclepaths</a:t>
            </a:r>
            <a:r>
              <a:rPr lang="en-US" sz="1300" dirty="0">
                <a:latin typeface="Avenir Next LT Pro Light"/>
              </a:rPr>
              <a:t>, should not be fenced. </a:t>
            </a:r>
          </a:p>
          <a:p>
            <a:r>
              <a:rPr lang="en-US" sz="1300" dirty="0">
                <a:latin typeface="Avenir Next LT Pro Light"/>
              </a:rPr>
              <a:t>Across each </a:t>
            </a:r>
            <a:r>
              <a:rPr lang="en-US" sz="1300" dirty="0" err="1">
                <a:latin typeface="Avenir Next LT Pro Light"/>
              </a:rPr>
              <a:t>neighbourhood</a:t>
            </a:r>
            <a:r>
              <a:rPr lang="en-US" sz="1300" dirty="0">
                <a:latin typeface="Avenir Next LT Pro Light"/>
              </a:rPr>
              <a:t>, play equipment should be included for children from infants to teenagers. Play area layout and design should be attractive to children of the appropriate age to use the play equipment at that site.</a:t>
            </a:r>
          </a:p>
          <a:p>
            <a:r>
              <a:rPr lang="en-US" sz="1300" dirty="0">
                <a:latin typeface="Avenir Next LT Pro Light"/>
              </a:rPr>
              <a:t>Older children’s play equipment should be separated from equipment for young children.</a:t>
            </a:r>
          </a:p>
          <a:p>
            <a:r>
              <a:rPr lang="en-US" sz="1300" dirty="0">
                <a:latin typeface="Avenir Next LT Pro Light"/>
              </a:rPr>
              <a:t>Play areas for teenagers should always be unfenced. </a:t>
            </a:r>
          </a:p>
          <a:p>
            <a:r>
              <a:rPr lang="en-US" sz="1300" dirty="0">
                <a:latin typeface="Avenir Next LT Pro Light"/>
              </a:rPr>
              <a:t>Play equipment should comply with RoSPA and Fields in Trust, or latest equivalent code.</a:t>
            </a:r>
          </a:p>
          <a:p>
            <a:r>
              <a:rPr lang="en-US" sz="1300" dirty="0">
                <a:latin typeface="Avenir Next LT Pro Light"/>
              </a:rPr>
              <a:t>Where play areas are to be built on sites liable to flooding, flood resilience measures, including ease of cleaning should be considered.</a:t>
            </a:r>
          </a:p>
          <a:p>
            <a:pPr marL="0" indent="0">
              <a:buFont typeface="Arial" panose="020B0604020202020204" pitchFamily="34" charset="0"/>
              <a:buNone/>
            </a:pPr>
            <a:endParaRPr lang="en-US" sz="1200" dirty="0">
              <a:solidFill>
                <a:prstClr val="black"/>
              </a:solidFill>
              <a:latin typeface="Avenir Next LT Pro Light"/>
            </a:endParaRPr>
          </a:p>
          <a:p>
            <a:endParaRPr lang="en-US" sz="1200" dirty="0"/>
          </a:p>
        </p:txBody>
      </p:sp>
      <p:sp>
        <p:nvSpPr>
          <p:cNvPr id="10" name="TextBox 9">
            <a:extLst>
              <a:ext uri="{FF2B5EF4-FFF2-40B4-BE49-F238E27FC236}">
                <a16:creationId xmlns:a16="http://schemas.microsoft.com/office/drawing/2014/main" id="{36E1F530-816C-21AC-A737-D249CBE52BD7}"/>
              </a:ext>
            </a:extLst>
          </p:cNvPr>
          <p:cNvSpPr txBox="1"/>
          <p:nvPr/>
        </p:nvSpPr>
        <p:spPr>
          <a:xfrm>
            <a:off x="813829" y="1679292"/>
            <a:ext cx="5905500" cy="369332"/>
          </a:xfrm>
          <a:prstGeom prst="rect">
            <a:avLst/>
          </a:prstGeom>
          <a:noFill/>
        </p:spPr>
        <p:txBody>
          <a:bodyPr wrap="square" rtlCol="0">
            <a:spAutoFit/>
          </a:bodyPr>
          <a:lstStyle/>
          <a:p>
            <a:r>
              <a:rPr lang="en-US" dirty="0">
                <a:solidFill>
                  <a:srgbClr val="4BA2A3"/>
                </a:solidFill>
              </a:rPr>
              <a:t>Cycleways and footpaths in open spaces</a:t>
            </a:r>
            <a:endParaRPr lang="en-GB" dirty="0">
              <a:solidFill>
                <a:srgbClr val="4BA2A3"/>
              </a:solidFill>
            </a:endParaRPr>
          </a:p>
        </p:txBody>
      </p:sp>
      <p:grpSp>
        <p:nvGrpSpPr>
          <p:cNvPr id="7" name="Group 6">
            <a:extLst>
              <a:ext uri="{FF2B5EF4-FFF2-40B4-BE49-F238E27FC236}">
                <a16:creationId xmlns:a16="http://schemas.microsoft.com/office/drawing/2014/main" id="{44EC3CD7-9E9F-D9F1-94F1-B04DB0B752EA}"/>
              </a:ext>
            </a:extLst>
          </p:cNvPr>
          <p:cNvGrpSpPr/>
          <p:nvPr/>
        </p:nvGrpSpPr>
        <p:grpSpPr>
          <a:xfrm>
            <a:off x="930078" y="2174238"/>
            <a:ext cx="4623436" cy="1936949"/>
            <a:chOff x="930078" y="2336571"/>
            <a:chExt cx="4623436" cy="1936949"/>
          </a:xfrm>
        </p:grpSpPr>
        <p:sp>
          <p:nvSpPr>
            <p:cNvPr id="13" name="Text Placeholder 10">
              <a:extLst>
                <a:ext uri="{FF2B5EF4-FFF2-40B4-BE49-F238E27FC236}">
                  <a16:creationId xmlns:a16="http://schemas.microsoft.com/office/drawing/2014/main" id="{CE8A839A-6DF7-D656-AEAC-9465EA71ACA7}"/>
                </a:ext>
              </a:extLst>
            </p:cNvPr>
            <p:cNvSpPr txBox="1">
              <a:spLocks/>
            </p:cNvSpPr>
            <p:nvPr/>
          </p:nvSpPr>
          <p:spPr>
            <a:xfrm>
              <a:off x="2572040" y="3041735"/>
              <a:ext cx="1362069" cy="32189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4" name="Text Placeholder 11">
              <a:extLst>
                <a:ext uri="{FF2B5EF4-FFF2-40B4-BE49-F238E27FC236}">
                  <a16:creationId xmlns:a16="http://schemas.microsoft.com/office/drawing/2014/main" id="{F9BF0209-3461-DBC9-6245-AE6675D8615F}"/>
                </a:ext>
              </a:extLst>
            </p:cNvPr>
            <p:cNvSpPr txBox="1">
              <a:spLocks/>
            </p:cNvSpPr>
            <p:nvPr/>
          </p:nvSpPr>
          <p:spPr>
            <a:xfrm>
              <a:off x="2560401" y="3805465"/>
              <a:ext cx="1362068" cy="402477"/>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3</a:t>
              </a:r>
              <a:r>
                <a:rPr lang="en-GB" sz="1200" dirty="0"/>
                <a:t>m</a:t>
              </a:r>
            </a:p>
          </p:txBody>
        </p:sp>
        <p:sp>
          <p:nvSpPr>
            <p:cNvPr id="15" name="Rectangle 14">
              <a:extLst>
                <a:ext uri="{FF2B5EF4-FFF2-40B4-BE49-F238E27FC236}">
                  <a16:creationId xmlns:a16="http://schemas.microsoft.com/office/drawing/2014/main" id="{1BD0A630-2491-4A3D-DB35-924D8E614965}"/>
                </a:ext>
                <a:ext uri="{C183D7F6-B498-43B3-948B-1728B52AA6E4}">
                  <adec:decorative xmlns:adec="http://schemas.microsoft.com/office/drawing/2017/decorative" val="1"/>
                </a:ext>
              </a:extLst>
            </p:cNvPr>
            <p:cNvSpPr/>
            <p:nvPr/>
          </p:nvSpPr>
          <p:spPr>
            <a:xfrm>
              <a:off x="2562027" y="233657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6" name="Text Placeholder 10">
              <a:extLst>
                <a:ext uri="{FF2B5EF4-FFF2-40B4-BE49-F238E27FC236}">
                  <a16:creationId xmlns:a16="http://schemas.microsoft.com/office/drawing/2014/main" id="{9797CE05-E8E7-7222-23B2-EC47A0845E01}"/>
                </a:ext>
              </a:extLst>
            </p:cNvPr>
            <p:cNvSpPr txBox="1">
              <a:spLocks/>
            </p:cNvSpPr>
            <p:nvPr/>
          </p:nvSpPr>
          <p:spPr>
            <a:xfrm>
              <a:off x="4191445" y="3293219"/>
              <a:ext cx="1362069" cy="4134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a:t>
              </a:r>
              <a:r>
                <a:rPr lang="en-GB" dirty="0" err="1"/>
                <a:t>ootpath</a:t>
              </a:r>
              <a:r>
                <a:rPr lang="en-GB" dirty="0"/>
                <a:t> (width)</a:t>
              </a:r>
            </a:p>
          </p:txBody>
        </p:sp>
        <p:sp>
          <p:nvSpPr>
            <p:cNvPr id="17" name="Text Placeholder 11">
              <a:extLst>
                <a:ext uri="{FF2B5EF4-FFF2-40B4-BE49-F238E27FC236}">
                  <a16:creationId xmlns:a16="http://schemas.microsoft.com/office/drawing/2014/main" id="{C77BB267-A627-9243-D798-0971FA5C901C}"/>
                </a:ext>
              </a:extLst>
            </p:cNvPr>
            <p:cNvSpPr txBox="1">
              <a:spLocks/>
            </p:cNvSpPr>
            <p:nvPr/>
          </p:nvSpPr>
          <p:spPr>
            <a:xfrm>
              <a:off x="4163930" y="3796958"/>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a:t>
              </a:r>
              <a:r>
                <a:rPr lang="en-GB" dirty="0"/>
                <a:t>m</a:t>
              </a:r>
            </a:p>
          </p:txBody>
        </p:sp>
        <p:sp>
          <p:nvSpPr>
            <p:cNvPr id="18" name="Rectangle 17">
              <a:extLst>
                <a:ext uri="{FF2B5EF4-FFF2-40B4-BE49-F238E27FC236}">
                  <a16:creationId xmlns:a16="http://schemas.microsoft.com/office/drawing/2014/main" id="{63DB49B7-3E5B-7339-2F9F-82FE18F943A9}"/>
                </a:ext>
                <a:ext uri="{C183D7F6-B498-43B3-948B-1728B52AA6E4}">
                  <adec:decorative xmlns:adec="http://schemas.microsoft.com/office/drawing/2017/decorative" val="1"/>
                </a:ext>
              </a:extLst>
            </p:cNvPr>
            <p:cNvSpPr/>
            <p:nvPr/>
          </p:nvSpPr>
          <p:spPr>
            <a:xfrm>
              <a:off x="4181432" y="233657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9" name="Text Placeholder 10">
              <a:extLst>
                <a:ext uri="{FF2B5EF4-FFF2-40B4-BE49-F238E27FC236}">
                  <a16:creationId xmlns:a16="http://schemas.microsoft.com/office/drawing/2014/main" id="{8BAD5650-877C-97C5-2DF5-E17DC9424758}"/>
                </a:ext>
              </a:extLst>
            </p:cNvPr>
            <p:cNvSpPr txBox="1">
              <a:spLocks/>
            </p:cNvSpPr>
            <p:nvPr/>
          </p:nvSpPr>
          <p:spPr>
            <a:xfrm>
              <a:off x="930078" y="3308864"/>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Lighting</a:t>
              </a:r>
            </a:p>
          </p:txBody>
        </p:sp>
        <p:sp>
          <p:nvSpPr>
            <p:cNvPr id="20" name="Text Placeholder 11">
              <a:extLst>
                <a:ext uri="{FF2B5EF4-FFF2-40B4-BE49-F238E27FC236}">
                  <a16:creationId xmlns:a16="http://schemas.microsoft.com/office/drawing/2014/main" id="{32BFBD2B-630B-5145-71D6-2FD4A648ED47}"/>
                </a:ext>
              </a:extLst>
            </p:cNvPr>
            <p:cNvSpPr txBox="1">
              <a:spLocks/>
            </p:cNvSpPr>
            <p:nvPr/>
          </p:nvSpPr>
          <p:spPr>
            <a:xfrm>
              <a:off x="930078" y="3800610"/>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key areas</a:t>
              </a:r>
              <a:endParaRPr lang="en-GB" dirty="0"/>
            </a:p>
          </p:txBody>
        </p:sp>
        <p:sp>
          <p:nvSpPr>
            <p:cNvPr id="21" name="Rectangle 20">
              <a:extLst>
                <a:ext uri="{FF2B5EF4-FFF2-40B4-BE49-F238E27FC236}">
                  <a16:creationId xmlns:a16="http://schemas.microsoft.com/office/drawing/2014/main" id="{6C228BCF-4B93-0791-48FC-0D9A434BBD57}"/>
                </a:ext>
                <a:ext uri="{C183D7F6-B498-43B3-948B-1728B52AA6E4}">
                  <adec:decorative xmlns:adec="http://schemas.microsoft.com/office/drawing/2017/decorative" val="1"/>
                </a:ext>
              </a:extLst>
            </p:cNvPr>
            <p:cNvSpPr/>
            <p:nvPr/>
          </p:nvSpPr>
          <p:spPr>
            <a:xfrm>
              <a:off x="940093" y="233657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Text Placeholder 10">
              <a:extLst>
                <a:ext uri="{FF2B5EF4-FFF2-40B4-BE49-F238E27FC236}">
                  <a16:creationId xmlns:a16="http://schemas.microsoft.com/office/drawing/2014/main" id="{4C299CAD-5810-1EF5-A525-594DB5E74713}"/>
                </a:ext>
              </a:extLst>
            </p:cNvPr>
            <p:cNvSpPr txBox="1">
              <a:spLocks/>
            </p:cNvSpPr>
            <p:nvPr/>
          </p:nvSpPr>
          <p:spPr>
            <a:xfrm>
              <a:off x="2552011" y="3265584"/>
              <a:ext cx="1362069" cy="574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Cycleway (width)</a:t>
              </a:r>
            </a:p>
          </p:txBody>
        </p:sp>
        <p:pic>
          <p:nvPicPr>
            <p:cNvPr id="24" name="Graphic 23" descr="Shoe footprints with solid fill">
              <a:extLst>
                <a:ext uri="{FF2B5EF4-FFF2-40B4-BE49-F238E27FC236}">
                  <a16:creationId xmlns:a16="http://schemas.microsoft.com/office/drawing/2014/main" id="{01CC011A-F1E8-F8BD-4A1C-04539B7024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5321" y="2462541"/>
              <a:ext cx="756593" cy="756593"/>
            </a:xfrm>
            <a:prstGeom prst="rect">
              <a:avLst/>
            </a:prstGeom>
          </p:spPr>
        </p:pic>
        <p:pic>
          <p:nvPicPr>
            <p:cNvPr id="29" name="Graphic 28" descr="Cycling with solid fill">
              <a:extLst>
                <a:ext uri="{FF2B5EF4-FFF2-40B4-BE49-F238E27FC236}">
                  <a16:creationId xmlns:a16="http://schemas.microsoft.com/office/drawing/2014/main" id="{7955FB38-1A11-6158-10EE-FB945FB21F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10946" y="2480953"/>
              <a:ext cx="833618" cy="833618"/>
            </a:xfrm>
            <a:prstGeom prst="rect">
              <a:avLst/>
            </a:prstGeom>
          </p:spPr>
        </p:pic>
        <p:pic>
          <p:nvPicPr>
            <p:cNvPr id="31" name="Graphic 30" descr="Streetlight with solid fill">
              <a:extLst>
                <a:ext uri="{FF2B5EF4-FFF2-40B4-BE49-F238E27FC236}">
                  <a16:creationId xmlns:a16="http://schemas.microsoft.com/office/drawing/2014/main" id="{AEE8303F-8484-59CC-6BE9-4804F419B9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1548" y="2535247"/>
              <a:ext cx="747593" cy="747593"/>
            </a:xfrm>
            <a:prstGeom prst="rect">
              <a:avLst/>
            </a:prstGeom>
          </p:spPr>
        </p:pic>
      </p:grpSp>
      <p:sp>
        <p:nvSpPr>
          <p:cNvPr id="32" name="TextBox 31">
            <a:extLst>
              <a:ext uri="{FF2B5EF4-FFF2-40B4-BE49-F238E27FC236}">
                <a16:creationId xmlns:a16="http://schemas.microsoft.com/office/drawing/2014/main" id="{5C5BA141-8F8B-F379-4F76-8C10AFC7B519}"/>
              </a:ext>
            </a:extLst>
          </p:cNvPr>
          <p:cNvSpPr txBox="1"/>
          <p:nvPr/>
        </p:nvSpPr>
        <p:spPr>
          <a:xfrm>
            <a:off x="907662" y="4250145"/>
            <a:ext cx="4904490" cy="2123658"/>
          </a:xfrm>
          <a:prstGeom prst="rect">
            <a:avLst/>
          </a:prstGeom>
          <a:noFill/>
        </p:spPr>
        <p:txBody>
          <a:bodyPr wrap="square">
            <a:spAutoFit/>
          </a:bodyPr>
          <a:lstStyle/>
          <a:p>
            <a:pPr marL="171450" indent="-171450">
              <a:buFont typeface="Arial" panose="020B0604020202020204" pitchFamily="34" charset="0"/>
              <a:buChar char="•"/>
            </a:pPr>
            <a:r>
              <a:rPr lang="en-US" sz="1200" dirty="0"/>
              <a:t>Additional width should be allocated on paths in open spaces to allow wheelchair users to pass.</a:t>
            </a:r>
          </a:p>
          <a:p>
            <a:pPr marL="171450" indent="-171450">
              <a:buFont typeface="Arial" panose="020B0604020202020204" pitchFamily="34" charset="0"/>
              <a:buChar char="•"/>
            </a:pPr>
            <a:r>
              <a:rPr lang="en-US" sz="1200" dirty="0"/>
              <a:t>Cycleways through open spaces should be lit</a:t>
            </a:r>
          </a:p>
          <a:p>
            <a:pPr marL="171450" indent="-171450">
              <a:buFont typeface="Arial" panose="020B0604020202020204" pitchFamily="34" charset="0"/>
              <a:buChar char="•"/>
            </a:pPr>
            <a:r>
              <a:rPr lang="en-US" sz="1200" dirty="0"/>
              <a:t>Footpaths should be lit at key locations, including junctions, gates and entry points.</a:t>
            </a:r>
          </a:p>
          <a:p>
            <a:pPr marL="171450" indent="-171450">
              <a:buFont typeface="Arial" panose="020B0604020202020204" pitchFamily="34" charset="0"/>
              <a:buChar char="•"/>
            </a:pPr>
            <a:r>
              <a:rPr lang="en-US" sz="1200" dirty="0"/>
              <a:t>Nature friendly lighting options should be used where appropriate.</a:t>
            </a:r>
          </a:p>
          <a:p>
            <a:pPr marL="171450" indent="-171450">
              <a:buFont typeface="Arial" panose="020B0604020202020204" pitchFamily="34" charset="0"/>
              <a:buChar char="•"/>
            </a:pPr>
            <a:r>
              <a:rPr lang="en-US" sz="1200" dirty="0"/>
              <a:t>Cycleways and footpaths should follow desire lines to town </a:t>
            </a:r>
            <a:r>
              <a:rPr lang="en-US" sz="1200" dirty="0" err="1"/>
              <a:t>centres</a:t>
            </a:r>
            <a:r>
              <a:rPr lang="en-US" sz="1200" dirty="0"/>
              <a:t>, schools and shops, linking existing paths in a logical manner. </a:t>
            </a:r>
            <a:endParaRPr lang="en-GB" sz="1200" dirty="0"/>
          </a:p>
          <a:p>
            <a:endParaRPr lang="en-US" sz="1200" dirty="0"/>
          </a:p>
        </p:txBody>
      </p:sp>
      <p:sp>
        <p:nvSpPr>
          <p:cNvPr id="33" name="TextBox 32">
            <a:extLst>
              <a:ext uri="{FF2B5EF4-FFF2-40B4-BE49-F238E27FC236}">
                <a16:creationId xmlns:a16="http://schemas.microsoft.com/office/drawing/2014/main" id="{CE4AA9E4-8D2E-9569-E312-14C3EAC939AB}"/>
              </a:ext>
            </a:extLst>
          </p:cNvPr>
          <p:cNvSpPr txBox="1"/>
          <p:nvPr/>
        </p:nvSpPr>
        <p:spPr>
          <a:xfrm>
            <a:off x="6286500" y="587786"/>
            <a:ext cx="5905500" cy="369332"/>
          </a:xfrm>
          <a:prstGeom prst="rect">
            <a:avLst/>
          </a:prstGeom>
          <a:noFill/>
        </p:spPr>
        <p:txBody>
          <a:bodyPr wrap="square" rtlCol="0">
            <a:spAutoFit/>
          </a:bodyPr>
          <a:lstStyle/>
          <a:p>
            <a:r>
              <a:rPr lang="en-US" dirty="0">
                <a:solidFill>
                  <a:srgbClr val="4BA2A3"/>
                </a:solidFill>
              </a:rPr>
              <a:t>Play areas</a:t>
            </a:r>
            <a:endParaRPr lang="en-GB" dirty="0">
              <a:solidFill>
                <a:srgbClr val="4BA2A3"/>
              </a:solidFill>
            </a:endParaRPr>
          </a:p>
        </p:txBody>
      </p:sp>
      <p:sp>
        <p:nvSpPr>
          <p:cNvPr id="34" name="TextBox 33">
            <a:extLst>
              <a:ext uri="{FF2B5EF4-FFF2-40B4-BE49-F238E27FC236}">
                <a16:creationId xmlns:a16="http://schemas.microsoft.com/office/drawing/2014/main" id="{4F284D23-CCB0-3222-D7A2-DCADF8B7E49A}"/>
              </a:ext>
            </a:extLst>
          </p:cNvPr>
          <p:cNvSpPr txBox="1"/>
          <p:nvPr/>
        </p:nvSpPr>
        <p:spPr>
          <a:xfrm>
            <a:off x="6286500" y="4713227"/>
            <a:ext cx="5905500" cy="369332"/>
          </a:xfrm>
          <a:prstGeom prst="rect">
            <a:avLst/>
          </a:prstGeom>
          <a:noFill/>
        </p:spPr>
        <p:txBody>
          <a:bodyPr wrap="square" rtlCol="0">
            <a:spAutoFit/>
          </a:bodyPr>
          <a:lstStyle/>
          <a:p>
            <a:r>
              <a:rPr lang="en-US" dirty="0">
                <a:solidFill>
                  <a:srgbClr val="4BA2A3"/>
                </a:solidFill>
              </a:rPr>
              <a:t>Layout</a:t>
            </a:r>
            <a:endParaRPr lang="en-GB" dirty="0">
              <a:solidFill>
                <a:srgbClr val="4BA2A3"/>
              </a:solidFill>
            </a:endParaRPr>
          </a:p>
        </p:txBody>
      </p:sp>
      <p:sp>
        <p:nvSpPr>
          <p:cNvPr id="36" name="TextBox 35">
            <a:extLst>
              <a:ext uri="{FF2B5EF4-FFF2-40B4-BE49-F238E27FC236}">
                <a16:creationId xmlns:a16="http://schemas.microsoft.com/office/drawing/2014/main" id="{C5C0EE5E-8AA3-20BE-5533-8A796F2890D8}"/>
              </a:ext>
            </a:extLst>
          </p:cNvPr>
          <p:cNvSpPr txBox="1"/>
          <p:nvPr/>
        </p:nvSpPr>
        <p:spPr>
          <a:xfrm>
            <a:off x="6286500" y="5100858"/>
            <a:ext cx="4993866" cy="646331"/>
          </a:xfrm>
          <a:prstGeom prst="rect">
            <a:avLst/>
          </a:prstGeom>
          <a:noFill/>
        </p:spPr>
        <p:txBody>
          <a:bodyPr wrap="square">
            <a:spAutoFit/>
          </a:bodyPr>
          <a:lstStyle/>
          <a:p>
            <a:r>
              <a:rPr lang="en-US" sz="1200" dirty="0">
                <a:latin typeface="Avenir Next LT Pro Light"/>
              </a:rPr>
              <a:t>Areas designed for sports, leisure, nature or play should be well defined and suitable for the assigned uses. Placement of seating and bins should reflect and not obstruct the planned layout. </a:t>
            </a:r>
          </a:p>
        </p:txBody>
      </p:sp>
    </p:spTree>
    <p:extLst>
      <p:ext uri="{BB962C8B-B14F-4D97-AF65-F5344CB8AC3E}">
        <p14:creationId xmlns:p14="http://schemas.microsoft.com/office/powerpoint/2010/main" val="561672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4489967" y="173101"/>
            <a:ext cx="4572000" cy="1325563"/>
          </a:xfrm>
        </p:spPr>
        <p:txBody>
          <a:bodyPr rtlCol="0" anchor="b"/>
          <a:lstStyle/>
          <a:p>
            <a:pPr rtl="0"/>
            <a:r>
              <a:rPr lang="en-GB" dirty="0">
                <a:solidFill>
                  <a:srgbClr val="4BA2A3"/>
                </a:solidFill>
              </a:rPr>
              <a:t>Play</a:t>
            </a:r>
            <a:endParaRPr lang="en-GB" dirty="0"/>
          </a:p>
        </p:txBody>
      </p:sp>
      <p:pic>
        <p:nvPicPr>
          <p:cNvPr id="8" name="Picture Placeholder 7">
            <a:extLst>
              <a:ext uri="{FF2B5EF4-FFF2-40B4-BE49-F238E27FC236}">
                <a16:creationId xmlns:a16="http://schemas.microsoft.com/office/drawing/2014/main" id="{7E4E530D-5C66-4115-949E-45737E68F144}"/>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0" y="0"/>
            <a:ext cx="4114800" cy="6858000"/>
          </a:xfrm>
        </p:spPr>
      </p:pic>
      <p:pic>
        <p:nvPicPr>
          <p:cNvPr id="10" name="Picture Placeholder 9">
            <a:extLst>
              <a:ext uri="{FF2B5EF4-FFF2-40B4-BE49-F238E27FC236}">
                <a16:creationId xmlns:a16="http://schemas.microsoft.com/office/drawing/2014/main" id="{2D97A15A-39A2-41E9-B6D0-6D666F881ABC}"/>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a:xfrm>
            <a:off x="8077201" y="45074"/>
            <a:ext cx="3495953" cy="3105151"/>
          </a:xfrm>
        </p:spPr>
      </p:pic>
      <p:sp>
        <p:nvSpPr>
          <p:cNvPr id="3" name="Content Placeholder 2">
            <a:extLst>
              <a:ext uri="{FF2B5EF4-FFF2-40B4-BE49-F238E27FC236}">
                <a16:creationId xmlns:a16="http://schemas.microsoft.com/office/drawing/2014/main" id="{7B943E7C-A74D-4CB3-844B-51917C88C95F}"/>
              </a:ext>
            </a:extLst>
          </p:cNvPr>
          <p:cNvSpPr>
            <a:spLocks noGrp="1"/>
          </p:cNvSpPr>
          <p:nvPr>
            <p:ph type="body" sz="quarter" idx="10"/>
          </p:nvPr>
        </p:nvSpPr>
        <p:spPr>
          <a:xfrm>
            <a:off x="4507611" y="1597648"/>
            <a:ext cx="3112389" cy="962671"/>
          </a:xfrm>
        </p:spPr>
        <p:txBody>
          <a:bodyPr vert="horz" lIns="91440" tIns="45720" rIns="91440" bIns="45720" rtlCol="0" anchor="t">
            <a:normAutofit/>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Natural, fun and challenging, spaces to play and socialise for children and adults, young and old, </a:t>
            </a:r>
            <a:r>
              <a:rPr lang="en-GB" sz="1200" dirty="0">
                <a:ea typeface="Calibri" panose="020F0502020204030204" pitchFamily="34" charset="0"/>
                <a:cs typeface="Times New Roman" panose="02020603050405020304" pitchFamily="18" charset="0"/>
              </a:rPr>
              <a:t>are part of the context of Buckingham. </a:t>
            </a:r>
            <a:endParaRPr lang="en-GB" sz="1200" dirty="0">
              <a:effectLst/>
              <a:ea typeface="Calibri" panose="020F0502020204030204" pitchFamily="34" charset="0"/>
              <a:cs typeface="Times New Roman" panose="02020603050405020304" pitchFamily="18" charset="0"/>
            </a:endParaRPr>
          </a:p>
        </p:txBody>
      </p:sp>
      <p:sp>
        <p:nvSpPr>
          <p:cNvPr id="26" name="Date Placeholder 25">
            <a:extLst>
              <a:ext uri="{FF2B5EF4-FFF2-40B4-BE49-F238E27FC236}">
                <a16:creationId xmlns:a16="http://schemas.microsoft.com/office/drawing/2014/main" id="{F9C20C10-9D7D-4177-9698-268E4571E974}"/>
              </a:ext>
            </a:extLst>
          </p:cNvPr>
          <p:cNvSpPr>
            <a:spLocks noGrp="1"/>
          </p:cNvSpPr>
          <p:nvPr>
            <p:ph type="dt" sz="half" idx="14"/>
          </p:nvPr>
        </p:nvSpPr>
        <p:spPr>
          <a:xfrm>
            <a:off x="838200" y="6356350"/>
            <a:ext cx="2743200" cy="365125"/>
          </a:xfrm>
        </p:spPr>
        <p:txBody>
          <a:bodyPr rtlCol="0"/>
          <a:lstStyle/>
          <a:p>
            <a:pPr rtl="0"/>
            <a:fld id="{DF228CF3-5732-4E33-9C56-88B3AE09757A}" type="datetime1">
              <a:rPr lang="en-GB" smtClean="0"/>
              <a:t>10/07/2024</a:t>
            </a:fld>
            <a:endParaRPr lang="en-GB"/>
          </a:p>
        </p:txBody>
      </p:sp>
      <p:sp>
        <p:nvSpPr>
          <p:cNvPr id="27" name="Footer Placeholder 26">
            <a:extLst>
              <a:ext uri="{FF2B5EF4-FFF2-40B4-BE49-F238E27FC236}">
                <a16:creationId xmlns:a16="http://schemas.microsoft.com/office/drawing/2014/main" id="{510E79F6-2C38-4C73-80F0-2D9BC5DBE772}"/>
              </a:ext>
            </a:extLst>
          </p:cNvPr>
          <p:cNvSpPr>
            <a:spLocks noGrp="1"/>
          </p:cNvSpPr>
          <p:nvPr>
            <p:ph type="ftr" sz="quarter" idx="15"/>
          </p:nvPr>
        </p:nvSpPr>
        <p:spPr>
          <a:xfrm>
            <a:off x="4038600" y="6356350"/>
            <a:ext cx="4114800" cy="365125"/>
          </a:xfrm>
        </p:spPr>
        <p:txBody>
          <a:bodyPr rtlCol="0"/>
          <a:lstStyle/>
          <a:p>
            <a:pPr rtl="0"/>
            <a:r>
              <a:rPr lang="en-GB"/>
              <a:t>Buckingham Design Code: 2024 - 2044</a:t>
            </a:r>
            <a:endParaRPr lang="en-GB" dirty="0"/>
          </a:p>
        </p:txBody>
      </p:sp>
      <p:sp>
        <p:nvSpPr>
          <p:cNvPr id="4" name="Slide Number Placeholder 3">
            <a:extLst>
              <a:ext uri="{FF2B5EF4-FFF2-40B4-BE49-F238E27FC236}">
                <a16:creationId xmlns:a16="http://schemas.microsoft.com/office/drawing/2014/main" id="{455C97F1-F104-9728-B360-F24CF3DA8AD0}"/>
              </a:ext>
            </a:extLst>
          </p:cNvPr>
          <p:cNvSpPr>
            <a:spLocks noGrp="1"/>
          </p:cNvSpPr>
          <p:nvPr>
            <p:ph type="sldNum" sz="quarter" idx="16"/>
          </p:nvPr>
        </p:nvSpPr>
        <p:spPr/>
        <p:txBody>
          <a:bodyPr/>
          <a:lstStyle/>
          <a:p>
            <a:pPr rtl="0"/>
            <a:fld id="{294A09A9-5501-47C1-A89A-A340965A2BE2}" type="slidenum">
              <a:rPr lang="en-GB" noProof="0" smtClean="0"/>
              <a:t>26</a:t>
            </a:fld>
            <a:endParaRPr lang="en-GB" noProof="0"/>
          </a:p>
        </p:txBody>
      </p:sp>
      <p:pic>
        <p:nvPicPr>
          <p:cNvPr id="5" name="Picture Placeholder 9">
            <a:extLst>
              <a:ext uri="{FF2B5EF4-FFF2-40B4-BE49-F238E27FC236}">
                <a16:creationId xmlns:a16="http://schemas.microsoft.com/office/drawing/2014/main" id="{7F301A24-AFA3-E92C-EE53-317E6D9DD65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077202" y="3205227"/>
            <a:ext cx="3495953" cy="3105151"/>
          </a:xfrm>
          <a:prstGeom prst="rect">
            <a:avLst/>
          </a:prstGeom>
          <a:solidFill>
            <a:schemeClr val="accent5"/>
          </a:solidFill>
          <a:ln w="101600">
            <a:solidFill>
              <a:schemeClr val="bg1"/>
            </a:solidFill>
          </a:ln>
        </p:spPr>
      </p:pic>
      <p:pic>
        <p:nvPicPr>
          <p:cNvPr id="9" name="Picture Placeholder 9">
            <a:extLst>
              <a:ext uri="{FF2B5EF4-FFF2-40B4-BE49-F238E27FC236}">
                <a16:creationId xmlns:a16="http://schemas.microsoft.com/office/drawing/2014/main" id="{27FE8F84-2A6E-17DE-A0AD-1FBBAAD9673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489967" y="3200712"/>
            <a:ext cx="3495953" cy="3105151"/>
          </a:xfrm>
          <a:prstGeom prst="rect">
            <a:avLst/>
          </a:prstGeom>
          <a:solidFill>
            <a:schemeClr val="accent5"/>
          </a:solidFill>
          <a:ln w="101600">
            <a:solidFill>
              <a:schemeClr val="bg1"/>
            </a:solidFill>
          </a:ln>
        </p:spPr>
      </p:pic>
    </p:spTree>
    <p:extLst>
      <p:ext uri="{BB962C8B-B14F-4D97-AF65-F5344CB8AC3E}">
        <p14:creationId xmlns:p14="http://schemas.microsoft.com/office/powerpoint/2010/main" val="1412670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0D70DE2-C474-42D9-8EE2-50A9B9904151}"/>
              </a:ext>
            </a:extLst>
          </p:cNvPr>
          <p:cNvSpPr>
            <a:spLocks noGrp="1"/>
          </p:cNvSpPr>
          <p:nvPr>
            <p:ph type="dt" sz="half" idx="10"/>
          </p:nvPr>
        </p:nvSpPr>
        <p:spPr>
          <a:xfrm>
            <a:off x="838200" y="6356350"/>
            <a:ext cx="2743200" cy="365125"/>
          </a:xfrm>
        </p:spPr>
        <p:txBody>
          <a:bodyPr rtlCol="0"/>
          <a:lstStyle/>
          <a:p>
            <a:pPr rtl="0"/>
            <a:fld id="{5EA09574-0B23-4786-AD89-5B4159879908}" type="datetime1">
              <a:rPr lang="en-GB" smtClean="0"/>
              <a:t>10/07/2024</a:t>
            </a:fld>
            <a:endParaRPr lang="en-GB"/>
          </a:p>
        </p:txBody>
      </p:sp>
      <p:sp>
        <p:nvSpPr>
          <p:cNvPr id="4" name="Footer Placeholder 3">
            <a:extLst>
              <a:ext uri="{FF2B5EF4-FFF2-40B4-BE49-F238E27FC236}">
                <a16:creationId xmlns:a16="http://schemas.microsoft.com/office/drawing/2014/main" id="{9ABB923A-293F-4B5C-9189-17993D43E7DE}"/>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14" name="Slide Number Placeholder 13">
            <a:extLst>
              <a:ext uri="{FF2B5EF4-FFF2-40B4-BE49-F238E27FC236}">
                <a16:creationId xmlns:a16="http://schemas.microsoft.com/office/drawing/2014/main" id="{1C5897BB-3B1C-B538-CAB8-190A1BE12828}"/>
              </a:ext>
            </a:extLst>
          </p:cNvPr>
          <p:cNvSpPr>
            <a:spLocks noGrp="1"/>
          </p:cNvSpPr>
          <p:nvPr>
            <p:ph type="sldNum" sz="quarter" idx="12"/>
          </p:nvPr>
        </p:nvSpPr>
        <p:spPr/>
        <p:txBody>
          <a:bodyPr/>
          <a:lstStyle/>
          <a:p>
            <a:pPr rtl="0"/>
            <a:fld id="{294A09A9-5501-47C1-A89A-A340965A2BE2}" type="slidenum">
              <a:rPr lang="en-GB" noProof="0" smtClean="0"/>
              <a:t>27</a:t>
            </a:fld>
            <a:endParaRPr lang="en-GB" noProof="0"/>
          </a:p>
        </p:txBody>
      </p:sp>
      <p:sp>
        <p:nvSpPr>
          <p:cNvPr id="15" name="Title 1">
            <a:extLst>
              <a:ext uri="{FF2B5EF4-FFF2-40B4-BE49-F238E27FC236}">
                <a16:creationId xmlns:a16="http://schemas.microsoft.com/office/drawing/2014/main" id="{32EB93D4-D268-1ACE-3567-B0DA698298FE}"/>
              </a:ext>
            </a:extLst>
          </p:cNvPr>
          <p:cNvSpPr>
            <a:spLocks noGrp="1"/>
          </p:cNvSpPr>
          <p:nvPr>
            <p:ph type="title"/>
          </p:nvPr>
        </p:nvSpPr>
        <p:spPr>
          <a:xfrm>
            <a:off x="841248" y="381000"/>
            <a:ext cx="10972800" cy="1325563"/>
          </a:xfrm>
        </p:spPr>
        <p:txBody>
          <a:bodyPr rtlCol="0">
            <a:normAutofit/>
          </a:bodyPr>
          <a:lstStyle/>
          <a:p>
            <a:pPr rtl="0"/>
            <a:r>
              <a:rPr lang="en-GB" dirty="0" err="1">
                <a:solidFill>
                  <a:srgbClr val="4BA2A3"/>
                </a:solidFill>
              </a:rPr>
              <a:t>NaTURE</a:t>
            </a:r>
            <a:endParaRPr lang="en-GB" dirty="0">
              <a:solidFill>
                <a:srgbClr val="4BA2A3"/>
              </a:solidFill>
            </a:endParaRPr>
          </a:p>
        </p:txBody>
      </p:sp>
      <p:sp>
        <p:nvSpPr>
          <p:cNvPr id="17" name="TextBox 16">
            <a:extLst>
              <a:ext uri="{FF2B5EF4-FFF2-40B4-BE49-F238E27FC236}">
                <a16:creationId xmlns:a16="http://schemas.microsoft.com/office/drawing/2014/main" id="{4D7E853C-3D77-3245-015D-88568BC09A8A}"/>
              </a:ext>
            </a:extLst>
          </p:cNvPr>
          <p:cNvSpPr txBox="1"/>
          <p:nvPr/>
        </p:nvSpPr>
        <p:spPr>
          <a:xfrm>
            <a:off x="6044810" y="3066441"/>
            <a:ext cx="5905500" cy="369332"/>
          </a:xfrm>
          <a:prstGeom prst="rect">
            <a:avLst/>
          </a:prstGeom>
          <a:noFill/>
        </p:spPr>
        <p:txBody>
          <a:bodyPr wrap="square" rtlCol="0">
            <a:spAutoFit/>
          </a:bodyPr>
          <a:lstStyle/>
          <a:p>
            <a:r>
              <a:rPr lang="en-US" dirty="0">
                <a:solidFill>
                  <a:srgbClr val="4BA2A3"/>
                </a:solidFill>
              </a:rPr>
              <a:t>N.2.i. WORKING WITH WATER</a:t>
            </a:r>
            <a:endParaRPr lang="en-GB" dirty="0">
              <a:solidFill>
                <a:srgbClr val="4BA2A3"/>
              </a:solidFill>
            </a:endParaRPr>
          </a:p>
        </p:txBody>
      </p:sp>
      <p:sp>
        <p:nvSpPr>
          <p:cNvPr id="22" name="TextBox 21">
            <a:extLst>
              <a:ext uri="{FF2B5EF4-FFF2-40B4-BE49-F238E27FC236}">
                <a16:creationId xmlns:a16="http://schemas.microsoft.com/office/drawing/2014/main" id="{E2D9A490-17E4-774C-7537-8B5AA0431104}"/>
              </a:ext>
            </a:extLst>
          </p:cNvPr>
          <p:cNvSpPr txBox="1"/>
          <p:nvPr/>
        </p:nvSpPr>
        <p:spPr>
          <a:xfrm>
            <a:off x="838200" y="1354095"/>
            <a:ext cx="5905500" cy="369332"/>
          </a:xfrm>
          <a:prstGeom prst="rect">
            <a:avLst/>
          </a:prstGeom>
          <a:noFill/>
        </p:spPr>
        <p:txBody>
          <a:bodyPr wrap="square" rtlCol="0">
            <a:spAutoFit/>
          </a:bodyPr>
          <a:lstStyle/>
          <a:p>
            <a:r>
              <a:rPr lang="en-US" dirty="0">
                <a:solidFill>
                  <a:srgbClr val="4BA2A3"/>
                </a:solidFill>
              </a:rPr>
              <a:t>N.2.ii SUDS</a:t>
            </a:r>
            <a:endParaRPr lang="en-GB" dirty="0">
              <a:solidFill>
                <a:srgbClr val="4BA2A3"/>
              </a:solidFill>
            </a:endParaRPr>
          </a:p>
        </p:txBody>
      </p:sp>
      <p:sp>
        <p:nvSpPr>
          <p:cNvPr id="23" name="TextBox 22">
            <a:extLst>
              <a:ext uri="{FF2B5EF4-FFF2-40B4-BE49-F238E27FC236}">
                <a16:creationId xmlns:a16="http://schemas.microsoft.com/office/drawing/2014/main" id="{9CD2976D-7771-D8BC-1956-272CE7E9E500}"/>
              </a:ext>
            </a:extLst>
          </p:cNvPr>
          <p:cNvSpPr txBox="1"/>
          <p:nvPr/>
        </p:nvSpPr>
        <p:spPr>
          <a:xfrm>
            <a:off x="871062" y="5190099"/>
            <a:ext cx="5905500" cy="369332"/>
          </a:xfrm>
          <a:prstGeom prst="rect">
            <a:avLst/>
          </a:prstGeom>
          <a:noFill/>
        </p:spPr>
        <p:txBody>
          <a:bodyPr wrap="square" rtlCol="0">
            <a:spAutoFit/>
          </a:bodyPr>
          <a:lstStyle/>
          <a:p>
            <a:r>
              <a:rPr lang="en-US" dirty="0">
                <a:solidFill>
                  <a:srgbClr val="4BA2A3"/>
                </a:solidFill>
              </a:rPr>
              <a:t>N.2.iii FLOOD RISK</a:t>
            </a:r>
            <a:endParaRPr lang="en-GB" dirty="0">
              <a:solidFill>
                <a:srgbClr val="4BA2A3"/>
              </a:solidFill>
            </a:endParaRPr>
          </a:p>
        </p:txBody>
      </p:sp>
      <p:sp>
        <p:nvSpPr>
          <p:cNvPr id="24" name="TextBox 23">
            <a:extLst>
              <a:ext uri="{FF2B5EF4-FFF2-40B4-BE49-F238E27FC236}">
                <a16:creationId xmlns:a16="http://schemas.microsoft.com/office/drawing/2014/main" id="{4C92D35F-3D0A-B04E-1CC6-947157E91F8B}"/>
              </a:ext>
            </a:extLst>
          </p:cNvPr>
          <p:cNvSpPr txBox="1"/>
          <p:nvPr/>
        </p:nvSpPr>
        <p:spPr>
          <a:xfrm>
            <a:off x="6012306" y="3560006"/>
            <a:ext cx="4904490" cy="2492990"/>
          </a:xfrm>
          <a:prstGeom prst="rect">
            <a:avLst/>
          </a:prstGeom>
          <a:noFill/>
        </p:spPr>
        <p:txBody>
          <a:bodyPr wrap="square">
            <a:spAutoFit/>
          </a:bodyPr>
          <a:lstStyle/>
          <a:p>
            <a:r>
              <a:rPr lang="en-US" sz="1200" dirty="0"/>
              <a:t>Buildings near the river should face the water. They must leave a sufficient buffer zone to allow for watercourses and banks to be maintained and for current and potential future flood </a:t>
            </a:r>
            <a:r>
              <a:rPr lang="en-US" sz="1200" dirty="0" err="1"/>
              <a:t>defences</a:t>
            </a:r>
            <a:r>
              <a:rPr lang="en-US" sz="1200" dirty="0"/>
              <a:t>. </a:t>
            </a:r>
          </a:p>
          <a:p>
            <a:endParaRPr lang="en-US" sz="1200" dirty="0"/>
          </a:p>
          <a:p>
            <a:r>
              <a:rPr lang="en-US" sz="1200" dirty="0"/>
              <a:t>A buffer zone should be maintained along river - walking and cycling routes along watercourses should be included where appropriate – particularly along the entire stretch of River Great Ouse.</a:t>
            </a:r>
          </a:p>
          <a:p>
            <a:endParaRPr lang="en-US" sz="1200" dirty="0"/>
          </a:p>
          <a:p>
            <a:r>
              <a:rPr lang="en-US" sz="1200" dirty="0"/>
              <a:t>Bridges could be added to allow a public foot or </a:t>
            </a:r>
            <a:r>
              <a:rPr lang="en-US" sz="1200" dirty="0" err="1"/>
              <a:t>cyclepaths</a:t>
            </a:r>
            <a:r>
              <a:rPr lang="en-US" sz="1200" dirty="0"/>
              <a:t> along the river.</a:t>
            </a:r>
          </a:p>
          <a:p>
            <a:endParaRPr lang="en-US" sz="1200" dirty="0"/>
          </a:p>
          <a:p>
            <a:r>
              <a:rPr lang="en-US" sz="1200" dirty="0"/>
              <a:t>Opening up culverts, reinstating meanders and restoring and </a:t>
            </a:r>
            <a:r>
              <a:rPr lang="en-US" sz="1200" dirty="0" err="1"/>
              <a:t>naturalising</a:t>
            </a:r>
            <a:r>
              <a:rPr lang="en-US" sz="1200" dirty="0"/>
              <a:t> river beds will all be supported where appropriate.</a:t>
            </a:r>
            <a:endParaRPr lang="en-GB" sz="1200" dirty="0"/>
          </a:p>
        </p:txBody>
      </p:sp>
      <p:sp>
        <p:nvSpPr>
          <p:cNvPr id="25" name="TextBox 24">
            <a:extLst>
              <a:ext uri="{FF2B5EF4-FFF2-40B4-BE49-F238E27FC236}">
                <a16:creationId xmlns:a16="http://schemas.microsoft.com/office/drawing/2014/main" id="{B4445341-3F70-2FCD-B66C-D193DA982CD2}"/>
              </a:ext>
            </a:extLst>
          </p:cNvPr>
          <p:cNvSpPr txBox="1"/>
          <p:nvPr/>
        </p:nvSpPr>
        <p:spPr>
          <a:xfrm>
            <a:off x="845657" y="1706563"/>
            <a:ext cx="4666247" cy="2492990"/>
          </a:xfrm>
          <a:prstGeom prst="rect">
            <a:avLst/>
          </a:prstGeom>
          <a:noFill/>
        </p:spPr>
        <p:txBody>
          <a:bodyPr wrap="square">
            <a:spAutoFit/>
          </a:bodyPr>
          <a:lstStyle/>
          <a:p>
            <a:r>
              <a:rPr lang="en-US" sz="1200" b="1" dirty="0"/>
              <a:t>See also </a:t>
            </a:r>
            <a:r>
              <a:rPr lang="en-GB" sz="1200" b="1" dirty="0">
                <a:latin typeface="Avenir Next LT Pro Light"/>
              </a:rPr>
              <a:t>Buckingham Neighbourhood Plan</a:t>
            </a:r>
            <a:r>
              <a:rPr kumimoji="0" lang="en-GB" sz="1200" b="1" i="0" u="none" strike="noStrike" kern="1200" cap="none" spc="0" normalizeH="0" baseline="0" noProof="0" dirty="0">
                <a:ln>
                  <a:noFill/>
                </a:ln>
                <a:effectLst/>
                <a:uLnTx/>
                <a:uFillTx/>
                <a:latin typeface="Avenir Next LT Pro Light"/>
                <a:ea typeface="Times New Roman" panose="02020603050405020304" pitchFamily="18" charset="0"/>
                <a:cs typeface="Aptos" panose="020B0004020202020204" pitchFamily="34" charset="0"/>
              </a:rPr>
              <a:t> Policy I1 Water management and flood risk </a:t>
            </a:r>
            <a:endParaRPr lang="en-US" sz="1200" dirty="0"/>
          </a:p>
          <a:p>
            <a:endParaRPr lang="en-US" sz="1200" dirty="0"/>
          </a:p>
          <a:p>
            <a:r>
              <a:rPr lang="en-US" sz="1200" dirty="0"/>
              <a:t>In addition SUDs to be incorporated with street trees on primary and secondary streets.</a:t>
            </a:r>
          </a:p>
          <a:p>
            <a:r>
              <a:rPr lang="en-US" sz="1200" dirty="0"/>
              <a:t>Use of SUDs at individual properties could include:</a:t>
            </a:r>
          </a:p>
          <a:p>
            <a:pPr marL="171450" indent="-171450">
              <a:buFont typeface="Arial" panose="020B0604020202020204" pitchFamily="34" charset="0"/>
              <a:buChar char="•"/>
            </a:pPr>
            <a:r>
              <a:rPr lang="en-US" sz="1200" dirty="0"/>
              <a:t>permeable surface driveways, green roofs and walls, rain capture devices, </a:t>
            </a:r>
            <a:r>
              <a:rPr lang="en-US" sz="1200" dirty="0" err="1"/>
              <a:t>soakways</a:t>
            </a:r>
            <a:r>
              <a:rPr lang="en-US" sz="1200" dirty="0"/>
              <a:t>, rain gardens and other similar approaches.</a:t>
            </a:r>
          </a:p>
          <a:p>
            <a:r>
              <a:rPr lang="en-US" sz="1200" dirty="0"/>
              <a:t>Reedbeds and wetlands for nature use and flood attenuation will be supported alongside the river, particularly in areas identified as also bringing environmental benefits with the addition of wetlands.</a:t>
            </a:r>
            <a:endParaRPr lang="en-GB" sz="1200" dirty="0"/>
          </a:p>
        </p:txBody>
      </p:sp>
      <p:sp>
        <p:nvSpPr>
          <p:cNvPr id="26" name="TextBox 25">
            <a:extLst>
              <a:ext uri="{FF2B5EF4-FFF2-40B4-BE49-F238E27FC236}">
                <a16:creationId xmlns:a16="http://schemas.microsoft.com/office/drawing/2014/main" id="{F34E33E3-C003-BD97-07F1-3E41D267A830}"/>
              </a:ext>
            </a:extLst>
          </p:cNvPr>
          <p:cNvSpPr txBox="1"/>
          <p:nvPr/>
        </p:nvSpPr>
        <p:spPr>
          <a:xfrm>
            <a:off x="857615" y="5580686"/>
            <a:ext cx="4904490" cy="461665"/>
          </a:xfrm>
          <a:prstGeom prst="rect">
            <a:avLst/>
          </a:prstGeom>
          <a:noFill/>
        </p:spPr>
        <p:txBody>
          <a:bodyPr wrap="square">
            <a:spAutoFit/>
          </a:bodyPr>
          <a:lstStyle/>
          <a:p>
            <a:r>
              <a:rPr lang="en-US" sz="1200" dirty="0"/>
              <a:t>Resilient design approaches are to be used where there is some risk of flooding. </a:t>
            </a:r>
            <a:endParaRPr lang="en-GB" sz="1200" dirty="0"/>
          </a:p>
        </p:txBody>
      </p:sp>
      <p:sp>
        <p:nvSpPr>
          <p:cNvPr id="27" name="TextBox 26">
            <a:extLst>
              <a:ext uri="{FF2B5EF4-FFF2-40B4-BE49-F238E27FC236}">
                <a16:creationId xmlns:a16="http://schemas.microsoft.com/office/drawing/2014/main" id="{A6635B56-E31F-0C3B-0B9D-44E2FAAE98D1}"/>
              </a:ext>
            </a:extLst>
          </p:cNvPr>
          <p:cNvSpPr txBox="1"/>
          <p:nvPr/>
        </p:nvSpPr>
        <p:spPr>
          <a:xfrm>
            <a:off x="5925371" y="805004"/>
            <a:ext cx="4904490" cy="2169825"/>
          </a:xfrm>
          <a:prstGeom prst="rect">
            <a:avLst/>
          </a:prstGeom>
          <a:noFill/>
        </p:spPr>
        <p:txBody>
          <a:bodyPr wrap="square">
            <a:spAutoFit/>
          </a:bodyPr>
          <a:lstStyle/>
          <a:p>
            <a:pPr>
              <a:spcBef>
                <a:spcPts val="600"/>
              </a:spcBef>
            </a:pPr>
            <a:r>
              <a:rPr lang="en-US" sz="1200" dirty="0"/>
              <a:t>Resilient approaches should consider the practical consequences before, during and after a future flood:</a:t>
            </a:r>
          </a:p>
          <a:p>
            <a:pPr marL="171450" indent="-171450">
              <a:spcBef>
                <a:spcPts val="600"/>
              </a:spcBef>
              <a:buFont typeface="Arial" panose="020B0604020202020204" pitchFamily="34" charset="0"/>
              <a:buChar char="•"/>
            </a:pPr>
            <a:r>
              <a:rPr lang="en-US" sz="1200" dirty="0"/>
              <a:t>Stilts or underground parking garages must consider how the underground level can be cleaned post-flooding </a:t>
            </a:r>
            <a:r>
              <a:rPr lang="en-US" sz="1200" dirty="0" err="1"/>
              <a:t>eg</a:t>
            </a:r>
            <a:r>
              <a:rPr lang="en-US" sz="1200" dirty="0"/>
              <a:t> SUMP &amp; PUMP incorporated into design. </a:t>
            </a:r>
          </a:p>
          <a:p>
            <a:pPr marL="171450" indent="-171450">
              <a:spcBef>
                <a:spcPts val="600"/>
              </a:spcBef>
              <a:buFont typeface="Arial" panose="020B0604020202020204" pitchFamily="34" charset="0"/>
              <a:buChar char="•"/>
            </a:pPr>
            <a:r>
              <a:rPr lang="en-US" sz="1200" dirty="0"/>
              <a:t>No hazards, including electricals, boilers or other fire or gas leak risks to be sited in parts of the site identified as at flood risk. </a:t>
            </a:r>
          </a:p>
          <a:p>
            <a:pPr marL="171450" indent="-171450">
              <a:spcBef>
                <a:spcPts val="600"/>
              </a:spcBef>
              <a:buFont typeface="Arial" panose="020B0604020202020204" pitchFamily="34" charset="0"/>
              <a:buChar char="•"/>
            </a:pPr>
            <a:r>
              <a:rPr lang="en-US" sz="1200" dirty="0"/>
              <a:t>Residents and vehicles must be able to leave the property if a flood is imminent or in process through a safe emergency access route. “safe refuges” are not considered appropriate. </a:t>
            </a:r>
          </a:p>
        </p:txBody>
      </p:sp>
      <p:pic>
        <p:nvPicPr>
          <p:cNvPr id="9" name="Picture 8" descr="A flooded street with a sign in it&#10;&#10;Description automatically generated">
            <a:extLst>
              <a:ext uri="{FF2B5EF4-FFF2-40B4-BE49-F238E27FC236}">
                <a16:creationId xmlns:a16="http://schemas.microsoft.com/office/drawing/2014/main" id="{2F88E60E-ABA7-5F47-9734-69CA689510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900"/>
          <a:stretch/>
        </p:blipFill>
        <p:spPr>
          <a:xfrm>
            <a:off x="-221636" y="4237671"/>
            <a:ext cx="5905500" cy="913766"/>
          </a:xfrm>
          <a:prstGeom prst="rect">
            <a:avLst/>
          </a:prstGeom>
        </p:spPr>
      </p:pic>
    </p:spTree>
    <p:extLst>
      <p:ext uri="{BB962C8B-B14F-4D97-AF65-F5344CB8AC3E}">
        <p14:creationId xmlns:p14="http://schemas.microsoft.com/office/powerpoint/2010/main" val="4200963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F8A8EF-2571-7F21-DEF3-D6BA157F4E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518212"/>
            <a:ext cx="4706471" cy="2339787"/>
          </a:xfrm>
          <a:prstGeom prst="rect">
            <a:avLst/>
          </a:prstGeom>
        </p:spPr>
      </p:pic>
      <p:sp>
        <p:nvSpPr>
          <p:cNvPr id="7" name="Title 1">
            <a:extLst>
              <a:ext uri="{FF2B5EF4-FFF2-40B4-BE49-F238E27FC236}">
                <a16:creationId xmlns:a16="http://schemas.microsoft.com/office/drawing/2014/main" id="{37AA216E-1913-0B09-252D-92F986C1852B}"/>
              </a:ext>
            </a:extLst>
          </p:cNvPr>
          <p:cNvSpPr txBox="1">
            <a:spLocks/>
          </p:cNvSpPr>
          <p:nvPr/>
        </p:nvSpPr>
        <p:spPr>
          <a:xfrm>
            <a:off x="5902463" y="252553"/>
            <a:ext cx="3487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a:solidFill>
                  <a:srgbClr val="4BA2A3"/>
                </a:solidFill>
              </a:rPr>
              <a:t>Nature</a:t>
            </a:r>
            <a:endParaRPr lang="en-GB" dirty="0">
              <a:solidFill>
                <a:srgbClr val="4BA2A3"/>
              </a:solidFill>
            </a:endParaRPr>
          </a:p>
        </p:txBody>
      </p:sp>
      <p:sp>
        <p:nvSpPr>
          <p:cNvPr id="8" name="TextBox 7">
            <a:extLst>
              <a:ext uri="{FF2B5EF4-FFF2-40B4-BE49-F238E27FC236}">
                <a16:creationId xmlns:a16="http://schemas.microsoft.com/office/drawing/2014/main" id="{236A181B-63B8-DDDF-7812-CA39D0DF2A3D}"/>
              </a:ext>
            </a:extLst>
          </p:cNvPr>
          <p:cNvSpPr txBox="1"/>
          <p:nvPr/>
        </p:nvSpPr>
        <p:spPr>
          <a:xfrm>
            <a:off x="5902463" y="1214473"/>
            <a:ext cx="5905500" cy="369332"/>
          </a:xfrm>
          <a:prstGeom prst="rect">
            <a:avLst/>
          </a:prstGeom>
          <a:noFill/>
        </p:spPr>
        <p:txBody>
          <a:bodyPr wrap="square" rtlCol="0">
            <a:spAutoFit/>
          </a:bodyPr>
          <a:lstStyle/>
          <a:p>
            <a:r>
              <a:rPr lang="en-US" dirty="0">
                <a:solidFill>
                  <a:srgbClr val="4BA2A3"/>
                </a:solidFill>
              </a:rPr>
              <a:t>N.3.i. NET GAIN</a:t>
            </a:r>
            <a:endParaRPr lang="en-GB" dirty="0">
              <a:solidFill>
                <a:srgbClr val="4BA2A3"/>
              </a:solidFill>
            </a:endParaRPr>
          </a:p>
        </p:txBody>
      </p:sp>
      <p:sp>
        <p:nvSpPr>
          <p:cNvPr id="3" name="Date Placeholder 2">
            <a:extLst>
              <a:ext uri="{FF2B5EF4-FFF2-40B4-BE49-F238E27FC236}">
                <a16:creationId xmlns:a16="http://schemas.microsoft.com/office/drawing/2014/main" id="{80D70DE2-C474-42D9-8EE2-50A9B9904151}"/>
              </a:ext>
            </a:extLst>
          </p:cNvPr>
          <p:cNvSpPr>
            <a:spLocks noGrp="1"/>
          </p:cNvSpPr>
          <p:nvPr>
            <p:ph type="dt" sz="half" idx="10"/>
          </p:nvPr>
        </p:nvSpPr>
        <p:spPr>
          <a:xfrm>
            <a:off x="838200" y="6356350"/>
            <a:ext cx="2743200" cy="365125"/>
          </a:xfrm>
        </p:spPr>
        <p:txBody>
          <a:bodyPr rtlCol="0"/>
          <a:lstStyle/>
          <a:p>
            <a:pPr rtl="0"/>
            <a:fld id="{5EA09574-0B23-4786-AD89-5B4159879908}" type="datetime1">
              <a:rPr lang="en-GB" smtClean="0"/>
              <a:t>10/07/2024</a:t>
            </a:fld>
            <a:endParaRPr lang="en-GB"/>
          </a:p>
        </p:txBody>
      </p:sp>
      <p:sp>
        <p:nvSpPr>
          <p:cNvPr id="4" name="Footer Placeholder 3">
            <a:extLst>
              <a:ext uri="{FF2B5EF4-FFF2-40B4-BE49-F238E27FC236}">
                <a16:creationId xmlns:a16="http://schemas.microsoft.com/office/drawing/2014/main" id="{9ABB923A-293F-4B5C-9189-17993D43E7DE}"/>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14" name="Slide Number Placeholder 13">
            <a:extLst>
              <a:ext uri="{FF2B5EF4-FFF2-40B4-BE49-F238E27FC236}">
                <a16:creationId xmlns:a16="http://schemas.microsoft.com/office/drawing/2014/main" id="{1C5897BB-3B1C-B538-CAB8-190A1BE12828}"/>
              </a:ext>
            </a:extLst>
          </p:cNvPr>
          <p:cNvSpPr>
            <a:spLocks noGrp="1"/>
          </p:cNvSpPr>
          <p:nvPr>
            <p:ph type="sldNum" sz="quarter" idx="12"/>
          </p:nvPr>
        </p:nvSpPr>
        <p:spPr/>
        <p:txBody>
          <a:bodyPr/>
          <a:lstStyle/>
          <a:p>
            <a:pPr rtl="0"/>
            <a:fld id="{294A09A9-5501-47C1-A89A-A340965A2BE2}" type="slidenum">
              <a:rPr lang="en-GB" noProof="0" smtClean="0"/>
              <a:t>28</a:t>
            </a:fld>
            <a:endParaRPr lang="en-GB" noProof="0"/>
          </a:p>
        </p:txBody>
      </p:sp>
      <p:sp>
        <p:nvSpPr>
          <p:cNvPr id="13" name="TextBox 12">
            <a:extLst>
              <a:ext uri="{FF2B5EF4-FFF2-40B4-BE49-F238E27FC236}">
                <a16:creationId xmlns:a16="http://schemas.microsoft.com/office/drawing/2014/main" id="{3CCEDAC0-B0EA-8212-02FD-CA2737A5A11D}"/>
              </a:ext>
            </a:extLst>
          </p:cNvPr>
          <p:cNvSpPr txBox="1"/>
          <p:nvPr/>
        </p:nvSpPr>
        <p:spPr>
          <a:xfrm>
            <a:off x="5902463" y="1785510"/>
            <a:ext cx="4263514" cy="2492990"/>
          </a:xfrm>
          <a:prstGeom prst="rect">
            <a:avLst/>
          </a:prstGeom>
          <a:noFill/>
        </p:spPr>
        <p:txBody>
          <a:bodyPr wrap="square">
            <a:spAutoFit/>
          </a:bodyPr>
          <a:lstStyle/>
          <a:p>
            <a:r>
              <a:rPr lang="en-US" sz="1200" dirty="0"/>
              <a:t>Where Biodiversity Net Gain cannot be delivered on site opportunities identified in the Ecological Assessment evidence base for the </a:t>
            </a:r>
            <a:r>
              <a:rPr lang="en-US" sz="1200" dirty="0" err="1"/>
              <a:t>Neighbourhood</a:t>
            </a:r>
            <a:r>
              <a:rPr lang="en-US" sz="1200" dirty="0"/>
              <a:t> Plan should be considered for offsite Biodiversity Net Gain. </a:t>
            </a:r>
            <a:r>
              <a:rPr lang="en-US" sz="1200" b="1" dirty="0"/>
              <a:t>See also </a:t>
            </a:r>
            <a:r>
              <a:rPr lang="en-US" sz="1200" b="1" dirty="0" err="1"/>
              <a:t>Neighbourhood</a:t>
            </a:r>
            <a:r>
              <a:rPr lang="en-US" sz="1200" b="1" dirty="0"/>
              <a:t> Plan policy ENV2 Green and Blue Infrastructure.</a:t>
            </a:r>
          </a:p>
          <a:p>
            <a:endParaRPr lang="en-US" sz="1200" dirty="0"/>
          </a:p>
          <a:p>
            <a:r>
              <a:rPr lang="en-US" sz="1200" dirty="0"/>
              <a:t>The following sites are owned by Buckingham Town Council, who would welcome discussions about their use for offsite Biodiversity Net Gain.</a:t>
            </a:r>
          </a:p>
          <a:p>
            <a:pPr marL="171450" indent="-171450">
              <a:buFont typeface="Arial" panose="020B0604020202020204" pitchFamily="34" charset="0"/>
              <a:buChar char="•"/>
            </a:pPr>
            <a:r>
              <a:rPr lang="en-US" sz="1200" dirty="0"/>
              <a:t>Ponds at Bourton Park</a:t>
            </a:r>
          </a:p>
          <a:p>
            <a:pPr marL="171450" indent="-171450">
              <a:buFont typeface="Arial" panose="020B0604020202020204" pitchFamily="34" charset="0"/>
              <a:buChar char="•"/>
            </a:pPr>
            <a:r>
              <a:rPr lang="en-US" sz="1200" dirty="0"/>
              <a:t>Railway Walk</a:t>
            </a:r>
          </a:p>
          <a:p>
            <a:pPr marL="171450" indent="-171450">
              <a:buFont typeface="Arial" panose="020B0604020202020204" pitchFamily="34" charset="0"/>
              <a:buChar char="•"/>
            </a:pPr>
            <a:r>
              <a:rPr lang="en-US" sz="1200" dirty="0"/>
              <a:t>Riverside Walk</a:t>
            </a:r>
          </a:p>
        </p:txBody>
      </p:sp>
      <p:pic>
        <p:nvPicPr>
          <p:cNvPr id="2" name="Picture 1">
            <a:extLst>
              <a:ext uri="{FF2B5EF4-FFF2-40B4-BE49-F238E27FC236}">
                <a16:creationId xmlns:a16="http://schemas.microsoft.com/office/drawing/2014/main" id="{EECA703A-1118-DC3E-BDBE-D81B18A159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4"/>
          <a:stretch/>
        </p:blipFill>
        <p:spPr>
          <a:xfrm>
            <a:off x="0" y="1"/>
            <a:ext cx="4706471" cy="2203264"/>
          </a:xfrm>
          <a:prstGeom prst="rect">
            <a:avLst/>
          </a:prstGeom>
        </p:spPr>
      </p:pic>
      <p:pic>
        <p:nvPicPr>
          <p:cNvPr id="5" name="Picture 4">
            <a:extLst>
              <a:ext uri="{FF2B5EF4-FFF2-40B4-BE49-F238E27FC236}">
                <a16:creationId xmlns:a16="http://schemas.microsoft.com/office/drawing/2014/main" id="{049709CD-A4E0-C589-C46E-7A00DD7BA0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2203265"/>
            <a:ext cx="4706470" cy="2339788"/>
          </a:xfrm>
          <a:prstGeom prst="rect">
            <a:avLst/>
          </a:prstGeom>
        </p:spPr>
      </p:pic>
      <p:sp>
        <p:nvSpPr>
          <p:cNvPr id="9" name="TextBox 8">
            <a:extLst>
              <a:ext uri="{FF2B5EF4-FFF2-40B4-BE49-F238E27FC236}">
                <a16:creationId xmlns:a16="http://schemas.microsoft.com/office/drawing/2014/main" id="{66F3AD88-452A-BFE9-D32E-58593DF0C698}"/>
              </a:ext>
            </a:extLst>
          </p:cNvPr>
          <p:cNvSpPr txBox="1"/>
          <p:nvPr/>
        </p:nvSpPr>
        <p:spPr>
          <a:xfrm>
            <a:off x="2855167" y="1785510"/>
            <a:ext cx="1689939" cy="281231"/>
          </a:xfrm>
          <a:prstGeom prst="rect">
            <a:avLst/>
          </a:prstGeom>
          <a:solidFill>
            <a:schemeClr val="bg1"/>
          </a:solidFill>
        </p:spPr>
        <p:txBody>
          <a:bodyPr wrap="square" rtlCol="0">
            <a:spAutoFit/>
          </a:bodyPr>
          <a:lstStyle/>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Bourton Park Ponds</a:t>
            </a: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B1C5B14-F64D-F9C8-B868-F45AA98FFEBF}"/>
              </a:ext>
            </a:extLst>
          </p:cNvPr>
          <p:cNvSpPr txBox="1"/>
          <p:nvPr/>
        </p:nvSpPr>
        <p:spPr>
          <a:xfrm>
            <a:off x="2855166" y="4100457"/>
            <a:ext cx="1689939" cy="281231"/>
          </a:xfrm>
          <a:prstGeom prst="rect">
            <a:avLst/>
          </a:prstGeom>
          <a:solidFill>
            <a:schemeClr val="bg1"/>
          </a:solidFill>
        </p:spPr>
        <p:txBody>
          <a:bodyPr wrap="square" rtlCol="0">
            <a:spAutoFit/>
          </a:bodyPr>
          <a:lstStyle/>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Railway Walk</a:t>
            </a: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0834B07-D404-1A1E-BB5D-E3C6D4A0DF2D}"/>
              </a:ext>
            </a:extLst>
          </p:cNvPr>
          <p:cNvSpPr txBox="1"/>
          <p:nvPr/>
        </p:nvSpPr>
        <p:spPr>
          <a:xfrm>
            <a:off x="2855166" y="6465086"/>
            <a:ext cx="1689939" cy="281231"/>
          </a:xfrm>
          <a:prstGeom prst="rect">
            <a:avLst/>
          </a:prstGeom>
          <a:solidFill>
            <a:schemeClr val="bg1"/>
          </a:solidFill>
        </p:spPr>
        <p:txBody>
          <a:bodyPr wrap="square" rtlCol="0">
            <a:spAutoFit/>
          </a:bodyPr>
          <a:lstStyle/>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Riverside Walk</a:t>
            </a: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17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7AA216E-1913-0B09-252D-92F986C1852B}"/>
              </a:ext>
            </a:extLst>
          </p:cNvPr>
          <p:cNvSpPr txBox="1">
            <a:spLocks/>
          </p:cNvSpPr>
          <p:nvPr/>
        </p:nvSpPr>
        <p:spPr>
          <a:xfrm>
            <a:off x="828965" y="246321"/>
            <a:ext cx="3487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a:solidFill>
                  <a:srgbClr val="4BA2A3"/>
                </a:solidFill>
              </a:rPr>
              <a:t>Nature</a:t>
            </a:r>
            <a:endParaRPr lang="en-GB" dirty="0">
              <a:solidFill>
                <a:srgbClr val="4BA2A3"/>
              </a:solidFill>
            </a:endParaRPr>
          </a:p>
        </p:txBody>
      </p:sp>
      <p:sp>
        <p:nvSpPr>
          <p:cNvPr id="8" name="TextBox 7">
            <a:extLst>
              <a:ext uri="{FF2B5EF4-FFF2-40B4-BE49-F238E27FC236}">
                <a16:creationId xmlns:a16="http://schemas.microsoft.com/office/drawing/2014/main" id="{236A181B-63B8-DDDF-7812-CA39D0DF2A3D}"/>
              </a:ext>
            </a:extLst>
          </p:cNvPr>
          <p:cNvSpPr txBox="1"/>
          <p:nvPr/>
        </p:nvSpPr>
        <p:spPr>
          <a:xfrm>
            <a:off x="828965" y="1261945"/>
            <a:ext cx="5905500" cy="369332"/>
          </a:xfrm>
          <a:prstGeom prst="rect">
            <a:avLst/>
          </a:prstGeom>
          <a:noFill/>
        </p:spPr>
        <p:txBody>
          <a:bodyPr wrap="square" rtlCol="0">
            <a:spAutoFit/>
          </a:bodyPr>
          <a:lstStyle/>
          <a:p>
            <a:r>
              <a:rPr lang="en-US" dirty="0">
                <a:solidFill>
                  <a:srgbClr val="4BA2A3"/>
                </a:solidFill>
              </a:rPr>
              <a:t>N.3.ii. BIODIVERSITY</a:t>
            </a:r>
            <a:endParaRPr lang="en-GB" dirty="0">
              <a:solidFill>
                <a:srgbClr val="4BA2A3"/>
              </a:solidFill>
            </a:endParaRPr>
          </a:p>
        </p:txBody>
      </p:sp>
      <p:sp>
        <p:nvSpPr>
          <p:cNvPr id="3" name="Date Placeholder 2">
            <a:extLst>
              <a:ext uri="{FF2B5EF4-FFF2-40B4-BE49-F238E27FC236}">
                <a16:creationId xmlns:a16="http://schemas.microsoft.com/office/drawing/2014/main" id="{80D70DE2-C474-42D9-8EE2-50A9B9904151}"/>
              </a:ext>
            </a:extLst>
          </p:cNvPr>
          <p:cNvSpPr>
            <a:spLocks noGrp="1"/>
          </p:cNvSpPr>
          <p:nvPr>
            <p:ph type="dt" sz="half" idx="10"/>
          </p:nvPr>
        </p:nvSpPr>
        <p:spPr>
          <a:xfrm>
            <a:off x="838200" y="6356350"/>
            <a:ext cx="2743200" cy="365125"/>
          </a:xfrm>
        </p:spPr>
        <p:txBody>
          <a:bodyPr rtlCol="0"/>
          <a:lstStyle/>
          <a:p>
            <a:pPr rtl="0"/>
            <a:fld id="{5EA09574-0B23-4786-AD89-5B4159879908}" type="datetime1">
              <a:rPr lang="en-GB" smtClean="0"/>
              <a:t>10/07/2024</a:t>
            </a:fld>
            <a:endParaRPr lang="en-GB"/>
          </a:p>
        </p:txBody>
      </p:sp>
      <p:sp>
        <p:nvSpPr>
          <p:cNvPr id="4" name="Footer Placeholder 3">
            <a:extLst>
              <a:ext uri="{FF2B5EF4-FFF2-40B4-BE49-F238E27FC236}">
                <a16:creationId xmlns:a16="http://schemas.microsoft.com/office/drawing/2014/main" id="{9ABB923A-293F-4B5C-9189-17993D43E7DE}"/>
              </a:ext>
            </a:extLst>
          </p:cNvPr>
          <p:cNvSpPr>
            <a:spLocks noGrp="1"/>
          </p:cNvSpPr>
          <p:nvPr>
            <p:ph type="ftr" sz="quarter" idx="11"/>
          </p:nvPr>
        </p:nvSpPr>
        <p:spPr>
          <a:xfrm>
            <a:off x="4038600" y="6356350"/>
            <a:ext cx="4114800" cy="365125"/>
          </a:xfrm>
        </p:spPr>
        <p:txBody>
          <a:bodyPr rtlCol="0"/>
          <a:lstStyle/>
          <a:p>
            <a:pPr rtl="0"/>
            <a:r>
              <a:rPr lang="en-GB" dirty="0"/>
              <a:t>Buckingham Design Code: 2024 - 2044</a:t>
            </a:r>
          </a:p>
        </p:txBody>
      </p:sp>
      <p:sp>
        <p:nvSpPr>
          <p:cNvPr id="6" name="Content Placeholder 7">
            <a:extLst>
              <a:ext uri="{FF2B5EF4-FFF2-40B4-BE49-F238E27FC236}">
                <a16:creationId xmlns:a16="http://schemas.microsoft.com/office/drawing/2014/main" id="{CBA09BA0-7CA5-C90F-D806-8069B4ED2315}"/>
              </a:ext>
            </a:extLst>
          </p:cNvPr>
          <p:cNvSpPr txBox="1">
            <a:spLocks/>
          </p:cNvSpPr>
          <p:nvPr/>
        </p:nvSpPr>
        <p:spPr>
          <a:xfrm>
            <a:off x="828965" y="2079508"/>
            <a:ext cx="4993866" cy="39319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See also </a:t>
            </a:r>
            <a:r>
              <a:rPr lang="en-US" sz="1200" b="1" dirty="0" err="1"/>
              <a:t>Neighbourhood</a:t>
            </a:r>
            <a:r>
              <a:rPr lang="en-US" sz="1200" b="1" dirty="0"/>
              <a:t> Plan Policies ENV1 Buckingham Green Ring and ENV2 Green and Blue Infrastructure; for planting see Buckingham </a:t>
            </a:r>
            <a:r>
              <a:rPr lang="en-US" sz="1200" b="1" dirty="0" err="1"/>
              <a:t>Neighbourhood</a:t>
            </a:r>
            <a:r>
              <a:rPr lang="en-US" sz="1200" b="1" dirty="0"/>
              <a:t> Plan Policy ENV3 Urban greening.</a:t>
            </a:r>
          </a:p>
          <a:p>
            <a:r>
              <a:rPr lang="en-US" sz="1200" dirty="0"/>
              <a:t>Layout scheme should be designed around or incorporate existing landscape features, such as mature trees, hedgerows, and other landscape elements worthy of retention.</a:t>
            </a:r>
          </a:p>
          <a:p>
            <a:r>
              <a:rPr lang="en-US" sz="1200" dirty="0"/>
              <a:t>Retains and enhances opportunities for wildlife penetration into developments by the reinforcement and retention of local habitats.</a:t>
            </a:r>
          </a:p>
          <a:p>
            <a:r>
              <a:rPr lang="en-US" sz="1200" dirty="0"/>
              <a:t>Provides safe and secure environments for inhabitants through the disposition and detail of landscape elements.</a:t>
            </a:r>
          </a:p>
          <a:p>
            <a:r>
              <a:rPr lang="en-US" sz="1200" dirty="0"/>
              <a:t>Reinforces any existing perimeter vegetation with appropriate native planting to establish an effective buffer between proposed developments and adjacent areas.</a:t>
            </a:r>
          </a:p>
          <a:p>
            <a:r>
              <a:rPr lang="en-US" sz="1200" dirty="0"/>
              <a:t>Concentrates soft landscaping areas within the site.</a:t>
            </a:r>
          </a:p>
          <a:p>
            <a:r>
              <a:rPr lang="en-US" sz="1200" dirty="0"/>
              <a:t>Handles and stores topsoil carefully to preserve and re-use this valuable resource.</a:t>
            </a:r>
          </a:p>
        </p:txBody>
      </p:sp>
      <p:sp>
        <p:nvSpPr>
          <p:cNvPr id="10" name="Content Placeholder 7">
            <a:extLst>
              <a:ext uri="{FF2B5EF4-FFF2-40B4-BE49-F238E27FC236}">
                <a16:creationId xmlns:a16="http://schemas.microsoft.com/office/drawing/2014/main" id="{DF488556-04B9-A3AD-78B9-C6B3CBAD3C5F}"/>
              </a:ext>
            </a:extLst>
          </p:cNvPr>
          <p:cNvSpPr txBox="1">
            <a:spLocks/>
          </p:cNvSpPr>
          <p:nvPr/>
        </p:nvSpPr>
        <p:spPr>
          <a:xfrm>
            <a:off x="6182264" y="982943"/>
            <a:ext cx="4993866" cy="49052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Plant species, along with sizes and locations, within new development schemes in and adjoining Buckingham are critical to support the rich biodiversity and landscape character of the local area.</a:t>
            </a:r>
          </a:p>
          <a:p>
            <a:pPr marL="0" indent="0">
              <a:buNone/>
            </a:pPr>
            <a:r>
              <a:rPr lang="en-US" sz="1200" dirty="0"/>
              <a:t>A multi-layered planting strategy is required across all sites; trees, hedgerow boundaries, open spaces, gardens, and grassland verges, to allow for a range of vegetation heights and habitats across the development informed by site specific landscape character assessments.</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800" dirty="0"/>
          </a:p>
          <a:p>
            <a:pPr marL="0" indent="0">
              <a:buNone/>
            </a:pPr>
            <a:endParaRPr lang="en-US" sz="800" dirty="0"/>
          </a:p>
          <a:p>
            <a:pPr marL="0" indent="0">
              <a:buNone/>
            </a:pPr>
            <a:r>
              <a:rPr lang="en-US" sz="1200" dirty="0"/>
              <a:t>Front garden hedges adjacent to footways can be successfully created from a mixture of hornbeam, beech and hazel for example, to maintain a locally distinctive, semi-rural character in new developments.</a:t>
            </a:r>
          </a:p>
          <a:p>
            <a:pPr marL="0" indent="0">
              <a:buNone/>
            </a:pPr>
            <a:endParaRPr lang="en-GB" sz="1200" dirty="0"/>
          </a:p>
        </p:txBody>
      </p:sp>
      <p:sp>
        <p:nvSpPr>
          <p:cNvPr id="11" name="TextBox 10">
            <a:extLst>
              <a:ext uri="{FF2B5EF4-FFF2-40B4-BE49-F238E27FC236}">
                <a16:creationId xmlns:a16="http://schemas.microsoft.com/office/drawing/2014/main" id="{56B03145-55A8-16F6-D3AA-320704563894}"/>
              </a:ext>
            </a:extLst>
          </p:cNvPr>
          <p:cNvSpPr txBox="1"/>
          <p:nvPr/>
        </p:nvSpPr>
        <p:spPr>
          <a:xfrm>
            <a:off x="6182264" y="616570"/>
            <a:ext cx="5905500" cy="369332"/>
          </a:xfrm>
          <a:prstGeom prst="rect">
            <a:avLst/>
          </a:prstGeom>
          <a:noFill/>
        </p:spPr>
        <p:txBody>
          <a:bodyPr wrap="square" rtlCol="0">
            <a:spAutoFit/>
          </a:bodyPr>
          <a:lstStyle/>
          <a:p>
            <a:r>
              <a:rPr lang="en-US" dirty="0">
                <a:solidFill>
                  <a:srgbClr val="4BA2A3"/>
                </a:solidFill>
              </a:rPr>
              <a:t>PLANTING</a:t>
            </a:r>
            <a:endParaRPr lang="en-GB" dirty="0">
              <a:solidFill>
                <a:srgbClr val="4BA2A3"/>
              </a:solidFill>
            </a:endParaRPr>
          </a:p>
        </p:txBody>
      </p:sp>
      <p:sp>
        <p:nvSpPr>
          <p:cNvPr id="12" name="TextBox 11">
            <a:extLst>
              <a:ext uri="{FF2B5EF4-FFF2-40B4-BE49-F238E27FC236}">
                <a16:creationId xmlns:a16="http://schemas.microsoft.com/office/drawing/2014/main" id="{A9A7D9BF-A19D-423A-7CE1-CF013D383759}"/>
              </a:ext>
            </a:extLst>
          </p:cNvPr>
          <p:cNvSpPr txBox="1"/>
          <p:nvPr/>
        </p:nvSpPr>
        <p:spPr>
          <a:xfrm>
            <a:off x="838200" y="1681734"/>
            <a:ext cx="5905500" cy="369332"/>
          </a:xfrm>
          <a:prstGeom prst="rect">
            <a:avLst/>
          </a:prstGeom>
          <a:noFill/>
        </p:spPr>
        <p:txBody>
          <a:bodyPr wrap="square" rtlCol="0">
            <a:spAutoFit/>
          </a:bodyPr>
          <a:lstStyle/>
          <a:p>
            <a:r>
              <a:rPr lang="en-US" dirty="0">
                <a:solidFill>
                  <a:srgbClr val="4BA2A3"/>
                </a:solidFill>
              </a:rPr>
              <a:t>DESIGN APPROACHES</a:t>
            </a:r>
            <a:endParaRPr lang="en-GB" dirty="0">
              <a:solidFill>
                <a:srgbClr val="4BA2A3"/>
              </a:solidFill>
            </a:endParaRPr>
          </a:p>
        </p:txBody>
      </p:sp>
      <p:pic>
        <p:nvPicPr>
          <p:cNvPr id="16" name="Graphic 15" descr="Checkmark with solid fill">
            <a:extLst>
              <a:ext uri="{FF2B5EF4-FFF2-40B4-BE49-F238E27FC236}">
                <a16:creationId xmlns:a16="http://schemas.microsoft.com/office/drawing/2014/main" id="{68917F32-057D-2D37-5816-452FECAB2F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074" y="2571727"/>
            <a:ext cx="280118" cy="280118"/>
          </a:xfrm>
          <a:prstGeom prst="rect">
            <a:avLst/>
          </a:prstGeom>
        </p:spPr>
      </p:pic>
      <p:pic>
        <p:nvPicPr>
          <p:cNvPr id="18" name="Graphic 17" descr="Close with solid fill">
            <a:extLst>
              <a:ext uri="{FF2B5EF4-FFF2-40B4-BE49-F238E27FC236}">
                <a16:creationId xmlns:a16="http://schemas.microsoft.com/office/drawing/2014/main" id="{807555B0-B881-6DC1-42F7-5BC7CD94AF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22075" y="4686764"/>
            <a:ext cx="280117" cy="280117"/>
          </a:xfrm>
          <a:prstGeom prst="rect">
            <a:avLst/>
          </a:prstGeom>
        </p:spPr>
      </p:pic>
      <p:pic>
        <p:nvPicPr>
          <p:cNvPr id="19" name="Graphic 18" descr="Close with solid fill">
            <a:extLst>
              <a:ext uri="{FF2B5EF4-FFF2-40B4-BE49-F238E27FC236}">
                <a16:creationId xmlns:a16="http://schemas.microsoft.com/office/drawing/2014/main" id="{6467C1C3-D9B4-E5DE-C85D-FA545C2E6A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41980" y="5435083"/>
            <a:ext cx="280117" cy="280117"/>
          </a:xfrm>
          <a:prstGeom prst="rect">
            <a:avLst/>
          </a:prstGeom>
        </p:spPr>
      </p:pic>
      <p:pic>
        <p:nvPicPr>
          <p:cNvPr id="20" name="Graphic 19" descr="Checkmark with solid fill">
            <a:extLst>
              <a:ext uri="{FF2B5EF4-FFF2-40B4-BE49-F238E27FC236}">
                <a16:creationId xmlns:a16="http://schemas.microsoft.com/office/drawing/2014/main" id="{023A5767-80A0-253B-E510-23F31348BE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074" y="2982195"/>
            <a:ext cx="280118" cy="280118"/>
          </a:xfrm>
          <a:prstGeom prst="rect">
            <a:avLst/>
          </a:prstGeom>
        </p:spPr>
      </p:pic>
      <p:pic>
        <p:nvPicPr>
          <p:cNvPr id="21" name="Graphic 20" descr="Checkmark with solid fill">
            <a:extLst>
              <a:ext uri="{FF2B5EF4-FFF2-40B4-BE49-F238E27FC236}">
                <a16:creationId xmlns:a16="http://schemas.microsoft.com/office/drawing/2014/main" id="{7F889600-2F19-B323-27BD-5EF946B343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074" y="3312770"/>
            <a:ext cx="280118" cy="280118"/>
          </a:xfrm>
          <a:prstGeom prst="rect">
            <a:avLst/>
          </a:prstGeom>
        </p:spPr>
      </p:pic>
      <p:sp>
        <p:nvSpPr>
          <p:cNvPr id="14" name="Slide Number Placeholder 13">
            <a:extLst>
              <a:ext uri="{FF2B5EF4-FFF2-40B4-BE49-F238E27FC236}">
                <a16:creationId xmlns:a16="http://schemas.microsoft.com/office/drawing/2014/main" id="{1C5897BB-3B1C-B538-CAB8-190A1BE12828}"/>
              </a:ext>
            </a:extLst>
          </p:cNvPr>
          <p:cNvSpPr>
            <a:spLocks noGrp="1"/>
          </p:cNvSpPr>
          <p:nvPr>
            <p:ph type="sldNum" sz="quarter" idx="12"/>
          </p:nvPr>
        </p:nvSpPr>
        <p:spPr/>
        <p:txBody>
          <a:bodyPr/>
          <a:lstStyle/>
          <a:p>
            <a:pPr rtl="0"/>
            <a:fld id="{294A09A9-5501-47C1-A89A-A340965A2BE2}" type="slidenum">
              <a:rPr lang="en-GB" noProof="0" smtClean="0"/>
              <a:t>29</a:t>
            </a:fld>
            <a:endParaRPr lang="en-GB" noProof="0"/>
          </a:p>
        </p:txBody>
      </p:sp>
      <p:sp>
        <p:nvSpPr>
          <p:cNvPr id="2" name="Content Placeholder 7">
            <a:extLst>
              <a:ext uri="{FF2B5EF4-FFF2-40B4-BE49-F238E27FC236}">
                <a16:creationId xmlns:a16="http://schemas.microsoft.com/office/drawing/2014/main" id="{AD8A102D-19C2-7431-D328-7A1AE6BFECE3}"/>
              </a:ext>
            </a:extLst>
          </p:cNvPr>
          <p:cNvSpPr txBox="1">
            <a:spLocks/>
          </p:cNvSpPr>
          <p:nvPr/>
        </p:nvSpPr>
        <p:spPr>
          <a:xfrm>
            <a:off x="6561908" y="2500819"/>
            <a:ext cx="4693843" cy="35106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Native hedging plants and shrubs which can be coppiced, such as hazel, hawthorn, guelder rose, dogwood, and field maple.</a:t>
            </a:r>
          </a:p>
          <a:p>
            <a:pPr marL="0" indent="0">
              <a:buNone/>
            </a:pPr>
            <a:r>
              <a:rPr lang="en-US" sz="1200" dirty="0"/>
              <a:t>Orchard type trees such as apples, crab apples, and cherries.</a:t>
            </a:r>
          </a:p>
          <a:p>
            <a:pPr marL="0" indent="0">
              <a:buNone/>
            </a:pPr>
            <a:r>
              <a:rPr lang="en-US" sz="1200" dirty="0"/>
              <a:t>‘Structural’ hedgerow and specimen trees such as oak, hornbeam, field maple, and birch, including new mature trees. Black poplar should be included where appropriate.</a:t>
            </a:r>
          </a:p>
          <a:p>
            <a:pPr marL="0" indent="0">
              <a:buNone/>
            </a:pPr>
            <a:endParaRPr lang="en-US" sz="1200" dirty="0"/>
          </a:p>
          <a:p>
            <a:pPr marL="0" indent="0">
              <a:buNone/>
            </a:pPr>
            <a:endParaRPr lang="en-US" sz="1200" dirty="0"/>
          </a:p>
          <a:p>
            <a:pPr marL="0" indent="0">
              <a:buNone/>
            </a:pPr>
            <a:endParaRPr lang="en-US" sz="800" dirty="0"/>
          </a:p>
          <a:p>
            <a:pPr marL="0" indent="0">
              <a:buNone/>
            </a:pPr>
            <a:r>
              <a:rPr lang="en-US" sz="1200" dirty="0"/>
              <a:t>Areas of the ubiquitous, ‘estate’ planting of ornamental ground-cover shrubs (such as Berberis, Pyracantha, Photinia and Mahonia) are not appropriate in developments within Buckingham.</a:t>
            </a:r>
          </a:p>
          <a:p>
            <a:pPr marL="0" indent="0">
              <a:buNone/>
            </a:pPr>
            <a:r>
              <a:rPr lang="en-US" sz="1200" dirty="0"/>
              <a:t>Non-native or invasive species such as laurel, leylandii, buddleia, European bluebells, </a:t>
            </a:r>
            <a:r>
              <a:rPr lang="en-US" sz="1200" dirty="0" err="1"/>
              <a:t>rhodedendron</a:t>
            </a:r>
            <a:r>
              <a:rPr lang="en-US" sz="1200" dirty="0"/>
              <a:t> should also be avoided.</a:t>
            </a:r>
          </a:p>
          <a:p>
            <a:endParaRPr lang="en-GB" sz="1200" dirty="0"/>
          </a:p>
        </p:txBody>
      </p:sp>
    </p:spTree>
    <p:extLst>
      <p:ext uri="{BB962C8B-B14F-4D97-AF65-F5344CB8AC3E}">
        <p14:creationId xmlns:p14="http://schemas.microsoft.com/office/powerpoint/2010/main" val="208113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3584448" y="365125"/>
            <a:ext cx="8353426" cy="1325563"/>
          </a:xfrm>
        </p:spPr>
        <p:txBody>
          <a:bodyPr rtlCol="0">
            <a:normAutofit/>
          </a:bodyPr>
          <a:lstStyle/>
          <a:p>
            <a:pPr rtl="0"/>
            <a:r>
              <a:rPr lang="en-GB" dirty="0"/>
              <a:t>introduction</a:t>
            </a:r>
          </a:p>
        </p:txBody>
      </p:sp>
      <p:pic>
        <p:nvPicPr>
          <p:cNvPr id="89" name="Picture Placeholder 88">
            <a:extLst>
              <a:ext uri="{FF2B5EF4-FFF2-40B4-BE49-F238E27FC236}">
                <a16:creationId xmlns:a16="http://schemas.microsoft.com/office/drawing/2014/main" id="{6F8E1FF5-0E2A-43EE-B3E2-CC746761BA76}"/>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0" y="0"/>
            <a:ext cx="3160402" cy="6852439"/>
          </a:xfrm>
          <a:prstGeom prst="rect">
            <a:avLst/>
          </a:prstGeom>
        </p:spPr>
      </p:pic>
      <p:sp>
        <p:nvSpPr>
          <p:cNvPr id="3" name="Text Placeholder 2">
            <a:extLst>
              <a:ext uri="{FF2B5EF4-FFF2-40B4-BE49-F238E27FC236}">
                <a16:creationId xmlns:a16="http://schemas.microsoft.com/office/drawing/2014/main" id="{EFB90AB4-D228-4548-B072-726498212362}"/>
              </a:ext>
            </a:extLst>
          </p:cNvPr>
          <p:cNvSpPr>
            <a:spLocks noGrp="1"/>
          </p:cNvSpPr>
          <p:nvPr>
            <p:ph type="body" idx="1"/>
          </p:nvPr>
        </p:nvSpPr>
        <p:spPr>
          <a:xfrm>
            <a:off x="3581400" y="1273970"/>
            <a:ext cx="3483864" cy="823912"/>
          </a:xfrm>
        </p:spPr>
        <p:txBody>
          <a:bodyPr rtlCol="0">
            <a:normAutofit/>
          </a:bodyPr>
          <a:lstStyle/>
          <a:p>
            <a:pPr rtl="0"/>
            <a:r>
              <a:rPr lang="en-GB" dirty="0"/>
              <a:t>HISTORY</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3581400" y="1925795"/>
            <a:ext cx="8060156" cy="1325563"/>
          </a:xfrm>
        </p:spPr>
        <p:txBody>
          <a:bodyPr vert="horz" lIns="91440" tIns="45720" rIns="91440" bIns="45720" rtlCol="0" anchor="t">
            <a:normAutofit/>
          </a:bodyPr>
          <a:lstStyle/>
          <a:p>
            <a:pPr marL="0" indent="0" rtl="0">
              <a:lnSpc>
                <a:spcPct val="100000"/>
              </a:lnSpc>
              <a:buNone/>
            </a:pPr>
            <a:r>
              <a:rPr lang="en-US" sz="1200" dirty="0"/>
              <a:t>The Buckingham Design Guidelines originate from 2001 and were partly adopted by the then local planning authority Aylesbury Vale District Council.</a:t>
            </a:r>
          </a:p>
          <a:p>
            <a:pPr marL="0" indent="0" rtl="0">
              <a:lnSpc>
                <a:spcPct val="100000"/>
              </a:lnSpc>
              <a:buNone/>
            </a:pPr>
            <a:r>
              <a:rPr lang="en-US" sz="1200" dirty="0"/>
              <a:t>As we look to update the Buckingham </a:t>
            </a:r>
            <a:r>
              <a:rPr lang="en-US" sz="1200" dirty="0" err="1"/>
              <a:t>Neighbourhood</a:t>
            </a:r>
            <a:r>
              <a:rPr lang="en-US" sz="1200" dirty="0"/>
              <a:t> Plan, the revised National Planning Policy Framework (NPPF) July 2021 introduces the opportunity for Town/Parish Councils to produce design codes for their local area of responsibility, which are linked to </a:t>
            </a:r>
            <a:r>
              <a:rPr lang="en-US" sz="1200" dirty="0" err="1"/>
              <a:t>Neighbourhood</a:t>
            </a:r>
            <a:r>
              <a:rPr lang="en-US" sz="1200" dirty="0"/>
              <a:t> Plans. This draft Code is reflective of advice contained within the National Design Code Model.</a:t>
            </a:r>
          </a:p>
        </p:txBody>
      </p:sp>
      <p:sp>
        <p:nvSpPr>
          <p:cNvPr id="6" name="Text Placeholder 5">
            <a:extLst>
              <a:ext uri="{FF2B5EF4-FFF2-40B4-BE49-F238E27FC236}">
                <a16:creationId xmlns:a16="http://schemas.microsoft.com/office/drawing/2014/main" id="{F5018B6D-E395-49AD-92AD-AD69E3AB40C3}"/>
              </a:ext>
            </a:extLst>
          </p:cNvPr>
          <p:cNvSpPr>
            <a:spLocks noGrp="1"/>
          </p:cNvSpPr>
          <p:nvPr>
            <p:ph type="body" sz="quarter" idx="3"/>
          </p:nvPr>
        </p:nvSpPr>
        <p:spPr>
          <a:xfrm>
            <a:off x="3581400" y="3194687"/>
            <a:ext cx="3483864" cy="823912"/>
          </a:xfrm>
        </p:spPr>
        <p:txBody>
          <a:bodyPr rtlCol="0">
            <a:normAutofit/>
          </a:bodyPr>
          <a:lstStyle/>
          <a:p>
            <a:pPr rtl="0"/>
            <a:r>
              <a:rPr lang="en-GB" dirty="0"/>
              <a:t>A BUCKINGHAM DESIGN CODE</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3617602" y="3846670"/>
            <a:ext cx="8320271" cy="2348857"/>
          </a:xfrm>
        </p:spPr>
        <p:txBody>
          <a:bodyPr vert="horz" lIns="91440" tIns="45720" rIns="91440" bIns="45720" rtlCol="0" anchor="t">
            <a:normAutofit lnSpcReduction="10000"/>
          </a:bodyPr>
          <a:lstStyle/>
          <a:p>
            <a:pPr marL="0" indent="0" rtl="0">
              <a:lnSpc>
                <a:spcPct val="100000"/>
              </a:lnSpc>
              <a:buNone/>
            </a:pPr>
            <a:r>
              <a:rPr lang="en-US" sz="1200" dirty="0"/>
              <a:t>Design codes are a set of illustrated design rules and requirements which instruct, and may advise on, the physical development of a site or area. The graphic and written components of the code are detailed and precise and build upon a design vision such as a masterplan or other design framework for a site or area, in this case the Buckingham </a:t>
            </a:r>
            <a:r>
              <a:rPr lang="en-US" sz="1200" dirty="0" err="1"/>
              <a:t>Neighbourhood</a:t>
            </a:r>
            <a:r>
              <a:rPr lang="en-US" sz="1200" dirty="0"/>
              <a:t> Plan. The codes set out the mandatory baseline minimum standard that is to be adopted for new developments at Buckingham.</a:t>
            </a:r>
          </a:p>
          <a:p>
            <a:pPr marL="0" indent="0" rtl="0">
              <a:lnSpc>
                <a:spcPct val="100000"/>
              </a:lnSpc>
              <a:buNone/>
            </a:pPr>
            <a:r>
              <a:rPr lang="en-US" sz="1200" dirty="0"/>
              <a:t>This draft design code has been prepared jointly by the Buckingham Town Council and the Buckingham Society and replaces the previously adopted Buckingham Design Guidelines. Its purpose is to provide a coherent framework to future development of land throughout Buckingham and to define the character of new developments and give clear guidance on what will be considered acceptable to the local community and will be included as an Appendix to the </a:t>
            </a:r>
            <a:r>
              <a:rPr lang="en-US" sz="1200" dirty="0" err="1"/>
              <a:t>Neighbourhood</a:t>
            </a:r>
            <a:r>
              <a:rPr lang="en-US" sz="1200" dirty="0"/>
              <a:t> Plan.</a:t>
            </a:r>
          </a:p>
          <a:p>
            <a:pPr marL="0" indent="0" rtl="0">
              <a:lnSpc>
                <a:spcPct val="100000"/>
              </a:lnSpc>
              <a:buNone/>
            </a:pPr>
            <a:r>
              <a:rPr lang="en-US" sz="1200" dirty="0"/>
              <a:t>The code also includes requirements for adaptable and wheelchair user dwellings, details of how new development can achieve net zero carbon emissions, help to </a:t>
            </a:r>
            <a:r>
              <a:rPr lang="en-US" sz="1200" dirty="0" err="1"/>
              <a:t>minimise</a:t>
            </a:r>
            <a:r>
              <a:rPr lang="en-US" sz="1200" dirty="0"/>
              <a:t> flooding, and water harvesting/recycling.</a:t>
            </a:r>
          </a:p>
        </p:txBody>
      </p:sp>
      <p:sp>
        <p:nvSpPr>
          <p:cNvPr id="28" name="Date Placeholder 27">
            <a:extLst>
              <a:ext uri="{FF2B5EF4-FFF2-40B4-BE49-F238E27FC236}">
                <a16:creationId xmlns:a16="http://schemas.microsoft.com/office/drawing/2014/main" id="{866D3255-1080-49E5-A8E5-588252691FD5}"/>
              </a:ext>
            </a:extLst>
          </p:cNvPr>
          <p:cNvSpPr>
            <a:spLocks noGrp="1"/>
          </p:cNvSpPr>
          <p:nvPr>
            <p:ph type="dt" sz="half" idx="10"/>
          </p:nvPr>
        </p:nvSpPr>
        <p:spPr>
          <a:xfrm>
            <a:off x="838200" y="6356350"/>
            <a:ext cx="2743200" cy="365125"/>
          </a:xfrm>
        </p:spPr>
        <p:txBody>
          <a:bodyPr rtlCol="0"/>
          <a:lstStyle/>
          <a:p>
            <a:pPr rtl="0"/>
            <a:fld id="{8DBA5BE1-3282-4766-A9B7-1996BFC56288}" type="datetime1">
              <a:rPr lang="en-GB" smtClean="0"/>
              <a:t>10/07/2024</a:t>
            </a:fld>
            <a:endParaRPr lang="en-GB"/>
          </a:p>
        </p:txBody>
      </p:sp>
      <p:sp>
        <p:nvSpPr>
          <p:cNvPr id="29" name="Footer Placeholder 28">
            <a:extLst>
              <a:ext uri="{FF2B5EF4-FFF2-40B4-BE49-F238E27FC236}">
                <a16:creationId xmlns:a16="http://schemas.microsoft.com/office/drawing/2014/main" id="{3F372074-FF6E-4CF6-B5D6-46397F45C261}"/>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7" name="Slide Number Placeholder 6">
            <a:extLst>
              <a:ext uri="{FF2B5EF4-FFF2-40B4-BE49-F238E27FC236}">
                <a16:creationId xmlns:a16="http://schemas.microsoft.com/office/drawing/2014/main" id="{8F5191CB-ACF0-2E29-4778-D0B108BA8110}"/>
              </a:ext>
            </a:extLst>
          </p:cNvPr>
          <p:cNvSpPr>
            <a:spLocks noGrp="1"/>
          </p:cNvSpPr>
          <p:nvPr>
            <p:ph type="sldNum" sz="quarter" idx="12"/>
          </p:nvPr>
        </p:nvSpPr>
        <p:spPr/>
        <p:txBody>
          <a:bodyPr/>
          <a:lstStyle/>
          <a:p>
            <a:pPr rtl="0"/>
            <a:fld id="{294A09A9-5501-47C1-A89A-A340965A2BE2}" type="slidenum">
              <a:rPr lang="en-GB" noProof="0" smtClean="0"/>
              <a:t>3</a:t>
            </a:fld>
            <a:endParaRPr lang="en-GB" noProof="0"/>
          </a:p>
        </p:txBody>
      </p:sp>
    </p:spTree>
    <p:extLst>
      <p:ext uri="{BB962C8B-B14F-4D97-AF65-F5344CB8AC3E}">
        <p14:creationId xmlns:p14="http://schemas.microsoft.com/office/powerpoint/2010/main" val="1361100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0D70DE2-C474-42D9-8EE2-50A9B9904151}"/>
              </a:ext>
            </a:extLst>
          </p:cNvPr>
          <p:cNvSpPr>
            <a:spLocks noGrp="1"/>
          </p:cNvSpPr>
          <p:nvPr>
            <p:ph type="dt" sz="half" idx="10"/>
          </p:nvPr>
        </p:nvSpPr>
        <p:spPr>
          <a:xfrm>
            <a:off x="838200" y="6356350"/>
            <a:ext cx="2743200" cy="365125"/>
          </a:xfrm>
        </p:spPr>
        <p:txBody>
          <a:bodyPr rtlCol="0"/>
          <a:lstStyle/>
          <a:p>
            <a:pPr rtl="0"/>
            <a:fld id="{5EA09574-0B23-4786-AD89-5B4159879908}" type="datetime1">
              <a:rPr lang="en-GB" smtClean="0"/>
              <a:t>10/07/2024</a:t>
            </a:fld>
            <a:endParaRPr lang="en-GB"/>
          </a:p>
        </p:txBody>
      </p:sp>
      <p:sp>
        <p:nvSpPr>
          <p:cNvPr id="4" name="Footer Placeholder 3">
            <a:extLst>
              <a:ext uri="{FF2B5EF4-FFF2-40B4-BE49-F238E27FC236}">
                <a16:creationId xmlns:a16="http://schemas.microsoft.com/office/drawing/2014/main" id="{9ABB923A-293F-4B5C-9189-17993D43E7DE}"/>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14" name="Slide Number Placeholder 13">
            <a:extLst>
              <a:ext uri="{FF2B5EF4-FFF2-40B4-BE49-F238E27FC236}">
                <a16:creationId xmlns:a16="http://schemas.microsoft.com/office/drawing/2014/main" id="{1C5897BB-3B1C-B538-CAB8-190A1BE12828}"/>
              </a:ext>
            </a:extLst>
          </p:cNvPr>
          <p:cNvSpPr>
            <a:spLocks noGrp="1"/>
          </p:cNvSpPr>
          <p:nvPr>
            <p:ph type="sldNum" sz="quarter" idx="12"/>
          </p:nvPr>
        </p:nvSpPr>
        <p:spPr/>
        <p:txBody>
          <a:bodyPr/>
          <a:lstStyle/>
          <a:p>
            <a:pPr rtl="0"/>
            <a:fld id="{294A09A9-5501-47C1-A89A-A340965A2BE2}" type="slidenum">
              <a:rPr lang="en-GB" noProof="0" smtClean="0"/>
              <a:t>30</a:t>
            </a:fld>
            <a:endParaRPr lang="en-GB" noProof="0"/>
          </a:p>
        </p:txBody>
      </p:sp>
      <p:sp>
        <p:nvSpPr>
          <p:cNvPr id="2" name="Title 1">
            <a:extLst>
              <a:ext uri="{FF2B5EF4-FFF2-40B4-BE49-F238E27FC236}">
                <a16:creationId xmlns:a16="http://schemas.microsoft.com/office/drawing/2014/main" id="{7D615DFA-F1CD-954B-6528-E30833817BEF}"/>
              </a:ext>
            </a:extLst>
          </p:cNvPr>
          <p:cNvSpPr>
            <a:spLocks noGrp="1"/>
          </p:cNvSpPr>
          <p:nvPr>
            <p:ph type="title"/>
          </p:nvPr>
        </p:nvSpPr>
        <p:spPr>
          <a:xfrm>
            <a:off x="841248" y="381000"/>
            <a:ext cx="10972800" cy="1325563"/>
          </a:xfrm>
        </p:spPr>
        <p:txBody>
          <a:bodyPr rtlCol="0">
            <a:normAutofit/>
          </a:bodyPr>
          <a:lstStyle/>
          <a:p>
            <a:pPr rtl="0"/>
            <a:r>
              <a:rPr lang="en-GB" dirty="0" err="1">
                <a:solidFill>
                  <a:srgbClr val="4BA2A3"/>
                </a:solidFill>
              </a:rPr>
              <a:t>NaTURE</a:t>
            </a:r>
            <a:endParaRPr lang="en-GB" dirty="0">
              <a:solidFill>
                <a:srgbClr val="4BA2A3"/>
              </a:solidFill>
            </a:endParaRPr>
          </a:p>
        </p:txBody>
      </p:sp>
      <p:sp>
        <p:nvSpPr>
          <p:cNvPr id="5" name="TextBox 4">
            <a:extLst>
              <a:ext uri="{FF2B5EF4-FFF2-40B4-BE49-F238E27FC236}">
                <a16:creationId xmlns:a16="http://schemas.microsoft.com/office/drawing/2014/main" id="{C9BE9142-7F75-52B6-7546-794EE52B1FA1}"/>
              </a:ext>
            </a:extLst>
          </p:cNvPr>
          <p:cNvSpPr txBox="1"/>
          <p:nvPr/>
        </p:nvSpPr>
        <p:spPr>
          <a:xfrm>
            <a:off x="838200" y="2855083"/>
            <a:ext cx="5905500" cy="369332"/>
          </a:xfrm>
          <a:prstGeom prst="rect">
            <a:avLst/>
          </a:prstGeom>
          <a:noFill/>
        </p:spPr>
        <p:txBody>
          <a:bodyPr wrap="square" rtlCol="0">
            <a:spAutoFit/>
          </a:bodyPr>
          <a:lstStyle/>
          <a:p>
            <a:r>
              <a:rPr lang="en-US" dirty="0">
                <a:solidFill>
                  <a:srgbClr val="4BA2A3"/>
                </a:solidFill>
              </a:rPr>
              <a:t>N.3.iii. STREET TREES</a:t>
            </a:r>
            <a:endParaRPr lang="en-GB" dirty="0">
              <a:solidFill>
                <a:srgbClr val="4BA2A3"/>
              </a:solidFill>
            </a:endParaRPr>
          </a:p>
        </p:txBody>
      </p:sp>
      <p:sp>
        <p:nvSpPr>
          <p:cNvPr id="6" name="TextBox 5">
            <a:extLst>
              <a:ext uri="{FF2B5EF4-FFF2-40B4-BE49-F238E27FC236}">
                <a16:creationId xmlns:a16="http://schemas.microsoft.com/office/drawing/2014/main" id="{185510EB-2C76-3174-609D-409D9D60ACD7}"/>
              </a:ext>
            </a:extLst>
          </p:cNvPr>
          <p:cNvSpPr txBox="1"/>
          <p:nvPr/>
        </p:nvSpPr>
        <p:spPr>
          <a:xfrm>
            <a:off x="881522" y="3310955"/>
            <a:ext cx="4904490" cy="2492990"/>
          </a:xfrm>
          <a:prstGeom prst="rect">
            <a:avLst/>
          </a:prstGeom>
          <a:noFill/>
        </p:spPr>
        <p:txBody>
          <a:bodyPr wrap="square">
            <a:spAutoFit/>
          </a:bodyPr>
          <a:lstStyle/>
          <a:p>
            <a:r>
              <a:rPr lang="en-US" sz="1200" dirty="0"/>
              <a:t>Choice of street trees should be made on the basis of an assessment the site and use, rather than any other factor:</a:t>
            </a:r>
          </a:p>
          <a:p>
            <a:pPr marL="171450" indent="-171450">
              <a:buFont typeface="Arial" panose="020B0604020202020204" pitchFamily="34" charset="0"/>
              <a:buChar char="•"/>
            </a:pPr>
            <a:r>
              <a:rPr lang="en-US" sz="1200" dirty="0"/>
              <a:t>Consideration for flooding, drought, likely root size, form, deciduous and nearby structures </a:t>
            </a:r>
          </a:p>
          <a:p>
            <a:pPr marL="171450" indent="-171450">
              <a:buFont typeface="Arial" panose="020B0604020202020204" pitchFamily="34" charset="0"/>
              <a:buChar char="•"/>
            </a:pPr>
            <a:r>
              <a:rPr lang="en-US" sz="1200" dirty="0"/>
              <a:t>Function of trees in each location should be considered </a:t>
            </a:r>
            <a:r>
              <a:rPr lang="en-US" sz="1200" dirty="0" err="1"/>
              <a:t>eg</a:t>
            </a:r>
            <a:r>
              <a:rPr lang="en-US" sz="1200" dirty="0"/>
              <a:t>, to clean air, to provide shade, to filter noise</a:t>
            </a:r>
          </a:p>
          <a:p>
            <a:pPr marL="171450" indent="-171450">
              <a:buFont typeface="Arial" panose="020B0604020202020204" pitchFamily="34" charset="0"/>
              <a:buChar char="•"/>
            </a:pPr>
            <a:r>
              <a:rPr lang="en-US" sz="1200" dirty="0"/>
              <a:t>Services for utilities should not be positioned where they are likely to be disturbed by the growth of street trees</a:t>
            </a:r>
          </a:p>
          <a:p>
            <a:pPr marL="171450" indent="-171450">
              <a:buFont typeface="Arial" panose="020B0604020202020204" pitchFamily="34" charset="0"/>
              <a:buChar char="•"/>
            </a:pPr>
            <a:r>
              <a:rPr lang="en-US" sz="1200" dirty="0"/>
              <a:t>Use of tree guards or fences can be considered where appropriate </a:t>
            </a:r>
            <a:r>
              <a:rPr lang="en-US" sz="1200" dirty="0" err="1"/>
              <a:t>eg</a:t>
            </a:r>
            <a:r>
              <a:rPr lang="en-US" sz="1200" dirty="0"/>
              <a:t> high traffic areas</a:t>
            </a:r>
          </a:p>
          <a:p>
            <a:pPr marL="171450" indent="-171450">
              <a:buFont typeface="Arial" panose="020B0604020202020204" pitchFamily="34" charset="0"/>
              <a:buChar char="•"/>
            </a:pPr>
            <a:r>
              <a:rPr lang="en-US" sz="1200" dirty="0"/>
              <a:t>To aid biodiversity a wide variety of street trees should be used. Repetitive use of the same small group of trees or hedging across a new development should be avoided. </a:t>
            </a:r>
            <a:endParaRPr lang="en-GB" sz="1200" dirty="0"/>
          </a:p>
        </p:txBody>
      </p:sp>
      <p:sp>
        <p:nvSpPr>
          <p:cNvPr id="9" name="TextBox 8">
            <a:extLst>
              <a:ext uri="{FF2B5EF4-FFF2-40B4-BE49-F238E27FC236}">
                <a16:creationId xmlns:a16="http://schemas.microsoft.com/office/drawing/2014/main" id="{33FCCEB1-1F90-33A7-9957-9144193F4DA9}"/>
              </a:ext>
            </a:extLst>
          </p:cNvPr>
          <p:cNvSpPr txBox="1"/>
          <p:nvPr/>
        </p:nvSpPr>
        <p:spPr>
          <a:xfrm>
            <a:off x="838200" y="1840970"/>
            <a:ext cx="4545932" cy="871521"/>
          </a:xfrm>
          <a:prstGeom prst="rect">
            <a:avLst/>
          </a:prstGeom>
          <a:noFill/>
        </p:spPr>
        <p:txBody>
          <a:bodyPr wrap="square">
            <a:spAutoFit/>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All new dwellings shall be fitted with Swift boxes or Swift bricks together with Bat boxes/bricks. These shall be positioned as recommended within the applicants’ ecology report/study and by Buckinghamshire Council’s Ecologist.</a:t>
            </a:r>
          </a:p>
        </p:txBody>
      </p:sp>
      <p:sp>
        <p:nvSpPr>
          <p:cNvPr id="10" name="TextBox 9">
            <a:extLst>
              <a:ext uri="{FF2B5EF4-FFF2-40B4-BE49-F238E27FC236}">
                <a16:creationId xmlns:a16="http://schemas.microsoft.com/office/drawing/2014/main" id="{E5D8CF13-66A5-9DCC-50E6-2989064AC562}"/>
              </a:ext>
            </a:extLst>
          </p:cNvPr>
          <p:cNvSpPr txBox="1"/>
          <p:nvPr/>
        </p:nvSpPr>
        <p:spPr>
          <a:xfrm>
            <a:off x="838200" y="1379305"/>
            <a:ext cx="5905500" cy="369332"/>
          </a:xfrm>
          <a:prstGeom prst="rect">
            <a:avLst/>
          </a:prstGeom>
          <a:noFill/>
        </p:spPr>
        <p:txBody>
          <a:bodyPr wrap="square" rtlCol="0">
            <a:spAutoFit/>
          </a:bodyPr>
          <a:lstStyle/>
          <a:p>
            <a:r>
              <a:rPr lang="en-US" dirty="0">
                <a:solidFill>
                  <a:srgbClr val="4BA2A3"/>
                </a:solidFill>
              </a:rPr>
              <a:t>DWELLINGS</a:t>
            </a:r>
            <a:endParaRPr lang="en-GB" dirty="0">
              <a:solidFill>
                <a:srgbClr val="4BA2A3"/>
              </a:solidFill>
            </a:endParaRPr>
          </a:p>
        </p:txBody>
      </p:sp>
      <p:sp>
        <p:nvSpPr>
          <p:cNvPr id="18" name="TextBox 17">
            <a:extLst>
              <a:ext uri="{FF2B5EF4-FFF2-40B4-BE49-F238E27FC236}">
                <a16:creationId xmlns:a16="http://schemas.microsoft.com/office/drawing/2014/main" id="{A32459D2-DBD0-3682-782C-AD3310627236}"/>
              </a:ext>
            </a:extLst>
          </p:cNvPr>
          <p:cNvSpPr txBox="1"/>
          <p:nvPr/>
        </p:nvSpPr>
        <p:spPr>
          <a:xfrm>
            <a:off x="6403808" y="2948181"/>
            <a:ext cx="4845718" cy="278666"/>
          </a:xfrm>
          <a:prstGeom prst="rect">
            <a:avLst/>
          </a:prstGeom>
          <a:noFill/>
        </p:spPr>
        <p:txBody>
          <a:bodyPr wrap="square">
            <a:spAutoFit/>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Suitable trees and planting could include the following specimens:</a:t>
            </a:r>
          </a:p>
        </p:txBody>
      </p:sp>
      <p:sp>
        <p:nvSpPr>
          <p:cNvPr id="19" name="Text Placeholder 10">
            <a:extLst>
              <a:ext uri="{FF2B5EF4-FFF2-40B4-BE49-F238E27FC236}">
                <a16:creationId xmlns:a16="http://schemas.microsoft.com/office/drawing/2014/main" id="{A9AA7EF3-81CF-C650-EB12-4E5F66150748}"/>
              </a:ext>
            </a:extLst>
          </p:cNvPr>
          <p:cNvSpPr txBox="1">
            <a:spLocks/>
          </p:cNvSpPr>
          <p:nvPr/>
        </p:nvSpPr>
        <p:spPr>
          <a:xfrm>
            <a:off x="8163413" y="1524678"/>
            <a:ext cx="1362069" cy="32189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0" name="Text Placeholder 11">
            <a:extLst>
              <a:ext uri="{FF2B5EF4-FFF2-40B4-BE49-F238E27FC236}">
                <a16:creationId xmlns:a16="http://schemas.microsoft.com/office/drawing/2014/main" id="{9D0D0D70-CBC5-C8AF-E820-601A1A423D86}"/>
              </a:ext>
            </a:extLst>
          </p:cNvPr>
          <p:cNvSpPr txBox="1">
            <a:spLocks/>
          </p:cNvSpPr>
          <p:nvPr/>
        </p:nvSpPr>
        <p:spPr>
          <a:xfrm>
            <a:off x="8151774" y="1444662"/>
            <a:ext cx="1362068" cy="1246224"/>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Semi Mature 35cm plus girth with necessary protection measures.</a:t>
            </a:r>
            <a:endParaRPr lang="en-GB" sz="1200" dirty="0"/>
          </a:p>
        </p:txBody>
      </p:sp>
      <p:sp>
        <p:nvSpPr>
          <p:cNvPr id="21" name="Rectangle 20">
            <a:extLst>
              <a:ext uri="{FF2B5EF4-FFF2-40B4-BE49-F238E27FC236}">
                <a16:creationId xmlns:a16="http://schemas.microsoft.com/office/drawing/2014/main" id="{58CAE1FD-BB2E-0BFA-4448-C69A4B4CD658}"/>
              </a:ext>
              <a:ext uri="{C183D7F6-B498-43B3-948B-1728B52AA6E4}">
                <adec:decorative xmlns:adec="http://schemas.microsoft.com/office/drawing/2017/decorative" val="1"/>
              </a:ext>
            </a:extLst>
          </p:cNvPr>
          <p:cNvSpPr/>
          <p:nvPr/>
        </p:nvSpPr>
        <p:spPr>
          <a:xfrm>
            <a:off x="8153400" y="819514"/>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Text Placeholder 10">
            <a:extLst>
              <a:ext uri="{FF2B5EF4-FFF2-40B4-BE49-F238E27FC236}">
                <a16:creationId xmlns:a16="http://schemas.microsoft.com/office/drawing/2014/main" id="{C0531A87-2DA1-253C-6D5C-8823931468AE}"/>
              </a:ext>
            </a:extLst>
          </p:cNvPr>
          <p:cNvSpPr txBox="1">
            <a:spLocks/>
          </p:cNvSpPr>
          <p:nvPr/>
        </p:nvSpPr>
        <p:spPr>
          <a:xfrm>
            <a:off x="9755302" y="977162"/>
            <a:ext cx="1362069" cy="6935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Dwelling frontages and hedges</a:t>
            </a:r>
            <a:endParaRPr lang="en-GB" dirty="0"/>
          </a:p>
        </p:txBody>
      </p:sp>
      <p:sp>
        <p:nvSpPr>
          <p:cNvPr id="23" name="Text Placeholder 11">
            <a:extLst>
              <a:ext uri="{FF2B5EF4-FFF2-40B4-BE49-F238E27FC236}">
                <a16:creationId xmlns:a16="http://schemas.microsoft.com/office/drawing/2014/main" id="{F3958055-7739-B95A-AF58-382089289EA2}"/>
              </a:ext>
            </a:extLst>
          </p:cNvPr>
          <p:cNvSpPr txBox="1">
            <a:spLocks/>
          </p:cNvSpPr>
          <p:nvPr/>
        </p:nvSpPr>
        <p:spPr>
          <a:xfrm>
            <a:off x="9755303" y="1670747"/>
            <a:ext cx="1362068" cy="101163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900mm tall at time of planting. 5 plants per linear </a:t>
            </a:r>
            <a:r>
              <a:rPr lang="en-US" dirty="0" err="1"/>
              <a:t>metre</a:t>
            </a:r>
            <a:r>
              <a:rPr lang="en-US" dirty="0"/>
              <a:t>.</a:t>
            </a:r>
            <a:endParaRPr lang="en-GB" dirty="0"/>
          </a:p>
        </p:txBody>
      </p:sp>
      <p:sp>
        <p:nvSpPr>
          <p:cNvPr id="24" name="Rectangle 23">
            <a:extLst>
              <a:ext uri="{FF2B5EF4-FFF2-40B4-BE49-F238E27FC236}">
                <a16:creationId xmlns:a16="http://schemas.microsoft.com/office/drawing/2014/main" id="{A7EE3D11-11CF-C230-135D-D46EB497377E}"/>
              </a:ext>
              <a:ext uri="{C183D7F6-B498-43B3-948B-1728B52AA6E4}">
                <adec:decorative xmlns:adec="http://schemas.microsoft.com/office/drawing/2017/decorative" val="1"/>
              </a:ext>
            </a:extLst>
          </p:cNvPr>
          <p:cNvSpPr/>
          <p:nvPr/>
        </p:nvSpPr>
        <p:spPr>
          <a:xfrm>
            <a:off x="9772805" y="819514"/>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 name="Text Placeholder 10">
            <a:extLst>
              <a:ext uri="{FF2B5EF4-FFF2-40B4-BE49-F238E27FC236}">
                <a16:creationId xmlns:a16="http://schemas.microsoft.com/office/drawing/2014/main" id="{396FF604-8E5A-6868-614C-14C8CF835F5C}"/>
              </a:ext>
            </a:extLst>
          </p:cNvPr>
          <p:cNvSpPr txBox="1">
            <a:spLocks/>
          </p:cNvSpPr>
          <p:nvPr/>
        </p:nvSpPr>
        <p:spPr>
          <a:xfrm>
            <a:off x="6557617" y="983187"/>
            <a:ext cx="1362069" cy="4590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Roundabout street trees</a:t>
            </a:r>
          </a:p>
        </p:txBody>
      </p:sp>
      <p:sp>
        <p:nvSpPr>
          <p:cNvPr id="26" name="Text Placeholder 11">
            <a:extLst>
              <a:ext uri="{FF2B5EF4-FFF2-40B4-BE49-F238E27FC236}">
                <a16:creationId xmlns:a16="http://schemas.microsoft.com/office/drawing/2014/main" id="{4BCD9C43-FD1C-BACF-398D-6220674043A1}"/>
              </a:ext>
            </a:extLst>
          </p:cNvPr>
          <p:cNvSpPr txBox="1">
            <a:spLocks/>
          </p:cNvSpPr>
          <p:nvPr/>
        </p:nvSpPr>
        <p:spPr>
          <a:xfrm>
            <a:off x="6501569" y="1444661"/>
            <a:ext cx="1362068" cy="1246223"/>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Extra heavy standard 18cm plus girth with necessary protection measures.</a:t>
            </a:r>
            <a:endParaRPr lang="en-GB" dirty="0"/>
          </a:p>
        </p:txBody>
      </p:sp>
      <p:sp>
        <p:nvSpPr>
          <p:cNvPr id="27" name="Rectangle 26">
            <a:extLst>
              <a:ext uri="{FF2B5EF4-FFF2-40B4-BE49-F238E27FC236}">
                <a16:creationId xmlns:a16="http://schemas.microsoft.com/office/drawing/2014/main" id="{435BB941-01FC-9DDF-8B16-0E56E2AD9B59}"/>
              </a:ext>
              <a:ext uri="{C183D7F6-B498-43B3-948B-1728B52AA6E4}">
                <adec:decorative xmlns:adec="http://schemas.microsoft.com/office/drawing/2017/decorative" val="1"/>
              </a:ext>
            </a:extLst>
          </p:cNvPr>
          <p:cNvSpPr/>
          <p:nvPr/>
        </p:nvSpPr>
        <p:spPr>
          <a:xfrm>
            <a:off x="6531466" y="819514"/>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 name="Text Placeholder 10">
            <a:extLst>
              <a:ext uri="{FF2B5EF4-FFF2-40B4-BE49-F238E27FC236}">
                <a16:creationId xmlns:a16="http://schemas.microsoft.com/office/drawing/2014/main" id="{1216EAD4-39F9-2203-ACBD-B8EFDDE750E3}"/>
              </a:ext>
            </a:extLst>
          </p:cNvPr>
          <p:cNvSpPr txBox="1">
            <a:spLocks/>
          </p:cNvSpPr>
          <p:nvPr/>
        </p:nvSpPr>
        <p:spPr>
          <a:xfrm>
            <a:off x="8138093" y="972518"/>
            <a:ext cx="1362069" cy="574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Open Spaces</a:t>
            </a:r>
          </a:p>
        </p:txBody>
      </p:sp>
      <p:sp>
        <p:nvSpPr>
          <p:cNvPr id="33" name="TextBox 32">
            <a:extLst>
              <a:ext uri="{FF2B5EF4-FFF2-40B4-BE49-F238E27FC236}">
                <a16:creationId xmlns:a16="http://schemas.microsoft.com/office/drawing/2014/main" id="{CE27C48F-6FC6-56F6-7EB0-9ED09B7D8B4C}"/>
              </a:ext>
            </a:extLst>
          </p:cNvPr>
          <p:cNvSpPr txBox="1"/>
          <p:nvPr/>
        </p:nvSpPr>
        <p:spPr>
          <a:xfrm>
            <a:off x="6531466" y="3396048"/>
            <a:ext cx="1362068" cy="2059795"/>
          </a:xfrm>
          <a:prstGeom prst="rect">
            <a:avLst/>
          </a:prstGeom>
          <a:noFill/>
        </p:spPr>
        <p:txBody>
          <a:bodyPr wrap="square">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Tilea Cordata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Greenspire</a:t>
            </a:r>
            <a:r>
              <a:rPr lang="en-GB" sz="1200" dirty="0">
                <a:effectLst/>
                <a:latin typeface="Calibri" panose="020F0502020204030204" pitchFamily="34" charset="0"/>
                <a:ea typeface="Calibri" panose="020F0502020204030204" pitchFamily="34" charset="0"/>
                <a:cs typeface="Times New Roman" panose="02020603050405020304" pitchFamily="18" charset="0"/>
              </a:rPr>
              <a:t>’ (Small Leaf Lime)</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Acer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Campestre</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Elsrijk</a:t>
            </a:r>
            <a:r>
              <a:rPr lang="en-GB" sz="1200" dirty="0">
                <a:effectLst/>
                <a:latin typeface="Calibri" panose="020F0502020204030204" pitchFamily="34" charset="0"/>
                <a:ea typeface="Calibri" panose="020F0502020204030204" pitchFamily="34" charset="0"/>
                <a:cs typeface="Times New Roman" panose="02020603050405020304" pitchFamily="18" charset="0"/>
              </a:rPr>
              <a:t>’ (Field Maple);</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Butula</a:t>
            </a:r>
            <a:r>
              <a:rPr lang="en-GB" sz="1200" dirty="0">
                <a:effectLst/>
                <a:latin typeface="Calibri" panose="020F0502020204030204" pitchFamily="34" charset="0"/>
                <a:ea typeface="Calibri" panose="020F0502020204030204" pitchFamily="34" charset="0"/>
                <a:cs typeface="Times New Roman" panose="02020603050405020304" pitchFamily="18" charset="0"/>
              </a:rPr>
              <a:t> Pendula (Silver Birch)</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Prunus Avium ‘Plena’ (Wild Cherry).</a:t>
            </a:r>
          </a:p>
        </p:txBody>
      </p:sp>
      <p:sp>
        <p:nvSpPr>
          <p:cNvPr id="34" name="TextBox 33">
            <a:extLst>
              <a:ext uri="{FF2B5EF4-FFF2-40B4-BE49-F238E27FC236}">
                <a16:creationId xmlns:a16="http://schemas.microsoft.com/office/drawing/2014/main" id="{5240ACC4-FAB9-3FFB-7F3D-43470D4E1EB7}"/>
              </a:ext>
            </a:extLst>
          </p:cNvPr>
          <p:cNvSpPr txBox="1"/>
          <p:nvPr/>
        </p:nvSpPr>
        <p:spPr>
          <a:xfrm>
            <a:off x="8056771" y="3396048"/>
            <a:ext cx="1552074" cy="2652649"/>
          </a:xfrm>
          <a:prstGeom prst="rect">
            <a:avLst/>
          </a:prstGeom>
          <a:noFill/>
        </p:spPr>
        <p:txBody>
          <a:bodyPr wrap="square">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Fagus Sylvatica (Common Beech); Acer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Campestre</a:t>
            </a:r>
            <a:r>
              <a:rPr lang="en-GB" sz="1200" dirty="0">
                <a:effectLst/>
                <a:latin typeface="Calibri" panose="020F0502020204030204" pitchFamily="34" charset="0"/>
                <a:ea typeface="Calibri" panose="020F0502020204030204" pitchFamily="34" charset="0"/>
                <a:cs typeface="Times New Roman" panose="02020603050405020304" pitchFamily="18" charset="0"/>
              </a:rPr>
              <a:t> (Field Maple); Malus Sylvestris (Crab Apple); Quercus Robur (English Oak), Quercus Rubra (Red Oak);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Ulmus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Procera</a:t>
            </a:r>
            <a:r>
              <a:rPr lang="en-GB" sz="1200" dirty="0">
                <a:effectLst/>
                <a:latin typeface="Calibri" panose="020F0502020204030204" pitchFamily="34" charset="0"/>
                <a:ea typeface="Calibri" panose="020F0502020204030204" pitchFamily="34" charset="0"/>
                <a:cs typeface="Times New Roman" panose="02020603050405020304" pitchFamily="18" charset="0"/>
              </a:rPr>
              <a:t> (English Elm);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Farxinus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Excelsoir</a:t>
            </a:r>
            <a:r>
              <a:rPr lang="en-GB" sz="1200" dirty="0">
                <a:effectLst/>
                <a:latin typeface="Calibri" panose="020F0502020204030204" pitchFamily="34" charset="0"/>
                <a:ea typeface="Calibri" panose="020F0502020204030204" pitchFamily="34" charset="0"/>
                <a:cs typeface="Times New Roman" panose="02020603050405020304" pitchFamily="18" charset="0"/>
              </a:rPr>
              <a:t> (Ash); Tilea Cordata (Small Leaf Lime).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693308DD-148E-A715-0CD8-10578C7D4722}"/>
              </a:ext>
            </a:extLst>
          </p:cNvPr>
          <p:cNvSpPr txBox="1"/>
          <p:nvPr/>
        </p:nvSpPr>
        <p:spPr>
          <a:xfrm>
            <a:off x="9772805" y="3396048"/>
            <a:ext cx="1362068" cy="874085"/>
          </a:xfrm>
          <a:prstGeom prst="rect">
            <a:avLst/>
          </a:prstGeom>
          <a:noFill/>
        </p:spPr>
        <p:txBody>
          <a:bodyPr wrap="square">
            <a:spAutoFit/>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Blackthorn, Hawthorn, Holly, Privet, Hornbeam, Beech, Hazel.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6149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F4FC1553-7958-4961-A863-E1E91F762B67}"/>
              </a:ext>
            </a:extLst>
          </p:cNvPr>
          <p:cNvSpPr>
            <a:spLocks noGrp="1"/>
          </p:cNvSpPr>
          <p:nvPr>
            <p:ph type="body" sz="quarter" idx="20"/>
          </p:nvPr>
        </p:nvSpPr>
        <p:spPr>
          <a:xfrm>
            <a:off x="973257" y="2203159"/>
            <a:ext cx="3346704" cy="3138055"/>
          </a:xfrm>
        </p:spPr>
        <p:txBody>
          <a:bodyPr rtlCol="0"/>
          <a:lstStyle/>
          <a:p>
            <a:pPr algn="l" rtl="0">
              <a:lnSpc>
                <a:spcPct val="90000"/>
              </a:lnSpc>
              <a:spcBef>
                <a:spcPts val="1000"/>
              </a:spcBef>
            </a:pPr>
            <a:r>
              <a:rPr lang="en-US" dirty="0"/>
              <a:t>Boundary treatments heavily influence the characteristics of a street and demarcate division between the public and private realms. </a:t>
            </a:r>
          </a:p>
          <a:p>
            <a:pPr algn="l" rtl="0">
              <a:lnSpc>
                <a:spcPct val="90000"/>
              </a:lnSpc>
              <a:spcBef>
                <a:spcPts val="1000"/>
              </a:spcBef>
            </a:pPr>
            <a:r>
              <a:rPr lang="en-US" dirty="0"/>
              <a:t>The boundary treatments to be used within new developments should include:</a:t>
            </a:r>
          </a:p>
          <a:p>
            <a:pPr marL="171450" indent="-171450" algn="l" rtl="0">
              <a:lnSpc>
                <a:spcPct val="90000"/>
              </a:lnSpc>
              <a:spcBef>
                <a:spcPts val="1000"/>
              </a:spcBef>
              <a:buFont typeface="Arial" panose="020B0604020202020204" pitchFamily="34" charset="0"/>
              <a:buChar char="•"/>
            </a:pPr>
            <a:r>
              <a:rPr lang="en-US" dirty="0"/>
              <a:t>Metal estate railings painted black to front gardens (including gates). </a:t>
            </a:r>
          </a:p>
          <a:p>
            <a:pPr marL="171450" indent="-171450" algn="l" rtl="0">
              <a:lnSpc>
                <a:spcPct val="90000"/>
              </a:lnSpc>
              <a:spcBef>
                <a:spcPts val="1000"/>
              </a:spcBef>
              <a:buFont typeface="Arial" panose="020B0604020202020204" pitchFamily="34" charset="0"/>
              <a:buChar char="•"/>
            </a:pPr>
            <a:r>
              <a:rPr lang="en-US" dirty="0"/>
              <a:t>1.8m high brick garden walls where plot boundaries adjoin the public realm.</a:t>
            </a:r>
          </a:p>
          <a:p>
            <a:pPr marL="171450" indent="-171450" algn="l" rtl="0">
              <a:lnSpc>
                <a:spcPct val="90000"/>
              </a:lnSpc>
              <a:spcBef>
                <a:spcPts val="1000"/>
              </a:spcBef>
              <a:buFont typeface="Arial" panose="020B0604020202020204" pitchFamily="34" charset="0"/>
              <a:buChar char="•"/>
            </a:pPr>
            <a:r>
              <a:rPr lang="en-US" dirty="0"/>
              <a:t>Close boarded fence to rear/side boundaries only where they adjoin </a:t>
            </a:r>
            <a:r>
              <a:rPr lang="en-US" dirty="0" err="1"/>
              <a:t>neighbouring</a:t>
            </a:r>
            <a:r>
              <a:rPr lang="en-US" dirty="0"/>
              <a:t> gardens that do not front onto the public realm.</a:t>
            </a:r>
          </a:p>
          <a:p>
            <a:pPr marL="171450" indent="-171450" algn="l" rtl="0">
              <a:lnSpc>
                <a:spcPct val="90000"/>
              </a:lnSpc>
              <a:spcBef>
                <a:spcPts val="1000"/>
              </a:spcBef>
              <a:buFont typeface="Arial" panose="020B0604020202020204" pitchFamily="34" charset="0"/>
              <a:buChar char="•"/>
            </a:pPr>
            <a:endParaRPr lang="en-US" dirty="0"/>
          </a:p>
        </p:txBody>
      </p:sp>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04777C44-58A8-48A8-B93F-A26CC231E3EC}" type="datetime1">
              <a:rPr lang="en-GB" smtClean="0"/>
              <a:t>10/07/2024</a:t>
            </a:fld>
            <a:endParaRPr lang="en-GB" dirty="0"/>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pic>
        <p:nvPicPr>
          <p:cNvPr id="11" name="Picture Placeholder 10">
            <a:extLst>
              <a:ext uri="{FF2B5EF4-FFF2-40B4-BE49-F238E27FC236}">
                <a16:creationId xmlns:a16="http://schemas.microsoft.com/office/drawing/2014/main" id="{2AB2270C-6F48-A2F3-3CFE-769BD4645C2D}"/>
              </a:ext>
            </a:extLst>
          </p:cNvPr>
          <p:cNvPicPr>
            <a:picLocks noGrp="1" noChangeAspect="1"/>
          </p:cNvPicPr>
          <p:nvPr>
            <p:ph type="pic" sz="quarter" idx="14"/>
          </p:nvPr>
        </p:nvPicPr>
        <p:blipFill>
          <a:blip r:embed="rId3"/>
          <a:stretch/>
        </p:blipFill>
        <p:spPr>
          <a:xfrm>
            <a:off x="5161101" y="2776765"/>
            <a:ext cx="4143375" cy="3143250"/>
          </a:xfrm>
        </p:spPr>
      </p:pic>
      <p:pic>
        <p:nvPicPr>
          <p:cNvPr id="22" name="Picture Placeholder 21">
            <a:extLst>
              <a:ext uri="{FF2B5EF4-FFF2-40B4-BE49-F238E27FC236}">
                <a16:creationId xmlns:a16="http://schemas.microsoft.com/office/drawing/2014/main" id="{DB649CBF-83BC-A2FE-3829-DE9EB0C35BE9}"/>
              </a:ext>
            </a:extLst>
          </p:cNvPr>
          <p:cNvPicPr>
            <a:picLocks noGrp="1" noChangeAspect="1"/>
          </p:cNvPicPr>
          <p:nvPr>
            <p:ph type="pic" sz="quarter" idx="21"/>
          </p:nvPr>
        </p:nvPicPr>
        <p:blipFill rotWithShape="1">
          <a:blip r:embed="rId4" cstate="email">
            <a:extLst>
              <a:ext uri="{28A0092B-C50C-407E-A947-70E740481C1C}">
                <a14:useLocalDpi xmlns:a14="http://schemas.microsoft.com/office/drawing/2010/main"/>
              </a:ext>
            </a:extLst>
          </a:blip>
          <a:srcRect/>
          <a:stretch/>
        </p:blipFill>
        <p:spPr>
          <a:xfrm>
            <a:off x="5070348" y="1571884"/>
            <a:ext cx="3208872" cy="1093302"/>
          </a:xfrm>
        </p:spPr>
      </p:pic>
      <p:sp>
        <p:nvSpPr>
          <p:cNvPr id="24" name="Text Placeholder 23">
            <a:extLst>
              <a:ext uri="{FF2B5EF4-FFF2-40B4-BE49-F238E27FC236}">
                <a16:creationId xmlns:a16="http://schemas.microsoft.com/office/drawing/2014/main" id="{73D5A6D9-DD0F-67BA-52C8-EEFC701E3C61}"/>
              </a:ext>
            </a:extLst>
          </p:cNvPr>
          <p:cNvSpPr>
            <a:spLocks noGrp="1"/>
          </p:cNvSpPr>
          <p:nvPr>
            <p:ph type="body" sz="quarter" idx="23"/>
          </p:nvPr>
        </p:nvSpPr>
        <p:spPr>
          <a:xfrm>
            <a:off x="9439512" y="5167319"/>
            <a:ext cx="2187573" cy="752696"/>
          </a:xfrm>
        </p:spPr>
        <p:txBody>
          <a:bodyPr/>
          <a:lstStyle/>
          <a:p>
            <a:pPr algn="l"/>
            <a:r>
              <a:rPr lang="en-US" i="1" dirty="0"/>
              <a:t>Railings with planting behind; new planting should be native species only as recommended earlier in this document</a:t>
            </a:r>
            <a:r>
              <a:rPr lang="en-US" dirty="0"/>
              <a:t>.</a:t>
            </a:r>
            <a:endParaRPr lang="en-GB" dirty="0">
              <a:solidFill>
                <a:schemeClr val="accent3"/>
              </a:solidFill>
            </a:endParaRPr>
          </a:p>
        </p:txBody>
      </p:sp>
      <p:sp>
        <p:nvSpPr>
          <p:cNvPr id="6" name="TextBox 5">
            <a:extLst>
              <a:ext uri="{FF2B5EF4-FFF2-40B4-BE49-F238E27FC236}">
                <a16:creationId xmlns:a16="http://schemas.microsoft.com/office/drawing/2014/main" id="{7658F042-A72B-0C19-3CE6-FFB69AEA4879}"/>
              </a:ext>
            </a:extLst>
          </p:cNvPr>
          <p:cNvSpPr txBox="1"/>
          <p:nvPr/>
        </p:nvSpPr>
        <p:spPr>
          <a:xfrm>
            <a:off x="838199" y="1717053"/>
            <a:ext cx="5905500" cy="369332"/>
          </a:xfrm>
          <a:prstGeom prst="rect">
            <a:avLst/>
          </a:prstGeom>
          <a:noFill/>
        </p:spPr>
        <p:txBody>
          <a:bodyPr wrap="square" rtlCol="0">
            <a:spAutoFit/>
          </a:bodyPr>
          <a:lstStyle/>
          <a:p>
            <a:r>
              <a:rPr lang="en-US" dirty="0">
                <a:solidFill>
                  <a:srgbClr val="B8ADD5"/>
                </a:solidFill>
              </a:rPr>
              <a:t>BOUNDARY TREAMENTS</a:t>
            </a:r>
            <a:endParaRPr lang="en-GB" dirty="0">
              <a:solidFill>
                <a:srgbClr val="B8ADD5"/>
              </a:solidFill>
            </a:endParaRPr>
          </a:p>
        </p:txBody>
      </p:sp>
      <p:sp>
        <p:nvSpPr>
          <p:cNvPr id="7" name="Title 1">
            <a:extLst>
              <a:ext uri="{FF2B5EF4-FFF2-40B4-BE49-F238E27FC236}">
                <a16:creationId xmlns:a16="http://schemas.microsoft.com/office/drawing/2014/main" id="{0F4EEACB-98CB-BE34-9466-FDB475FFE5E2}"/>
              </a:ext>
            </a:extLst>
          </p:cNvPr>
          <p:cNvSpPr txBox="1">
            <a:spLocks/>
          </p:cNvSpPr>
          <p:nvPr/>
        </p:nvSpPr>
        <p:spPr>
          <a:xfrm>
            <a:off x="828965" y="246321"/>
            <a:ext cx="3487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dirty="0">
                <a:solidFill>
                  <a:srgbClr val="B8ADD5"/>
                </a:solidFill>
              </a:rPr>
              <a:t>IDENTITY</a:t>
            </a:r>
          </a:p>
        </p:txBody>
      </p:sp>
      <p:sp>
        <p:nvSpPr>
          <p:cNvPr id="8" name="TextBox 7">
            <a:extLst>
              <a:ext uri="{FF2B5EF4-FFF2-40B4-BE49-F238E27FC236}">
                <a16:creationId xmlns:a16="http://schemas.microsoft.com/office/drawing/2014/main" id="{416AFCB5-FC57-2551-A780-ED7165ABC2D0}"/>
              </a:ext>
            </a:extLst>
          </p:cNvPr>
          <p:cNvSpPr txBox="1"/>
          <p:nvPr/>
        </p:nvSpPr>
        <p:spPr>
          <a:xfrm>
            <a:off x="828965" y="1261945"/>
            <a:ext cx="5905500" cy="369332"/>
          </a:xfrm>
          <a:prstGeom prst="rect">
            <a:avLst/>
          </a:prstGeom>
          <a:noFill/>
        </p:spPr>
        <p:txBody>
          <a:bodyPr wrap="square" rtlCol="0">
            <a:spAutoFit/>
          </a:bodyPr>
          <a:lstStyle/>
          <a:p>
            <a:r>
              <a:rPr lang="en-US" dirty="0">
                <a:solidFill>
                  <a:srgbClr val="B8ADD5"/>
                </a:solidFill>
              </a:rPr>
              <a:t>I.1.i. LOCAL CHARACTER</a:t>
            </a:r>
            <a:endParaRPr lang="en-GB" dirty="0">
              <a:solidFill>
                <a:srgbClr val="B8ADD5"/>
              </a:solidFill>
            </a:endParaRPr>
          </a:p>
        </p:txBody>
      </p:sp>
      <p:sp>
        <p:nvSpPr>
          <p:cNvPr id="9" name="Slide Number Placeholder 8">
            <a:extLst>
              <a:ext uri="{FF2B5EF4-FFF2-40B4-BE49-F238E27FC236}">
                <a16:creationId xmlns:a16="http://schemas.microsoft.com/office/drawing/2014/main" id="{17DF7BB6-F1D7-DAD3-1CA1-F3D06B6C0D3C}"/>
              </a:ext>
            </a:extLst>
          </p:cNvPr>
          <p:cNvSpPr>
            <a:spLocks noGrp="1"/>
          </p:cNvSpPr>
          <p:nvPr>
            <p:ph type="sldNum" sz="quarter" idx="12"/>
          </p:nvPr>
        </p:nvSpPr>
        <p:spPr/>
        <p:txBody>
          <a:bodyPr/>
          <a:lstStyle/>
          <a:p>
            <a:pPr rtl="0"/>
            <a:fld id="{294A09A9-5501-47C1-A89A-A340965A2BE2}" type="slidenum">
              <a:rPr lang="en-GB" noProof="0" smtClean="0"/>
              <a:t>31</a:t>
            </a:fld>
            <a:endParaRPr lang="en-GB" noProof="0"/>
          </a:p>
        </p:txBody>
      </p:sp>
      <p:sp>
        <p:nvSpPr>
          <p:cNvPr id="2" name="Text Placeholder 23">
            <a:extLst>
              <a:ext uri="{FF2B5EF4-FFF2-40B4-BE49-F238E27FC236}">
                <a16:creationId xmlns:a16="http://schemas.microsoft.com/office/drawing/2014/main" id="{E8055BEF-92B1-D630-4DF0-569F77995046}"/>
              </a:ext>
            </a:extLst>
          </p:cNvPr>
          <p:cNvSpPr txBox="1">
            <a:spLocks/>
          </p:cNvSpPr>
          <p:nvPr/>
        </p:nvSpPr>
        <p:spPr>
          <a:xfrm>
            <a:off x="8451604" y="1923084"/>
            <a:ext cx="2187573" cy="508228"/>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US" dirty="0"/>
              <a:t>Estate railing</a:t>
            </a:r>
          </a:p>
          <a:p>
            <a:pPr marL="171450" indent="-171450" algn="l">
              <a:buFont typeface="Arial" panose="020B0604020202020204" pitchFamily="34" charset="0"/>
              <a:buChar char="•"/>
            </a:pPr>
            <a:r>
              <a:rPr lang="en-US" dirty="0"/>
              <a:t>Black painted metal</a:t>
            </a:r>
            <a:endParaRPr lang="en-GB" dirty="0"/>
          </a:p>
        </p:txBody>
      </p:sp>
    </p:spTree>
    <p:extLst>
      <p:ext uri="{BB962C8B-B14F-4D97-AF65-F5344CB8AC3E}">
        <p14:creationId xmlns:p14="http://schemas.microsoft.com/office/powerpoint/2010/main" val="3312454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DDE850-57CC-F8B5-7CF6-BBC523EF27A4}"/>
              </a:ext>
            </a:extLst>
          </p:cNvPr>
          <p:cNvSpPr txBox="1">
            <a:spLocks/>
          </p:cNvSpPr>
          <p:nvPr/>
        </p:nvSpPr>
        <p:spPr>
          <a:xfrm>
            <a:off x="828965" y="246321"/>
            <a:ext cx="3487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dirty="0">
                <a:solidFill>
                  <a:srgbClr val="B8ADD5"/>
                </a:solidFill>
              </a:rPr>
              <a:t>IDENTITY</a:t>
            </a:r>
          </a:p>
        </p:txBody>
      </p:sp>
      <p:sp>
        <p:nvSpPr>
          <p:cNvPr id="8" name="TextBox 7">
            <a:extLst>
              <a:ext uri="{FF2B5EF4-FFF2-40B4-BE49-F238E27FC236}">
                <a16:creationId xmlns:a16="http://schemas.microsoft.com/office/drawing/2014/main" id="{B427556C-59CD-3B15-EFFC-DF4A9F90958B}"/>
              </a:ext>
            </a:extLst>
          </p:cNvPr>
          <p:cNvSpPr txBox="1"/>
          <p:nvPr/>
        </p:nvSpPr>
        <p:spPr>
          <a:xfrm>
            <a:off x="828965" y="1261945"/>
            <a:ext cx="5905500" cy="369332"/>
          </a:xfrm>
          <a:prstGeom prst="rect">
            <a:avLst/>
          </a:prstGeom>
          <a:noFill/>
        </p:spPr>
        <p:txBody>
          <a:bodyPr wrap="square" rtlCol="0">
            <a:spAutoFit/>
          </a:bodyPr>
          <a:lstStyle/>
          <a:p>
            <a:r>
              <a:rPr lang="en-US" dirty="0">
                <a:solidFill>
                  <a:srgbClr val="B8ADD5"/>
                </a:solidFill>
              </a:rPr>
              <a:t>I.1.i. LOCAL CHARACTER</a:t>
            </a:r>
            <a:endParaRPr lang="en-GB" dirty="0">
              <a:solidFill>
                <a:srgbClr val="B8ADD5"/>
              </a:solidFill>
            </a:endParaRPr>
          </a:p>
        </p:txBody>
      </p:sp>
      <p:sp>
        <p:nvSpPr>
          <p:cNvPr id="57" name="Text Placeholder 56">
            <a:extLst>
              <a:ext uri="{FF2B5EF4-FFF2-40B4-BE49-F238E27FC236}">
                <a16:creationId xmlns:a16="http://schemas.microsoft.com/office/drawing/2014/main" id="{F4FC1553-7958-4961-A863-E1E91F762B67}"/>
              </a:ext>
            </a:extLst>
          </p:cNvPr>
          <p:cNvSpPr>
            <a:spLocks noGrp="1"/>
          </p:cNvSpPr>
          <p:nvPr>
            <p:ph type="body" sz="quarter" idx="20"/>
          </p:nvPr>
        </p:nvSpPr>
        <p:spPr>
          <a:xfrm>
            <a:off x="973256" y="2203159"/>
            <a:ext cx="4649273" cy="3138055"/>
          </a:xfrm>
        </p:spPr>
        <p:txBody>
          <a:bodyPr rtlCol="0"/>
          <a:lstStyle/>
          <a:p>
            <a:pPr algn="l" rtl="0">
              <a:spcBef>
                <a:spcPts val="1000"/>
              </a:spcBef>
            </a:pPr>
            <a:r>
              <a:rPr lang="en-US" b="1" dirty="0"/>
              <a:t>See also Design Code Policy Nature N.3.ii Design Approaches</a:t>
            </a:r>
          </a:p>
          <a:p>
            <a:pPr algn="l" rtl="0">
              <a:spcBef>
                <a:spcPts val="1000"/>
              </a:spcBef>
            </a:pPr>
            <a:r>
              <a:rPr lang="en-US" dirty="0"/>
              <a:t>Use existing site features to create/retain character, such as:</a:t>
            </a:r>
          </a:p>
          <a:p>
            <a:pPr marL="171450" indent="-171450" algn="l" rtl="0">
              <a:spcBef>
                <a:spcPts val="1000"/>
              </a:spcBef>
              <a:buFont typeface="Arial" panose="020B0604020202020204" pitchFamily="34" charset="0"/>
              <a:buChar char="•"/>
            </a:pPr>
            <a:r>
              <a:rPr lang="en-US" dirty="0"/>
              <a:t>Include retained buildings into new blocks.</a:t>
            </a:r>
          </a:p>
          <a:p>
            <a:pPr marL="171450" indent="-171450" algn="l" rtl="0">
              <a:spcBef>
                <a:spcPts val="1000"/>
              </a:spcBef>
              <a:buFont typeface="Arial" panose="020B0604020202020204" pitchFamily="34" charset="0"/>
              <a:buChar char="•"/>
            </a:pPr>
            <a:r>
              <a:rPr lang="en-US" dirty="0"/>
              <a:t>Allow existing levels to suggest layout option.</a:t>
            </a:r>
          </a:p>
          <a:p>
            <a:pPr marL="171450" indent="-171450" algn="l" rtl="0">
              <a:spcBef>
                <a:spcPts val="1000"/>
              </a:spcBef>
              <a:buFont typeface="Arial" panose="020B0604020202020204" pitchFamily="34" charset="0"/>
              <a:buChar char="•"/>
            </a:pPr>
            <a:r>
              <a:rPr lang="en-US" dirty="0"/>
              <a:t>Use ponds and watercourses for outlook.</a:t>
            </a:r>
          </a:p>
          <a:p>
            <a:pPr marL="171450" indent="-171450" algn="l" rtl="0">
              <a:spcBef>
                <a:spcPts val="1000"/>
              </a:spcBef>
              <a:buFont typeface="Arial" panose="020B0604020202020204" pitchFamily="34" charset="0"/>
              <a:buChar char="•"/>
            </a:pPr>
            <a:r>
              <a:rPr lang="en-US" dirty="0"/>
              <a:t>Use specimen trees as the focus for new developments.</a:t>
            </a:r>
          </a:p>
          <a:p>
            <a:pPr marL="171450" indent="-171450" algn="l" rtl="0">
              <a:spcBef>
                <a:spcPts val="1000"/>
              </a:spcBef>
              <a:buFont typeface="Arial" panose="020B0604020202020204" pitchFamily="34" charset="0"/>
              <a:buChar char="•"/>
            </a:pPr>
            <a:r>
              <a:rPr lang="en-US" dirty="0"/>
              <a:t>Use hedgerows to create structure.</a:t>
            </a:r>
          </a:p>
          <a:p>
            <a:pPr marL="171450" indent="-171450" algn="l" rtl="0">
              <a:spcBef>
                <a:spcPts val="1000"/>
              </a:spcBef>
              <a:buFont typeface="Arial" panose="020B0604020202020204" pitchFamily="34" charset="0"/>
              <a:buChar char="•"/>
            </a:pPr>
            <a:r>
              <a:rPr lang="en-US" dirty="0"/>
              <a:t>Front new buildings onto established routes.</a:t>
            </a:r>
          </a:p>
          <a:p>
            <a:pPr marL="171450" indent="-171450" algn="l" rtl="0">
              <a:spcBef>
                <a:spcPts val="1000"/>
              </a:spcBef>
              <a:buFont typeface="Arial" panose="020B0604020202020204" pitchFamily="34" charset="0"/>
              <a:buChar char="•"/>
            </a:pPr>
            <a:r>
              <a:rPr lang="en-US" dirty="0" err="1"/>
              <a:t>Formalise</a:t>
            </a:r>
            <a:r>
              <a:rPr lang="en-US" dirty="0"/>
              <a:t> informal routes.</a:t>
            </a:r>
          </a:p>
        </p:txBody>
      </p:sp>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9C7DD59A-3367-4DC8-AD75-BD0EA210082C}"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pic>
        <p:nvPicPr>
          <p:cNvPr id="11" name="Picture Placeholder 10">
            <a:extLst>
              <a:ext uri="{FF2B5EF4-FFF2-40B4-BE49-F238E27FC236}">
                <a16:creationId xmlns:a16="http://schemas.microsoft.com/office/drawing/2014/main" id="{2AB2270C-6F48-A2F3-3CFE-769BD4645C2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tretch/>
        </p:blipFill>
        <p:spPr>
          <a:xfrm>
            <a:off x="7583285" y="653436"/>
            <a:ext cx="3532909" cy="2901142"/>
          </a:xfrm>
        </p:spPr>
      </p:pic>
      <p:pic>
        <p:nvPicPr>
          <p:cNvPr id="22" name="Picture Placeholder 21">
            <a:extLst>
              <a:ext uri="{FF2B5EF4-FFF2-40B4-BE49-F238E27FC236}">
                <a16:creationId xmlns:a16="http://schemas.microsoft.com/office/drawing/2014/main" id="{DB649CBF-83BC-A2FE-3829-DE9EB0C35BE9}"/>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tretch/>
        </p:blipFill>
        <p:spPr>
          <a:xfrm>
            <a:off x="7571123" y="3625551"/>
            <a:ext cx="3545071" cy="2378434"/>
          </a:xfrm>
        </p:spPr>
      </p:pic>
      <p:sp>
        <p:nvSpPr>
          <p:cNvPr id="24" name="Text Placeholder 23">
            <a:extLst>
              <a:ext uri="{FF2B5EF4-FFF2-40B4-BE49-F238E27FC236}">
                <a16:creationId xmlns:a16="http://schemas.microsoft.com/office/drawing/2014/main" id="{73D5A6D9-DD0F-67BA-52C8-EEFC701E3C61}"/>
              </a:ext>
            </a:extLst>
          </p:cNvPr>
          <p:cNvSpPr>
            <a:spLocks noGrp="1"/>
          </p:cNvSpPr>
          <p:nvPr>
            <p:ph type="body" sz="quarter" idx="23"/>
          </p:nvPr>
        </p:nvSpPr>
        <p:spPr>
          <a:xfrm>
            <a:off x="5622529" y="5486784"/>
            <a:ext cx="1867848" cy="663613"/>
          </a:xfrm>
        </p:spPr>
        <p:txBody>
          <a:bodyPr/>
          <a:lstStyle/>
          <a:p>
            <a:pPr algn="r"/>
            <a:r>
              <a:rPr lang="en-US" i="1" dirty="0"/>
              <a:t>Houses in </a:t>
            </a:r>
            <a:r>
              <a:rPr lang="en-US" i="1" dirty="0" err="1"/>
              <a:t>Bernadines</a:t>
            </a:r>
            <a:r>
              <a:rPr lang="en-US" i="1" dirty="0"/>
              <a:t> Way designed around the existing mature Oak tree</a:t>
            </a:r>
            <a:r>
              <a:rPr lang="en-US" dirty="0"/>
              <a:t>.</a:t>
            </a:r>
            <a:endParaRPr lang="en-GB" dirty="0">
              <a:solidFill>
                <a:schemeClr val="accent3"/>
              </a:solidFill>
            </a:endParaRPr>
          </a:p>
        </p:txBody>
      </p:sp>
      <p:sp>
        <p:nvSpPr>
          <p:cNvPr id="6" name="TextBox 5">
            <a:extLst>
              <a:ext uri="{FF2B5EF4-FFF2-40B4-BE49-F238E27FC236}">
                <a16:creationId xmlns:a16="http://schemas.microsoft.com/office/drawing/2014/main" id="{7658F042-A72B-0C19-3CE6-FFB69AEA4879}"/>
              </a:ext>
            </a:extLst>
          </p:cNvPr>
          <p:cNvSpPr txBox="1"/>
          <p:nvPr/>
        </p:nvSpPr>
        <p:spPr>
          <a:xfrm>
            <a:off x="838199" y="1717053"/>
            <a:ext cx="5905500" cy="369332"/>
          </a:xfrm>
          <a:prstGeom prst="rect">
            <a:avLst/>
          </a:prstGeom>
          <a:noFill/>
        </p:spPr>
        <p:txBody>
          <a:bodyPr wrap="square" rtlCol="0">
            <a:spAutoFit/>
          </a:bodyPr>
          <a:lstStyle/>
          <a:p>
            <a:r>
              <a:rPr lang="en-US" dirty="0">
                <a:solidFill>
                  <a:srgbClr val="B8ADD5"/>
                </a:solidFill>
              </a:rPr>
              <a:t>WORKING WITH SITE FEATURES</a:t>
            </a:r>
            <a:endParaRPr lang="en-GB" dirty="0">
              <a:solidFill>
                <a:srgbClr val="B8ADD5"/>
              </a:solidFill>
            </a:endParaRPr>
          </a:p>
        </p:txBody>
      </p:sp>
      <p:sp>
        <p:nvSpPr>
          <p:cNvPr id="9" name="Slide Number Placeholder 8">
            <a:extLst>
              <a:ext uri="{FF2B5EF4-FFF2-40B4-BE49-F238E27FC236}">
                <a16:creationId xmlns:a16="http://schemas.microsoft.com/office/drawing/2014/main" id="{6B97FBEE-98BE-F8C8-DEBA-F40F7E517FAC}"/>
              </a:ext>
            </a:extLst>
          </p:cNvPr>
          <p:cNvSpPr>
            <a:spLocks noGrp="1"/>
          </p:cNvSpPr>
          <p:nvPr>
            <p:ph type="sldNum" sz="quarter" idx="12"/>
          </p:nvPr>
        </p:nvSpPr>
        <p:spPr/>
        <p:txBody>
          <a:bodyPr/>
          <a:lstStyle/>
          <a:p>
            <a:pPr rtl="0"/>
            <a:fld id="{294A09A9-5501-47C1-A89A-A340965A2BE2}" type="slidenum">
              <a:rPr lang="en-GB" noProof="0" smtClean="0"/>
              <a:t>32</a:t>
            </a:fld>
            <a:endParaRPr lang="en-GB" noProof="0"/>
          </a:p>
        </p:txBody>
      </p:sp>
      <p:sp>
        <p:nvSpPr>
          <p:cNvPr id="2" name="Text Placeholder 23">
            <a:extLst>
              <a:ext uri="{FF2B5EF4-FFF2-40B4-BE49-F238E27FC236}">
                <a16:creationId xmlns:a16="http://schemas.microsoft.com/office/drawing/2014/main" id="{8A6D776E-FD6D-A7CF-38FD-69EA9C795C9D}"/>
              </a:ext>
            </a:extLst>
          </p:cNvPr>
          <p:cNvSpPr txBox="1">
            <a:spLocks/>
          </p:cNvSpPr>
          <p:nvPr/>
        </p:nvSpPr>
        <p:spPr>
          <a:xfrm>
            <a:off x="5909912" y="3005331"/>
            <a:ext cx="1580465" cy="663613"/>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i="1" dirty="0"/>
              <a:t>Aerial view, </a:t>
            </a:r>
            <a:r>
              <a:rPr lang="en-US" i="1" dirty="0" err="1"/>
              <a:t>Bernadines</a:t>
            </a:r>
            <a:r>
              <a:rPr lang="en-US" i="1" dirty="0"/>
              <a:t> Way</a:t>
            </a:r>
          </a:p>
          <a:p>
            <a:pPr algn="r"/>
            <a:r>
              <a:rPr lang="en-US" i="1" dirty="0"/>
              <a:t>Google Maps © 2024</a:t>
            </a:r>
            <a:endParaRPr lang="en-GB" i="1" dirty="0">
              <a:solidFill>
                <a:schemeClr val="accent3"/>
              </a:solidFill>
            </a:endParaRPr>
          </a:p>
        </p:txBody>
      </p:sp>
    </p:spTree>
    <p:extLst>
      <p:ext uri="{BB962C8B-B14F-4D97-AF65-F5344CB8AC3E}">
        <p14:creationId xmlns:p14="http://schemas.microsoft.com/office/powerpoint/2010/main" val="118269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7">
            <a:extLst>
              <a:ext uri="{FF2B5EF4-FFF2-40B4-BE49-F238E27FC236}">
                <a16:creationId xmlns:a16="http://schemas.microsoft.com/office/drawing/2014/main" id="{EA39E7C6-954A-1BB0-3597-7C19428058F0}"/>
              </a:ext>
            </a:extLst>
          </p:cNvPr>
          <p:cNvSpPr>
            <a:spLocks noGrp="1"/>
          </p:cNvSpPr>
          <p:nvPr>
            <p:ph type="dt" sz="half" idx="10"/>
          </p:nvPr>
        </p:nvSpPr>
        <p:spPr/>
        <p:txBody>
          <a:bodyPr/>
          <a:lstStyle/>
          <a:p>
            <a:pPr rtl="0"/>
            <a:fld id="{BE7E54F7-78E1-4009-BCBD-67E6C0C90B62}" type="datetime1">
              <a:rPr lang="en-GB" noProof="0" smtClean="0"/>
              <a:t>10/07/2024</a:t>
            </a:fld>
            <a:endParaRPr lang="en-GB" noProof="0"/>
          </a:p>
        </p:txBody>
      </p:sp>
      <p:sp>
        <p:nvSpPr>
          <p:cNvPr id="19" name="Footer Placeholder 18">
            <a:extLst>
              <a:ext uri="{FF2B5EF4-FFF2-40B4-BE49-F238E27FC236}">
                <a16:creationId xmlns:a16="http://schemas.microsoft.com/office/drawing/2014/main" id="{01239E35-08F3-2D86-800C-A6529E348342}"/>
              </a:ext>
            </a:extLst>
          </p:cNvPr>
          <p:cNvSpPr>
            <a:spLocks noGrp="1"/>
          </p:cNvSpPr>
          <p:nvPr>
            <p:ph type="ftr" sz="quarter" idx="11"/>
          </p:nvPr>
        </p:nvSpPr>
        <p:spPr/>
        <p:txBody>
          <a:bodyPr/>
          <a:lstStyle/>
          <a:p>
            <a:pPr rtl="0"/>
            <a:r>
              <a:rPr lang="en-GB" noProof="0"/>
              <a:t>Buckingham Design Code: 2024 - 2044</a:t>
            </a:r>
          </a:p>
        </p:txBody>
      </p:sp>
      <p:sp>
        <p:nvSpPr>
          <p:cNvPr id="21" name="Text Placeholder 10">
            <a:extLst>
              <a:ext uri="{FF2B5EF4-FFF2-40B4-BE49-F238E27FC236}">
                <a16:creationId xmlns:a16="http://schemas.microsoft.com/office/drawing/2014/main" id="{07B2E2F8-C64B-E930-1AF6-EBBC2E26FD08}"/>
              </a:ext>
            </a:extLst>
          </p:cNvPr>
          <p:cNvSpPr txBox="1">
            <a:spLocks/>
          </p:cNvSpPr>
          <p:nvPr/>
        </p:nvSpPr>
        <p:spPr>
          <a:xfrm>
            <a:off x="2454415" y="4666334"/>
            <a:ext cx="1362069" cy="32189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2" name="Text Placeholder 11">
            <a:extLst>
              <a:ext uri="{FF2B5EF4-FFF2-40B4-BE49-F238E27FC236}">
                <a16:creationId xmlns:a16="http://schemas.microsoft.com/office/drawing/2014/main" id="{6BA4CA1D-BB5B-5667-9EB4-08A9744EED39}"/>
              </a:ext>
            </a:extLst>
          </p:cNvPr>
          <p:cNvSpPr txBox="1">
            <a:spLocks/>
          </p:cNvSpPr>
          <p:nvPr/>
        </p:nvSpPr>
        <p:spPr>
          <a:xfrm>
            <a:off x="2449822" y="5329850"/>
            <a:ext cx="1362068" cy="70534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1st floor window heads to adjoin eaves.</a:t>
            </a:r>
            <a:endParaRPr lang="en-GB" sz="1200" dirty="0"/>
          </a:p>
        </p:txBody>
      </p:sp>
      <p:sp>
        <p:nvSpPr>
          <p:cNvPr id="23" name="Rectangle 22">
            <a:extLst>
              <a:ext uri="{FF2B5EF4-FFF2-40B4-BE49-F238E27FC236}">
                <a16:creationId xmlns:a16="http://schemas.microsoft.com/office/drawing/2014/main" id="{0A26649B-3090-3192-A2FB-D361C428B627}"/>
              </a:ext>
              <a:ext uri="{C183D7F6-B498-43B3-948B-1728B52AA6E4}">
                <adec:decorative xmlns:adec="http://schemas.microsoft.com/office/drawing/2017/decorative" val="1"/>
              </a:ext>
            </a:extLst>
          </p:cNvPr>
          <p:cNvSpPr/>
          <p:nvPr/>
        </p:nvSpPr>
        <p:spPr>
          <a:xfrm>
            <a:off x="2444402" y="3961170"/>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4" name="Text Placeholder 10">
            <a:extLst>
              <a:ext uri="{FF2B5EF4-FFF2-40B4-BE49-F238E27FC236}">
                <a16:creationId xmlns:a16="http://schemas.microsoft.com/office/drawing/2014/main" id="{8313C532-E327-9C88-E24B-D47F24F7BB6F}"/>
              </a:ext>
            </a:extLst>
          </p:cNvPr>
          <p:cNvSpPr txBox="1">
            <a:spLocks/>
          </p:cNvSpPr>
          <p:nvPr/>
        </p:nvSpPr>
        <p:spPr>
          <a:xfrm>
            <a:off x="3931159" y="4937130"/>
            <a:ext cx="1362069" cy="4134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Window and door reveals</a:t>
            </a:r>
          </a:p>
        </p:txBody>
      </p:sp>
      <p:sp>
        <p:nvSpPr>
          <p:cNvPr id="25" name="Text Placeholder 11">
            <a:extLst>
              <a:ext uri="{FF2B5EF4-FFF2-40B4-BE49-F238E27FC236}">
                <a16:creationId xmlns:a16="http://schemas.microsoft.com/office/drawing/2014/main" id="{77E9B17B-A792-0FAB-82F5-02CD07189D04}"/>
              </a:ext>
            </a:extLst>
          </p:cNvPr>
          <p:cNvSpPr txBox="1">
            <a:spLocks/>
          </p:cNvSpPr>
          <p:nvPr/>
        </p:nvSpPr>
        <p:spPr>
          <a:xfrm>
            <a:off x="3877387" y="5377276"/>
            <a:ext cx="1362068" cy="424022"/>
          </a:xfrm>
          <a:prstGeom prst="rect">
            <a:avLst/>
          </a:prstGeom>
        </p:spPr>
        <p:txBody>
          <a:bodyPr vert="horz" lIns="91440" tIns="45720" rIns="91440" bIns="45720" rtlCol="0">
            <a:normAutofit lnSpcReduction="10000"/>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minimum 100mm</a:t>
            </a:r>
            <a:endParaRPr lang="en-GB" dirty="0"/>
          </a:p>
        </p:txBody>
      </p:sp>
      <p:sp>
        <p:nvSpPr>
          <p:cNvPr id="26" name="Rectangle 25">
            <a:extLst>
              <a:ext uri="{FF2B5EF4-FFF2-40B4-BE49-F238E27FC236}">
                <a16:creationId xmlns:a16="http://schemas.microsoft.com/office/drawing/2014/main" id="{62A10111-4FB2-FED7-9D12-AAAB958924D3}"/>
              </a:ext>
              <a:ext uri="{C183D7F6-B498-43B3-948B-1728B52AA6E4}">
                <adec:decorative xmlns:adec="http://schemas.microsoft.com/office/drawing/2017/decorative" val="1"/>
              </a:ext>
            </a:extLst>
          </p:cNvPr>
          <p:cNvSpPr/>
          <p:nvPr/>
        </p:nvSpPr>
        <p:spPr>
          <a:xfrm>
            <a:off x="3894889" y="3968656"/>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 name="Text Placeholder 10">
            <a:extLst>
              <a:ext uri="{FF2B5EF4-FFF2-40B4-BE49-F238E27FC236}">
                <a16:creationId xmlns:a16="http://schemas.microsoft.com/office/drawing/2014/main" id="{98F8C595-7A5F-8AA7-C957-ED03F5262D82}"/>
              </a:ext>
            </a:extLst>
          </p:cNvPr>
          <p:cNvSpPr txBox="1">
            <a:spLocks/>
          </p:cNvSpPr>
          <p:nvPr/>
        </p:nvSpPr>
        <p:spPr>
          <a:xfrm>
            <a:off x="5340649" y="4082425"/>
            <a:ext cx="1362069" cy="4209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Flat brick </a:t>
            </a:r>
            <a:r>
              <a:rPr lang="en-US" dirty="0" err="1"/>
              <a:t>voussiors</a:t>
            </a:r>
            <a:endParaRPr lang="en-GB" dirty="0"/>
          </a:p>
        </p:txBody>
      </p:sp>
      <p:sp>
        <p:nvSpPr>
          <p:cNvPr id="28" name="Text Placeholder 11">
            <a:extLst>
              <a:ext uri="{FF2B5EF4-FFF2-40B4-BE49-F238E27FC236}">
                <a16:creationId xmlns:a16="http://schemas.microsoft.com/office/drawing/2014/main" id="{288FDBA6-8F0F-6AA8-61F8-FBA168F9C577}"/>
              </a:ext>
            </a:extLst>
          </p:cNvPr>
          <p:cNvSpPr txBox="1">
            <a:spLocks/>
          </p:cNvSpPr>
          <p:nvPr/>
        </p:nvSpPr>
        <p:spPr>
          <a:xfrm>
            <a:off x="5335362" y="4586150"/>
            <a:ext cx="1362068" cy="1319455"/>
          </a:xfrm>
          <a:prstGeom prst="rect">
            <a:avLst/>
          </a:prstGeom>
        </p:spPr>
        <p:txBody>
          <a:bodyPr vert="horz" lIns="91440" tIns="45720" rIns="91440" bIns="45720" rtlCol="0">
            <a:normAutofit lnSpcReduction="10000"/>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Flat arch brick </a:t>
            </a:r>
            <a:r>
              <a:rPr lang="en-US" dirty="0" err="1"/>
              <a:t>voussiors</a:t>
            </a:r>
            <a:r>
              <a:rPr lang="en-US" dirty="0"/>
              <a:t> to window heads (to match the brick used for the proposed building).</a:t>
            </a:r>
            <a:endParaRPr lang="en-GB" dirty="0"/>
          </a:p>
        </p:txBody>
      </p:sp>
      <p:sp>
        <p:nvSpPr>
          <p:cNvPr id="29" name="Rectangle 28">
            <a:extLst>
              <a:ext uri="{FF2B5EF4-FFF2-40B4-BE49-F238E27FC236}">
                <a16:creationId xmlns:a16="http://schemas.microsoft.com/office/drawing/2014/main" id="{7613132E-5478-F461-D4B2-B025B43BB25C}"/>
              </a:ext>
              <a:ext uri="{C183D7F6-B498-43B3-948B-1728B52AA6E4}">
                <adec:decorative xmlns:adec="http://schemas.microsoft.com/office/drawing/2017/decorative" val="1"/>
              </a:ext>
            </a:extLst>
          </p:cNvPr>
          <p:cNvSpPr/>
          <p:nvPr/>
        </p:nvSpPr>
        <p:spPr>
          <a:xfrm>
            <a:off x="5345376" y="3961170"/>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 name="Text Placeholder 10">
            <a:extLst>
              <a:ext uri="{FF2B5EF4-FFF2-40B4-BE49-F238E27FC236}">
                <a16:creationId xmlns:a16="http://schemas.microsoft.com/office/drawing/2014/main" id="{7B820AAE-5365-791E-5AE3-5CCE246E88C8}"/>
              </a:ext>
            </a:extLst>
          </p:cNvPr>
          <p:cNvSpPr txBox="1">
            <a:spLocks/>
          </p:cNvSpPr>
          <p:nvPr/>
        </p:nvSpPr>
        <p:spPr>
          <a:xfrm>
            <a:off x="6785848" y="4063760"/>
            <a:ext cx="1362069" cy="4645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Round brick </a:t>
            </a:r>
            <a:r>
              <a:rPr lang="en-US" dirty="0" err="1"/>
              <a:t>voussiors</a:t>
            </a:r>
            <a:endParaRPr lang="en-GB" dirty="0"/>
          </a:p>
        </p:txBody>
      </p:sp>
      <p:sp>
        <p:nvSpPr>
          <p:cNvPr id="31" name="Text Placeholder 11">
            <a:extLst>
              <a:ext uri="{FF2B5EF4-FFF2-40B4-BE49-F238E27FC236}">
                <a16:creationId xmlns:a16="http://schemas.microsoft.com/office/drawing/2014/main" id="{9DC472F3-3741-DD6A-1663-FDBA9B184EA5}"/>
              </a:ext>
            </a:extLst>
          </p:cNvPr>
          <p:cNvSpPr txBox="1">
            <a:spLocks/>
          </p:cNvSpPr>
          <p:nvPr/>
        </p:nvSpPr>
        <p:spPr>
          <a:xfrm>
            <a:off x="6814050" y="4586149"/>
            <a:ext cx="1362068" cy="131197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Brick to match building. Window frames shall be curved at the top to fill the opening</a:t>
            </a:r>
            <a:endParaRPr lang="en-GB" dirty="0"/>
          </a:p>
        </p:txBody>
      </p:sp>
      <p:sp>
        <p:nvSpPr>
          <p:cNvPr id="32" name="Rectangle 31">
            <a:extLst>
              <a:ext uri="{FF2B5EF4-FFF2-40B4-BE49-F238E27FC236}">
                <a16:creationId xmlns:a16="http://schemas.microsoft.com/office/drawing/2014/main" id="{7DF6D4EB-FCEB-3F23-79FA-C8E46D39FCDD}"/>
              </a:ext>
              <a:ext uri="{C183D7F6-B498-43B3-948B-1728B52AA6E4}">
                <adec:decorative xmlns:adec="http://schemas.microsoft.com/office/drawing/2017/decorative" val="1"/>
              </a:ext>
            </a:extLst>
          </p:cNvPr>
          <p:cNvSpPr/>
          <p:nvPr/>
        </p:nvSpPr>
        <p:spPr>
          <a:xfrm>
            <a:off x="6805877" y="3968656"/>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 name="Text Placeholder 10">
            <a:extLst>
              <a:ext uri="{FF2B5EF4-FFF2-40B4-BE49-F238E27FC236}">
                <a16:creationId xmlns:a16="http://schemas.microsoft.com/office/drawing/2014/main" id="{E95F1DAA-D11D-6FFE-A94F-905A4A2F56D7}"/>
              </a:ext>
            </a:extLst>
          </p:cNvPr>
          <p:cNvSpPr txBox="1">
            <a:spLocks/>
          </p:cNvSpPr>
          <p:nvPr/>
        </p:nvSpPr>
        <p:spPr>
          <a:xfrm>
            <a:off x="8247806" y="4020443"/>
            <a:ext cx="1362069" cy="3018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Colour</a:t>
            </a:r>
            <a:endParaRPr lang="en-GB" dirty="0"/>
          </a:p>
        </p:txBody>
      </p:sp>
      <p:sp>
        <p:nvSpPr>
          <p:cNvPr id="34" name="Text Placeholder 11">
            <a:extLst>
              <a:ext uri="{FF2B5EF4-FFF2-40B4-BE49-F238E27FC236}">
                <a16:creationId xmlns:a16="http://schemas.microsoft.com/office/drawing/2014/main" id="{F23CD396-8372-AF70-ECBE-FD33CDC46850}"/>
              </a:ext>
            </a:extLst>
          </p:cNvPr>
          <p:cNvSpPr txBox="1">
            <a:spLocks/>
          </p:cNvSpPr>
          <p:nvPr/>
        </p:nvSpPr>
        <p:spPr>
          <a:xfrm>
            <a:off x="8266378" y="4292879"/>
            <a:ext cx="1362068" cy="1612069"/>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Use of </a:t>
            </a:r>
            <a:r>
              <a:rPr lang="en-US" sz="1000" dirty="0" err="1"/>
              <a:t>coloured</a:t>
            </a:r>
            <a:r>
              <a:rPr lang="en-US" sz="1000" dirty="0"/>
              <a:t> window frames and front doors, such as green, blue, grey, and black (and red for doors), as opposed to 100% white, to add variety.</a:t>
            </a:r>
            <a:endParaRPr lang="en-GB" sz="1000" dirty="0"/>
          </a:p>
        </p:txBody>
      </p:sp>
      <p:sp>
        <p:nvSpPr>
          <p:cNvPr id="35" name="Rectangle 34">
            <a:extLst>
              <a:ext uri="{FF2B5EF4-FFF2-40B4-BE49-F238E27FC236}">
                <a16:creationId xmlns:a16="http://schemas.microsoft.com/office/drawing/2014/main" id="{1F9D7848-64F9-2181-6356-32C11A8060EF}"/>
              </a:ext>
              <a:ext uri="{C183D7F6-B498-43B3-948B-1728B52AA6E4}">
                <adec:decorative xmlns:adec="http://schemas.microsoft.com/office/drawing/2017/decorative" val="1"/>
              </a:ext>
            </a:extLst>
          </p:cNvPr>
          <p:cNvSpPr/>
          <p:nvPr/>
        </p:nvSpPr>
        <p:spPr>
          <a:xfrm>
            <a:off x="8266378" y="3961170"/>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9" name="Text Placeholder 10">
            <a:extLst>
              <a:ext uri="{FF2B5EF4-FFF2-40B4-BE49-F238E27FC236}">
                <a16:creationId xmlns:a16="http://schemas.microsoft.com/office/drawing/2014/main" id="{4BF3A2CF-1157-2E4D-91B0-21C8A9A4D69D}"/>
              </a:ext>
            </a:extLst>
          </p:cNvPr>
          <p:cNvSpPr txBox="1">
            <a:spLocks/>
          </p:cNvSpPr>
          <p:nvPr/>
        </p:nvSpPr>
        <p:spPr>
          <a:xfrm>
            <a:off x="952020" y="4105989"/>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Chimney</a:t>
            </a:r>
          </a:p>
        </p:txBody>
      </p:sp>
      <p:sp>
        <p:nvSpPr>
          <p:cNvPr id="40" name="Text Placeholder 11">
            <a:extLst>
              <a:ext uri="{FF2B5EF4-FFF2-40B4-BE49-F238E27FC236}">
                <a16:creationId xmlns:a16="http://schemas.microsoft.com/office/drawing/2014/main" id="{137F094B-822C-7127-D9AE-B209B48EF4BB}"/>
              </a:ext>
            </a:extLst>
          </p:cNvPr>
          <p:cNvSpPr txBox="1">
            <a:spLocks/>
          </p:cNvSpPr>
          <p:nvPr/>
        </p:nvSpPr>
        <p:spPr>
          <a:xfrm>
            <a:off x="977912" y="4334768"/>
            <a:ext cx="1362068" cy="14003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Chimneys on all dwellings with pitched roofs, which should be usable for venting purposes.</a:t>
            </a:r>
            <a:endParaRPr lang="en-GB" dirty="0"/>
          </a:p>
        </p:txBody>
      </p:sp>
      <p:sp>
        <p:nvSpPr>
          <p:cNvPr id="41" name="Rectangle 40">
            <a:extLst>
              <a:ext uri="{FF2B5EF4-FFF2-40B4-BE49-F238E27FC236}">
                <a16:creationId xmlns:a16="http://schemas.microsoft.com/office/drawing/2014/main" id="{73E5B2F8-C9CB-7320-4FCF-B7BE6E7DEE30}"/>
              </a:ext>
              <a:ext uri="{C183D7F6-B498-43B3-948B-1728B52AA6E4}">
                <adec:decorative xmlns:adec="http://schemas.microsoft.com/office/drawing/2017/decorative" val="1"/>
              </a:ext>
            </a:extLst>
          </p:cNvPr>
          <p:cNvSpPr/>
          <p:nvPr/>
        </p:nvSpPr>
        <p:spPr>
          <a:xfrm>
            <a:off x="977912" y="3961170"/>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2" name="Title 1">
            <a:extLst>
              <a:ext uri="{FF2B5EF4-FFF2-40B4-BE49-F238E27FC236}">
                <a16:creationId xmlns:a16="http://schemas.microsoft.com/office/drawing/2014/main" id="{8CB78335-4FC4-1BD0-F24E-4BB43C9327FD}"/>
              </a:ext>
            </a:extLst>
          </p:cNvPr>
          <p:cNvSpPr txBox="1">
            <a:spLocks/>
          </p:cNvSpPr>
          <p:nvPr/>
        </p:nvSpPr>
        <p:spPr>
          <a:xfrm>
            <a:off x="841248" y="381001"/>
            <a:ext cx="10972800" cy="479356"/>
          </a:xfrm>
          <a:prstGeom prst="rect">
            <a:avLst/>
          </a:prstGeom>
        </p:spPr>
        <p:txBody>
          <a:bodyPr rtlCol="0">
            <a:normAutofit lnSpcReduction="10000"/>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dirty="0">
                <a:solidFill>
                  <a:srgbClr val="B8ADD5"/>
                </a:solidFill>
                <a:latin typeface="+mn-lt"/>
              </a:rPr>
              <a:t>IDENTITY</a:t>
            </a:r>
          </a:p>
        </p:txBody>
      </p:sp>
      <p:sp>
        <p:nvSpPr>
          <p:cNvPr id="43" name="Text Placeholder 10">
            <a:extLst>
              <a:ext uri="{FF2B5EF4-FFF2-40B4-BE49-F238E27FC236}">
                <a16:creationId xmlns:a16="http://schemas.microsoft.com/office/drawing/2014/main" id="{AD7F759E-26CA-2E4C-5C17-3949D7AE554A}"/>
              </a:ext>
            </a:extLst>
          </p:cNvPr>
          <p:cNvSpPr txBox="1">
            <a:spLocks/>
          </p:cNvSpPr>
          <p:nvPr/>
        </p:nvSpPr>
        <p:spPr>
          <a:xfrm>
            <a:off x="2445748" y="4916198"/>
            <a:ext cx="1362069" cy="574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Window heads</a:t>
            </a:r>
          </a:p>
        </p:txBody>
      </p:sp>
      <p:sp>
        <p:nvSpPr>
          <p:cNvPr id="3" name="Text Placeholder 60">
            <a:extLst>
              <a:ext uri="{FF2B5EF4-FFF2-40B4-BE49-F238E27FC236}">
                <a16:creationId xmlns:a16="http://schemas.microsoft.com/office/drawing/2014/main" id="{58FB118C-FFFC-1BCE-5DFA-A4C29DDB5557}"/>
              </a:ext>
            </a:extLst>
          </p:cNvPr>
          <p:cNvSpPr txBox="1">
            <a:spLocks/>
          </p:cNvSpPr>
          <p:nvPr/>
        </p:nvSpPr>
        <p:spPr>
          <a:xfrm>
            <a:off x="952021" y="737132"/>
            <a:ext cx="6915321" cy="446734"/>
          </a:xfrm>
          <a:prstGeom prst="rect">
            <a:avLst/>
          </a:prstGeom>
        </p:spPr>
        <p:txBody>
          <a:bodyPr vert="horz" lIns="0" tIns="0" rIns="0" bIns="0" rtlCol="0" anchor="b" anchorCtr="0">
            <a:noAutofit/>
          </a:bodyPr>
          <a:lstStyle>
            <a:lvl1pPr marL="0" indent="0" algn="ctr"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rgbClr val="B8ADD5"/>
                </a:solidFill>
              </a:rPr>
              <a:t>I.2.i. DESIGN OF BUILDINGS</a:t>
            </a:r>
            <a:endParaRPr lang="en-GB" sz="1800" dirty="0">
              <a:solidFill>
                <a:srgbClr val="B8ADD5"/>
              </a:solidFill>
            </a:endParaRPr>
          </a:p>
        </p:txBody>
      </p:sp>
      <p:sp>
        <p:nvSpPr>
          <p:cNvPr id="4" name="Text Placeholder 56">
            <a:extLst>
              <a:ext uri="{FF2B5EF4-FFF2-40B4-BE49-F238E27FC236}">
                <a16:creationId xmlns:a16="http://schemas.microsoft.com/office/drawing/2014/main" id="{2A45E33A-B523-BBDD-7784-680C48AAD59E}"/>
              </a:ext>
            </a:extLst>
          </p:cNvPr>
          <p:cNvSpPr txBox="1">
            <a:spLocks/>
          </p:cNvSpPr>
          <p:nvPr/>
        </p:nvSpPr>
        <p:spPr>
          <a:xfrm>
            <a:off x="838200" y="1283272"/>
            <a:ext cx="10002398" cy="64508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To ensure that local distinctiveness is </a:t>
            </a:r>
            <a:r>
              <a:rPr lang="en-US" sz="1200" dirty="0" err="1"/>
              <a:t>realised</a:t>
            </a:r>
            <a:r>
              <a:rPr lang="en-US" sz="1200" dirty="0"/>
              <a:t> within proposed housing developments the following standards will apply.</a:t>
            </a:r>
          </a:p>
        </p:txBody>
      </p:sp>
      <p:sp>
        <p:nvSpPr>
          <p:cNvPr id="2" name="Text Placeholder 10">
            <a:extLst>
              <a:ext uri="{FF2B5EF4-FFF2-40B4-BE49-F238E27FC236}">
                <a16:creationId xmlns:a16="http://schemas.microsoft.com/office/drawing/2014/main" id="{2B679771-13FF-7378-2298-45F093FF70DA}"/>
              </a:ext>
            </a:extLst>
          </p:cNvPr>
          <p:cNvSpPr txBox="1">
            <a:spLocks/>
          </p:cNvSpPr>
          <p:nvPr/>
        </p:nvSpPr>
        <p:spPr>
          <a:xfrm>
            <a:off x="2438539" y="2602864"/>
            <a:ext cx="1362069" cy="32189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Text Placeholder 11">
            <a:extLst>
              <a:ext uri="{FF2B5EF4-FFF2-40B4-BE49-F238E27FC236}">
                <a16:creationId xmlns:a16="http://schemas.microsoft.com/office/drawing/2014/main" id="{D2B9FE65-B4B9-58E3-2E36-DFB906372FD6}"/>
              </a:ext>
            </a:extLst>
          </p:cNvPr>
          <p:cNvSpPr txBox="1">
            <a:spLocks/>
          </p:cNvSpPr>
          <p:nvPr/>
        </p:nvSpPr>
        <p:spPr>
          <a:xfrm>
            <a:off x="2414364" y="3311095"/>
            <a:ext cx="1362068" cy="402477"/>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dirty="0"/>
              <a:t>7m – 8.</a:t>
            </a:r>
            <a:r>
              <a:rPr lang="en-GB" sz="1200" b="1" dirty="0"/>
              <a:t>5</a:t>
            </a:r>
            <a:r>
              <a:rPr lang="en-GB" sz="1200" dirty="0"/>
              <a:t>m maximum</a:t>
            </a:r>
          </a:p>
        </p:txBody>
      </p:sp>
      <p:sp>
        <p:nvSpPr>
          <p:cNvPr id="9" name="Rectangle 8">
            <a:extLst>
              <a:ext uri="{FF2B5EF4-FFF2-40B4-BE49-F238E27FC236}">
                <a16:creationId xmlns:a16="http://schemas.microsoft.com/office/drawing/2014/main" id="{F905771B-C818-F08A-03B5-B151D7317572}"/>
              </a:ext>
              <a:ext uri="{C183D7F6-B498-43B3-948B-1728B52AA6E4}">
                <adec:decorative xmlns:adec="http://schemas.microsoft.com/office/drawing/2017/decorative" val="1"/>
              </a:ext>
            </a:extLst>
          </p:cNvPr>
          <p:cNvSpPr/>
          <p:nvPr/>
        </p:nvSpPr>
        <p:spPr>
          <a:xfrm>
            <a:off x="2428526" y="1897700"/>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 name="Text Placeholder 10">
            <a:extLst>
              <a:ext uri="{FF2B5EF4-FFF2-40B4-BE49-F238E27FC236}">
                <a16:creationId xmlns:a16="http://schemas.microsoft.com/office/drawing/2014/main" id="{785EB7FB-0795-DC14-BE28-2C33838924B1}"/>
              </a:ext>
            </a:extLst>
          </p:cNvPr>
          <p:cNvSpPr txBox="1">
            <a:spLocks/>
          </p:cNvSpPr>
          <p:nvPr/>
        </p:nvSpPr>
        <p:spPr>
          <a:xfrm>
            <a:off x="3877387" y="2102280"/>
            <a:ext cx="1362069" cy="4134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t>
            </a:r>
            <a:r>
              <a:rPr lang="en-GB" dirty="0"/>
              <a:t>rick bonding</a:t>
            </a:r>
          </a:p>
        </p:txBody>
      </p:sp>
      <p:sp>
        <p:nvSpPr>
          <p:cNvPr id="13" name="Text Placeholder 11">
            <a:extLst>
              <a:ext uri="{FF2B5EF4-FFF2-40B4-BE49-F238E27FC236}">
                <a16:creationId xmlns:a16="http://schemas.microsoft.com/office/drawing/2014/main" id="{6149BC9D-DE4E-83AC-4528-F2E27C404E44}"/>
              </a:ext>
            </a:extLst>
          </p:cNvPr>
          <p:cNvSpPr txBox="1">
            <a:spLocks/>
          </p:cNvSpPr>
          <p:nvPr/>
        </p:nvSpPr>
        <p:spPr>
          <a:xfrm>
            <a:off x="3861296" y="2600485"/>
            <a:ext cx="1362068" cy="11130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external face of 2 ½ and 3 </a:t>
            </a:r>
            <a:r>
              <a:rPr lang="en-US" dirty="0" err="1"/>
              <a:t>storey</a:t>
            </a:r>
            <a:r>
              <a:rPr lang="en-US" dirty="0"/>
              <a:t> buildings shall be laid in Flemish bond</a:t>
            </a:r>
            <a:endParaRPr lang="en-GB" dirty="0"/>
          </a:p>
        </p:txBody>
      </p:sp>
      <p:sp>
        <p:nvSpPr>
          <p:cNvPr id="14" name="Rectangle 13">
            <a:extLst>
              <a:ext uri="{FF2B5EF4-FFF2-40B4-BE49-F238E27FC236}">
                <a16:creationId xmlns:a16="http://schemas.microsoft.com/office/drawing/2014/main" id="{55575182-D488-BBCC-337C-B212D87D88E9}"/>
              </a:ext>
              <a:ext uri="{C183D7F6-B498-43B3-948B-1728B52AA6E4}">
                <adec:decorative xmlns:adec="http://schemas.microsoft.com/office/drawing/2017/decorative" val="1"/>
              </a:ext>
            </a:extLst>
          </p:cNvPr>
          <p:cNvSpPr/>
          <p:nvPr/>
        </p:nvSpPr>
        <p:spPr>
          <a:xfrm>
            <a:off x="3879013" y="1905186"/>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ext Placeholder 10">
            <a:extLst>
              <a:ext uri="{FF2B5EF4-FFF2-40B4-BE49-F238E27FC236}">
                <a16:creationId xmlns:a16="http://schemas.microsoft.com/office/drawing/2014/main" id="{2D243B53-A17A-2359-B4BC-7BF78248EF8B}"/>
              </a:ext>
            </a:extLst>
          </p:cNvPr>
          <p:cNvSpPr txBox="1">
            <a:spLocks/>
          </p:cNvSpPr>
          <p:nvPr/>
        </p:nvSpPr>
        <p:spPr>
          <a:xfrm>
            <a:off x="5339513" y="2291692"/>
            <a:ext cx="1362069" cy="4209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t>
            </a:r>
            <a:r>
              <a:rPr lang="en-GB" dirty="0" err="1"/>
              <a:t>tonework</a:t>
            </a:r>
            <a:endParaRPr lang="en-GB" dirty="0"/>
          </a:p>
        </p:txBody>
      </p:sp>
      <p:sp>
        <p:nvSpPr>
          <p:cNvPr id="16" name="Text Placeholder 11">
            <a:extLst>
              <a:ext uri="{FF2B5EF4-FFF2-40B4-BE49-F238E27FC236}">
                <a16:creationId xmlns:a16="http://schemas.microsoft.com/office/drawing/2014/main" id="{6961EAC8-AE32-9EC6-BCA1-5F48F9982A17}"/>
              </a:ext>
            </a:extLst>
          </p:cNvPr>
          <p:cNvSpPr txBox="1">
            <a:spLocks/>
          </p:cNvSpPr>
          <p:nvPr/>
        </p:nvSpPr>
        <p:spPr>
          <a:xfrm>
            <a:off x="5319441" y="2614310"/>
            <a:ext cx="1362068" cy="889878"/>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Guillotine cut local limestone coursed as per local practice. </a:t>
            </a:r>
            <a:endParaRPr lang="en-GB" dirty="0"/>
          </a:p>
        </p:txBody>
      </p:sp>
      <p:sp>
        <p:nvSpPr>
          <p:cNvPr id="17" name="Rectangle 16">
            <a:extLst>
              <a:ext uri="{FF2B5EF4-FFF2-40B4-BE49-F238E27FC236}">
                <a16:creationId xmlns:a16="http://schemas.microsoft.com/office/drawing/2014/main" id="{47C250B5-176F-36E8-D066-256D48353B5E}"/>
              </a:ext>
              <a:ext uri="{C183D7F6-B498-43B3-948B-1728B52AA6E4}">
                <adec:decorative xmlns:adec="http://schemas.microsoft.com/office/drawing/2017/decorative" val="1"/>
              </a:ext>
            </a:extLst>
          </p:cNvPr>
          <p:cNvSpPr/>
          <p:nvPr/>
        </p:nvSpPr>
        <p:spPr>
          <a:xfrm>
            <a:off x="5329500" y="1897700"/>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4" name="Text Placeholder 10">
            <a:extLst>
              <a:ext uri="{FF2B5EF4-FFF2-40B4-BE49-F238E27FC236}">
                <a16:creationId xmlns:a16="http://schemas.microsoft.com/office/drawing/2014/main" id="{AB458DED-459B-A47A-5718-177B58C3CBBE}"/>
              </a:ext>
            </a:extLst>
          </p:cNvPr>
          <p:cNvSpPr txBox="1">
            <a:spLocks/>
          </p:cNvSpPr>
          <p:nvPr/>
        </p:nvSpPr>
        <p:spPr>
          <a:xfrm>
            <a:off x="6769928" y="2306567"/>
            <a:ext cx="1362069" cy="4645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Height</a:t>
            </a:r>
            <a:endParaRPr lang="en-GB" dirty="0"/>
          </a:p>
        </p:txBody>
      </p:sp>
      <p:sp>
        <p:nvSpPr>
          <p:cNvPr id="45" name="Text Placeholder 11">
            <a:extLst>
              <a:ext uri="{FF2B5EF4-FFF2-40B4-BE49-F238E27FC236}">
                <a16:creationId xmlns:a16="http://schemas.microsoft.com/office/drawing/2014/main" id="{FACF0898-D06C-EA1A-EDA2-3D775DC8746B}"/>
              </a:ext>
            </a:extLst>
          </p:cNvPr>
          <p:cNvSpPr txBox="1">
            <a:spLocks/>
          </p:cNvSpPr>
          <p:nvPr/>
        </p:nvSpPr>
        <p:spPr>
          <a:xfrm>
            <a:off x="6805877" y="2601404"/>
            <a:ext cx="1362068" cy="1111247"/>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Height from DPC to eaves shall be greater than height between eaves and ridge.</a:t>
            </a:r>
            <a:endParaRPr lang="en-GB" dirty="0"/>
          </a:p>
        </p:txBody>
      </p:sp>
      <p:sp>
        <p:nvSpPr>
          <p:cNvPr id="46" name="Rectangle 45">
            <a:extLst>
              <a:ext uri="{FF2B5EF4-FFF2-40B4-BE49-F238E27FC236}">
                <a16:creationId xmlns:a16="http://schemas.microsoft.com/office/drawing/2014/main" id="{52B70F9B-7535-0BB1-6C98-433D7EC630DD}"/>
              </a:ext>
              <a:ext uri="{C183D7F6-B498-43B3-948B-1728B52AA6E4}">
                <adec:decorative xmlns:adec="http://schemas.microsoft.com/office/drawing/2017/decorative" val="1"/>
              </a:ext>
            </a:extLst>
          </p:cNvPr>
          <p:cNvSpPr/>
          <p:nvPr/>
        </p:nvSpPr>
        <p:spPr>
          <a:xfrm>
            <a:off x="6790001" y="1905186"/>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7" name="Text Placeholder 10">
            <a:extLst>
              <a:ext uri="{FF2B5EF4-FFF2-40B4-BE49-F238E27FC236}">
                <a16:creationId xmlns:a16="http://schemas.microsoft.com/office/drawing/2014/main" id="{FA8BA3E9-0EDF-B601-7F6B-27E14F6E180C}"/>
              </a:ext>
            </a:extLst>
          </p:cNvPr>
          <p:cNvSpPr txBox="1">
            <a:spLocks/>
          </p:cNvSpPr>
          <p:nvPr/>
        </p:nvSpPr>
        <p:spPr>
          <a:xfrm>
            <a:off x="8247807" y="1930882"/>
            <a:ext cx="1362069" cy="5068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Angle of roof slope </a:t>
            </a:r>
            <a:endParaRPr lang="en-GB" dirty="0"/>
          </a:p>
        </p:txBody>
      </p:sp>
      <p:sp>
        <p:nvSpPr>
          <p:cNvPr id="48" name="Text Placeholder 11">
            <a:extLst>
              <a:ext uri="{FF2B5EF4-FFF2-40B4-BE49-F238E27FC236}">
                <a16:creationId xmlns:a16="http://schemas.microsoft.com/office/drawing/2014/main" id="{ACB4CFC6-C2AB-DB9F-2829-7741045363F4}"/>
              </a:ext>
            </a:extLst>
          </p:cNvPr>
          <p:cNvSpPr txBox="1">
            <a:spLocks/>
          </p:cNvSpPr>
          <p:nvPr/>
        </p:nvSpPr>
        <p:spPr>
          <a:xfrm>
            <a:off x="8247808" y="2306567"/>
            <a:ext cx="1362068" cy="1535568"/>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maximum 35 degrees where natural slate is used and 50 degrees maximum where plain clay tiles are used.</a:t>
            </a:r>
            <a:endParaRPr lang="en-GB" dirty="0"/>
          </a:p>
        </p:txBody>
      </p:sp>
      <p:sp>
        <p:nvSpPr>
          <p:cNvPr id="49" name="Rectangle 48">
            <a:extLst>
              <a:ext uri="{FF2B5EF4-FFF2-40B4-BE49-F238E27FC236}">
                <a16:creationId xmlns:a16="http://schemas.microsoft.com/office/drawing/2014/main" id="{6AAEF6BD-95EC-7698-E086-C96E949A1C86}"/>
              </a:ext>
              <a:ext uri="{C183D7F6-B498-43B3-948B-1728B52AA6E4}">
                <adec:decorative xmlns:adec="http://schemas.microsoft.com/office/drawing/2017/decorative" val="1"/>
              </a:ext>
            </a:extLst>
          </p:cNvPr>
          <p:cNvSpPr/>
          <p:nvPr/>
        </p:nvSpPr>
        <p:spPr>
          <a:xfrm>
            <a:off x="8250502" y="1897700"/>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3" name="Text Placeholder 10">
            <a:extLst>
              <a:ext uri="{FF2B5EF4-FFF2-40B4-BE49-F238E27FC236}">
                <a16:creationId xmlns:a16="http://schemas.microsoft.com/office/drawing/2014/main" id="{4E41FD00-EC04-BBF2-EF53-A94398570A14}"/>
              </a:ext>
            </a:extLst>
          </p:cNvPr>
          <p:cNvSpPr txBox="1">
            <a:spLocks/>
          </p:cNvSpPr>
          <p:nvPr/>
        </p:nvSpPr>
        <p:spPr>
          <a:xfrm>
            <a:off x="952021" y="2869993"/>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Span depths</a:t>
            </a:r>
          </a:p>
        </p:txBody>
      </p:sp>
      <p:sp>
        <p:nvSpPr>
          <p:cNvPr id="54" name="Text Placeholder 11">
            <a:extLst>
              <a:ext uri="{FF2B5EF4-FFF2-40B4-BE49-F238E27FC236}">
                <a16:creationId xmlns:a16="http://schemas.microsoft.com/office/drawing/2014/main" id="{7A36558B-9F09-1F14-278D-1FC5A1B1D47A}"/>
              </a:ext>
            </a:extLst>
          </p:cNvPr>
          <p:cNvSpPr txBox="1">
            <a:spLocks/>
          </p:cNvSpPr>
          <p:nvPr/>
        </p:nvSpPr>
        <p:spPr>
          <a:xfrm>
            <a:off x="952021" y="3249777"/>
            <a:ext cx="1362068" cy="514439"/>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5.5m to 8.5m maximum</a:t>
            </a:r>
          </a:p>
        </p:txBody>
      </p:sp>
      <p:sp>
        <p:nvSpPr>
          <p:cNvPr id="55" name="Rectangle 54">
            <a:extLst>
              <a:ext uri="{FF2B5EF4-FFF2-40B4-BE49-F238E27FC236}">
                <a16:creationId xmlns:a16="http://schemas.microsoft.com/office/drawing/2014/main" id="{1AE7F51A-8D39-0FC6-4304-E9322E936048}"/>
              </a:ext>
              <a:ext uri="{C183D7F6-B498-43B3-948B-1728B52AA6E4}">
                <adec:decorative xmlns:adec="http://schemas.microsoft.com/office/drawing/2017/decorative" val="1"/>
              </a:ext>
            </a:extLst>
          </p:cNvPr>
          <p:cNvSpPr/>
          <p:nvPr/>
        </p:nvSpPr>
        <p:spPr>
          <a:xfrm>
            <a:off x="962036" y="1897700"/>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6" name="Text Placeholder 10">
            <a:extLst>
              <a:ext uri="{FF2B5EF4-FFF2-40B4-BE49-F238E27FC236}">
                <a16:creationId xmlns:a16="http://schemas.microsoft.com/office/drawing/2014/main" id="{4C5EF114-B42E-0E26-8AC4-A76A761B4EF7}"/>
              </a:ext>
            </a:extLst>
          </p:cNvPr>
          <p:cNvSpPr txBox="1">
            <a:spLocks/>
          </p:cNvSpPr>
          <p:nvPr/>
        </p:nvSpPr>
        <p:spPr>
          <a:xfrm>
            <a:off x="2449821" y="2870761"/>
            <a:ext cx="1362069" cy="574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Ridge heights</a:t>
            </a:r>
          </a:p>
        </p:txBody>
      </p:sp>
      <p:pic>
        <p:nvPicPr>
          <p:cNvPr id="62" name="Graphic 61" descr="Cube with solid fill">
            <a:extLst>
              <a:ext uri="{FF2B5EF4-FFF2-40B4-BE49-F238E27FC236}">
                <a16:creationId xmlns:a16="http://schemas.microsoft.com/office/drawing/2014/main" id="{B704CD45-D8F0-BA6D-005D-53449B2808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107" y="1994965"/>
            <a:ext cx="914400" cy="914400"/>
          </a:xfrm>
          <a:prstGeom prst="rect">
            <a:avLst/>
          </a:prstGeom>
        </p:spPr>
      </p:pic>
      <p:pic>
        <p:nvPicPr>
          <p:cNvPr id="64" name="Graphic 63" descr="Home with solid fill">
            <a:extLst>
              <a:ext uri="{FF2B5EF4-FFF2-40B4-BE49-F238E27FC236}">
                <a16:creationId xmlns:a16="http://schemas.microsoft.com/office/drawing/2014/main" id="{25D33508-1286-BFF2-9FBA-E0DA5FC1FA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1042" y="1942969"/>
            <a:ext cx="914400" cy="914400"/>
          </a:xfrm>
          <a:prstGeom prst="rect">
            <a:avLst/>
          </a:prstGeom>
        </p:spPr>
      </p:pic>
      <p:pic>
        <p:nvPicPr>
          <p:cNvPr id="68" name="Graphic 67" descr="Window with solid fill">
            <a:extLst>
              <a:ext uri="{FF2B5EF4-FFF2-40B4-BE49-F238E27FC236}">
                <a16:creationId xmlns:a16="http://schemas.microsoft.com/office/drawing/2014/main" id="{F568948D-1909-CB5D-2989-F04FE1DCE3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67000" y="4037344"/>
            <a:ext cx="914400" cy="914400"/>
          </a:xfrm>
          <a:prstGeom prst="rect">
            <a:avLst/>
          </a:prstGeom>
        </p:spPr>
      </p:pic>
      <p:pic>
        <p:nvPicPr>
          <p:cNvPr id="70" name="Graphic 69" descr="Door Closed with solid fill">
            <a:extLst>
              <a:ext uri="{FF2B5EF4-FFF2-40B4-BE49-F238E27FC236}">
                <a16:creationId xmlns:a16="http://schemas.microsoft.com/office/drawing/2014/main" id="{FB3E5C35-83E8-BE93-8991-D37FAD033C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03435" y="3995693"/>
            <a:ext cx="914400" cy="914400"/>
          </a:xfrm>
          <a:prstGeom prst="rect">
            <a:avLst/>
          </a:prstGeom>
        </p:spPr>
      </p:pic>
      <p:sp>
        <p:nvSpPr>
          <p:cNvPr id="5" name="Slide Number Placeholder 4">
            <a:extLst>
              <a:ext uri="{FF2B5EF4-FFF2-40B4-BE49-F238E27FC236}">
                <a16:creationId xmlns:a16="http://schemas.microsoft.com/office/drawing/2014/main" id="{AE9E3010-889E-B903-514E-C0A1680E3DBD}"/>
              </a:ext>
            </a:extLst>
          </p:cNvPr>
          <p:cNvSpPr>
            <a:spLocks noGrp="1"/>
          </p:cNvSpPr>
          <p:nvPr>
            <p:ph type="sldNum" sz="quarter" idx="12"/>
          </p:nvPr>
        </p:nvSpPr>
        <p:spPr/>
        <p:txBody>
          <a:bodyPr/>
          <a:lstStyle/>
          <a:p>
            <a:pPr rtl="0"/>
            <a:fld id="{294A09A9-5501-47C1-A89A-A340965A2BE2}" type="slidenum">
              <a:rPr lang="en-GB" noProof="0" smtClean="0"/>
              <a:t>33</a:t>
            </a:fld>
            <a:endParaRPr lang="en-GB" noProof="0"/>
          </a:p>
        </p:txBody>
      </p:sp>
    </p:spTree>
    <p:extLst>
      <p:ext uri="{BB962C8B-B14F-4D97-AF65-F5344CB8AC3E}">
        <p14:creationId xmlns:p14="http://schemas.microsoft.com/office/powerpoint/2010/main" val="3841427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F4FC1553-7958-4961-A863-E1E91F762B67}"/>
              </a:ext>
            </a:extLst>
          </p:cNvPr>
          <p:cNvSpPr>
            <a:spLocks noGrp="1"/>
          </p:cNvSpPr>
          <p:nvPr>
            <p:ph type="body" sz="quarter" idx="20"/>
          </p:nvPr>
        </p:nvSpPr>
        <p:spPr>
          <a:xfrm>
            <a:off x="936681" y="1832430"/>
            <a:ext cx="3346704" cy="1691640"/>
          </a:xfrm>
        </p:spPr>
        <p:txBody>
          <a:bodyPr rtlCol="0"/>
          <a:lstStyle/>
          <a:p>
            <a:pPr algn="l" rtl="0">
              <a:spcBef>
                <a:spcPts val="1000"/>
              </a:spcBef>
            </a:pPr>
            <a:r>
              <a:rPr lang="en-US" dirty="0"/>
              <a:t>Red/orange brick, occasional yellow brick (that matches the local hue), natural limestone, stucco/render of varying </a:t>
            </a:r>
            <a:r>
              <a:rPr lang="en-US" dirty="0" err="1"/>
              <a:t>colours</a:t>
            </a:r>
            <a:r>
              <a:rPr lang="en-US" dirty="0"/>
              <a:t>, plain clay tiles, and natural slate to be used throughout all proposed developments.</a:t>
            </a:r>
          </a:p>
          <a:p>
            <a:pPr algn="l" rtl="0">
              <a:spcBef>
                <a:spcPts val="1000"/>
              </a:spcBef>
            </a:pPr>
            <a:r>
              <a:rPr lang="en-US" dirty="0"/>
              <a:t>As of 2024 the following bricks and roof coverings are recommended to accord with the local distinctiveness of Buckingham.</a:t>
            </a:r>
          </a:p>
        </p:txBody>
      </p:sp>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440CFB6E-96B8-4AB9-BD7E-F582B1022523}"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6" name="TextBox 5">
            <a:extLst>
              <a:ext uri="{FF2B5EF4-FFF2-40B4-BE49-F238E27FC236}">
                <a16:creationId xmlns:a16="http://schemas.microsoft.com/office/drawing/2014/main" id="{7658F042-A72B-0C19-3CE6-FFB69AEA4879}"/>
              </a:ext>
            </a:extLst>
          </p:cNvPr>
          <p:cNvSpPr txBox="1"/>
          <p:nvPr/>
        </p:nvSpPr>
        <p:spPr>
          <a:xfrm>
            <a:off x="838199" y="1346323"/>
            <a:ext cx="3445186" cy="369332"/>
          </a:xfrm>
          <a:prstGeom prst="rect">
            <a:avLst/>
          </a:prstGeom>
          <a:noFill/>
        </p:spPr>
        <p:txBody>
          <a:bodyPr wrap="square" rtlCol="0">
            <a:spAutoFit/>
          </a:bodyPr>
          <a:lstStyle/>
          <a:p>
            <a:r>
              <a:rPr lang="en-US" dirty="0">
                <a:solidFill>
                  <a:srgbClr val="B8ADD5"/>
                </a:solidFill>
              </a:rPr>
              <a:t>EXTERNAL MATERIALS</a:t>
            </a:r>
            <a:endParaRPr lang="en-GB" dirty="0">
              <a:solidFill>
                <a:srgbClr val="B8ADD5"/>
              </a:solidFill>
            </a:endParaRPr>
          </a:p>
        </p:txBody>
      </p:sp>
      <p:pic>
        <p:nvPicPr>
          <p:cNvPr id="19" name="Picture Placeholder 18" descr="A brick house with a fence&#10;&#10;Description automatically generated">
            <a:extLst>
              <a:ext uri="{FF2B5EF4-FFF2-40B4-BE49-F238E27FC236}">
                <a16:creationId xmlns:a16="http://schemas.microsoft.com/office/drawing/2014/main" id="{FA0B02CC-F95E-7743-5E89-E532D7230462}"/>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tretch>
            <a:fillRect/>
          </a:stretch>
        </p:blipFill>
        <p:spPr>
          <a:xfrm>
            <a:off x="8268738" y="2966830"/>
            <a:ext cx="3633008" cy="2837546"/>
          </a:xfrm>
        </p:spPr>
      </p:pic>
      <p:sp>
        <p:nvSpPr>
          <p:cNvPr id="14" name="Text Placeholder 56">
            <a:extLst>
              <a:ext uri="{FF2B5EF4-FFF2-40B4-BE49-F238E27FC236}">
                <a16:creationId xmlns:a16="http://schemas.microsoft.com/office/drawing/2014/main" id="{68AF77F8-B251-1D9B-7B01-986D2C8A83A1}"/>
              </a:ext>
            </a:extLst>
          </p:cNvPr>
          <p:cNvSpPr txBox="1">
            <a:spLocks/>
          </p:cNvSpPr>
          <p:nvPr/>
        </p:nvSpPr>
        <p:spPr>
          <a:xfrm>
            <a:off x="4620293" y="1832430"/>
            <a:ext cx="3346704" cy="214938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1000"/>
              </a:spcBef>
            </a:pPr>
            <a:r>
              <a:rPr lang="en-US" dirty="0"/>
              <a:t>Natural Limestone – guillotine cut</a:t>
            </a:r>
          </a:p>
          <a:p>
            <a:pPr algn="l">
              <a:spcBef>
                <a:spcPts val="1000"/>
              </a:spcBef>
            </a:pPr>
            <a:r>
              <a:rPr lang="en-US" b="1" dirty="0" err="1"/>
              <a:t>Wienerberger</a:t>
            </a:r>
            <a:r>
              <a:rPr lang="en-US" b="1" dirty="0"/>
              <a:t> </a:t>
            </a:r>
          </a:p>
          <a:p>
            <a:pPr algn="l">
              <a:spcBef>
                <a:spcPts val="1000"/>
              </a:spcBef>
            </a:pPr>
            <a:r>
              <a:rPr lang="en-US" dirty="0" err="1"/>
              <a:t>Waresley</a:t>
            </a:r>
            <a:r>
              <a:rPr lang="en-US" dirty="0"/>
              <a:t> Orange Stock, </a:t>
            </a:r>
            <a:r>
              <a:rPr lang="en-US" dirty="0" err="1"/>
              <a:t>Warnham</a:t>
            </a:r>
            <a:r>
              <a:rPr lang="en-US" dirty="0"/>
              <a:t> Terracotta Stock, Smeed Dean Belgrave Yellow Stock</a:t>
            </a:r>
          </a:p>
          <a:p>
            <a:pPr algn="l">
              <a:spcBef>
                <a:spcPts val="1000"/>
              </a:spcBef>
            </a:pPr>
            <a:r>
              <a:rPr lang="en-US" b="1" dirty="0"/>
              <a:t>Ibstock</a:t>
            </a:r>
          </a:p>
          <a:p>
            <a:pPr algn="l">
              <a:spcBef>
                <a:spcPts val="1000"/>
              </a:spcBef>
            </a:pPr>
            <a:r>
              <a:rPr lang="en-US" dirty="0"/>
              <a:t>Eclipse Leicester Red Stock, Elliston Leicester Orange Stock, </a:t>
            </a:r>
            <a:r>
              <a:rPr lang="en-US" dirty="0" err="1"/>
              <a:t>Leybrook</a:t>
            </a:r>
            <a:r>
              <a:rPr lang="en-US" dirty="0"/>
              <a:t> Imperial Red Stock</a:t>
            </a:r>
          </a:p>
          <a:p>
            <a:pPr algn="l">
              <a:spcBef>
                <a:spcPts val="1000"/>
              </a:spcBef>
            </a:pPr>
            <a:r>
              <a:rPr lang="en-US" dirty="0" err="1"/>
              <a:t>Leybrook</a:t>
            </a:r>
            <a:r>
              <a:rPr lang="en-US" dirty="0"/>
              <a:t> Imperial Yellow Stock, Parkhouse Mellow Regent Stock</a:t>
            </a:r>
          </a:p>
        </p:txBody>
      </p:sp>
      <p:sp>
        <p:nvSpPr>
          <p:cNvPr id="15" name="TextBox 14">
            <a:extLst>
              <a:ext uri="{FF2B5EF4-FFF2-40B4-BE49-F238E27FC236}">
                <a16:creationId xmlns:a16="http://schemas.microsoft.com/office/drawing/2014/main" id="{D6D27978-3D5A-84A7-8A04-437B92F86535}"/>
              </a:ext>
            </a:extLst>
          </p:cNvPr>
          <p:cNvSpPr txBox="1"/>
          <p:nvPr/>
        </p:nvSpPr>
        <p:spPr>
          <a:xfrm>
            <a:off x="4521811" y="1346323"/>
            <a:ext cx="3445186" cy="369332"/>
          </a:xfrm>
          <a:prstGeom prst="rect">
            <a:avLst/>
          </a:prstGeom>
          <a:noFill/>
        </p:spPr>
        <p:txBody>
          <a:bodyPr wrap="square" rtlCol="0">
            <a:spAutoFit/>
          </a:bodyPr>
          <a:lstStyle/>
          <a:p>
            <a:r>
              <a:rPr lang="en-US" dirty="0">
                <a:solidFill>
                  <a:srgbClr val="B8ADD5"/>
                </a:solidFill>
              </a:rPr>
              <a:t>BRICKS</a:t>
            </a:r>
            <a:endParaRPr lang="en-GB" dirty="0">
              <a:solidFill>
                <a:srgbClr val="B8ADD5"/>
              </a:solidFill>
            </a:endParaRPr>
          </a:p>
        </p:txBody>
      </p:sp>
      <p:sp>
        <p:nvSpPr>
          <p:cNvPr id="16" name="Text Placeholder 56">
            <a:extLst>
              <a:ext uri="{FF2B5EF4-FFF2-40B4-BE49-F238E27FC236}">
                <a16:creationId xmlns:a16="http://schemas.microsoft.com/office/drawing/2014/main" id="{8039968C-6949-7C0E-6722-695A16EABD32}"/>
              </a:ext>
            </a:extLst>
          </p:cNvPr>
          <p:cNvSpPr txBox="1">
            <a:spLocks/>
          </p:cNvSpPr>
          <p:nvPr/>
        </p:nvSpPr>
        <p:spPr>
          <a:xfrm>
            <a:off x="8303905" y="1832430"/>
            <a:ext cx="3346704" cy="703942"/>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1000"/>
              </a:spcBef>
            </a:pPr>
            <a:r>
              <a:rPr lang="en-US" dirty="0"/>
              <a:t>Redland Rosemary Clay Plain Tile – Burnt Blend</a:t>
            </a:r>
          </a:p>
          <a:p>
            <a:pPr algn="l">
              <a:spcBef>
                <a:spcPts val="1000"/>
              </a:spcBef>
            </a:pPr>
            <a:r>
              <a:rPr lang="en-US" dirty="0"/>
              <a:t>Natural Slate Tile e.g. </a:t>
            </a:r>
            <a:r>
              <a:rPr lang="en-US" dirty="0" err="1"/>
              <a:t>Passaro</a:t>
            </a:r>
            <a:r>
              <a:rPr lang="en-US" dirty="0"/>
              <a:t> SS65F Blue/Grey</a:t>
            </a:r>
          </a:p>
        </p:txBody>
      </p:sp>
      <p:sp>
        <p:nvSpPr>
          <p:cNvPr id="17" name="TextBox 16">
            <a:extLst>
              <a:ext uri="{FF2B5EF4-FFF2-40B4-BE49-F238E27FC236}">
                <a16:creationId xmlns:a16="http://schemas.microsoft.com/office/drawing/2014/main" id="{EE27B030-DA55-222B-FE9A-73A2AB753A2F}"/>
              </a:ext>
            </a:extLst>
          </p:cNvPr>
          <p:cNvSpPr txBox="1"/>
          <p:nvPr/>
        </p:nvSpPr>
        <p:spPr>
          <a:xfrm>
            <a:off x="8205423" y="1346323"/>
            <a:ext cx="3445186" cy="369332"/>
          </a:xfrm>
          <a:prstGeom prst="rect">
            <a:avLst/>
          </a:prstGeom>
          <a:noFill/>
        </p:spPr>
        <p:txBody>
          <a:bodyPr wrap="square" rtlCol="0">
            <a:spAutoFit/>
          </a:bodyPr>
          <a:lstStyle/>
          <a:p>
            <a:r>
              <a:rPr lang="en-US" dirty="0">
                <a:solidFill>
                  <a:srgbClr val="B8ADD5"/>
                </a:solidFill>
              </a:rPr>
              <a:t>ROOF COVERINGS</a:t>
            </a:r>
            <a:endParaRPr lang="en-GB" dirty="0">
              <a:solidFill>
                <a:srgbClr val="B8ADD5"/>
              </a:solidFill>
            </a:endParaRPr>
          </a:p>
        </p:txBody>
      </p:sp>
      <p:sp>
        <p:nvSpPr>
          <p:cNvPr id="20" name="Text Placeholder 23">
            <a:extLst>
              <a:ext uri="{FF2B5EF4-FFF2-40B4-BE49-F238E27FC236}">
                <a16:creationId xmlns:a16="http://schemas.microsoft.com/office/drawing/2014/main" id="{C002A97B-74FC-67C8-057B-3F35685F29A8}"/>
              </a:ext>
            </a:extLst>
          </p:cNvPr>
          <p:cNvSpPr txBox="1">
            <a:spLocks/>
          </p:cNvSpPr>
          <p:nvPr/>
        </p:nvSpPr>
        <p:spPr>
          <a:xfrm>
            <a:off x="6268103" y="4547935"/>
            <a:ext cx="1867848" cy="139655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i="1" dirty="0"/>
              <a:t>New dwelling within Lace Hill designed and built to reflect the local distinctiveness of Buckingham in terms of design features and materials.</a:t>
            </a:r>
            <a:endParaRPr lang="en-GB" dirty="0">
              <a:solidFill>
                <a:schemeClr val="accent3"/>
              </a:solidFill>
            </a:endParaRPr>
          </a:p>
        </p:txBody>
      </p:sp>
      <p:sp>
        <p:nvSpPr>
          <p:cNvPr id="21" name="Text Placeholder 10">
            <a:extLst>
              <a:ext uri="{FF2B5EF4-FFF2-40B4-BE49-F238E27FC236}">
                <a16:creationId xmlns:a16="http://schemas.microsoft.com/office/drawing/2014/main" id="{1FC42976-A01B-D81C-CB2D-93B687EE30C6}"/>
              </a:ext>
            </a:extLst>
          </p:cNvPr>
          <p:cNvSpPr txBox="1">
            <a:spLocks/>
          </p:cNvSpPr>
          <p:nvPr/>
        </p:nvSpPr>
        <p:spPr>
          <a:xfrm>
            <a:off x="936681" y="4134214"/>
            <a:ext cx="3261740" cy="10987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a:t>
            </a:r>
            <a:r>
              <a:rPr lang="en-GB" b="1" dirty="0">
                <a:effectLst/>
                <a:latin typeface="Calibri" panose="020F0502020204030204" pitchFamily="34" charset="0"/>
                <a:ea typeface="Calibri" panose="020F0502020204030204" pitchFamily="34" charset="0"/>
                <a:cs typeface="Times New Roman" panose="02020603050405020304" pitchFamily="18" charset="0"/>
              </a:rPr>
              <a:t>here contemporary designs are proposed the above code may be relaxed should the proposal reflect the local distinctiveness of Buckingham.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39BD5137-E4EA-1CA2-11C3-AA74BEAF0CFA}"/>
              </a:ext>
              <a:ext uri="{C183D7F6-B498-43B3-948B-1728B52AA6E4}">
                <adec:decorative xmlns:adec="http://schemas.microsoft.com/office/drawing/2017/decorative" val="1"/>
              </a:ext>
            </a:extLst>
          </p:cNvPr>
          <p:cNvSpPr/>
          <p:nvPr/>
        </p:nvSpPr>
        <p:spPr>
          <a:xfrm>
            <a:off x="939373" y="4101033"/>
            <a:ext cx="3261741" cy="109895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Title 1">
            <a:extLst>
              <a:ext uri="{FF2B5EF4-FFF2-40B4-BE49-F238E27FC236}">
                <a16:creationId xmlns:a16="http://schemas.microsoft.com/office/drawing/2014/main" id="{CDBFBAE0-814B-4B3C-8861-5495A66A26DE}"/>
              </a:ext>
            </a:extLst>
          </p:cNvPr>
          <p:cNvSpPr txBox="1">
            <a:spLocks/>
          </p:cNvSpPr>
          <p:nvPr/>
        </p:nvSpPr>
        <p:spPr>
          <a:xfrm>
            <a:off x="841248" y="381001"/>
            <a:ext cx="10972800" cy="479356"/>
          </a:xfrm>
          <a:prstGeom prst="rect">
            <a:avLst/>
          </a:prstGeom>
        </p:spPr>
        <p:txBody>
          <a:bodyPr rtlCol="0">
            <a:normAutofit lnSpcReduction="10000"/>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dirty="0">
                <a:solidFill>
                  <a:srgbClr val="B8ADD5"/>
                </a:solidFill>
                <a:latin typeface="+mn-lt"/>
              </a:rPr>
              <a:t>IDENTITY</a:t>
            </a:r>
          </a:p>
        </p:txBody>
      </p:sp>
      <p:sp>
        <p:nvSpPr>
          <p:cNvPr id="10" name="Slide Number Placeholder 9">
            <a:extLst>
              <a:ext uri="{FF2B5EF4-FFF2-40B4-BE49-F238E27FC236}">
                <a16:creationId xmlns:a16="http://schemas.microsoft.com/office/drawing/2014/main" id="{BE6C2506-07FC-211C-B8C5-BED8B85B45F4}"/>
              </a:ext>
            </a:extLst>
          </p:cNvPr>
          <p:cNvSpPr>
            <a:spLocks noGrp="1"/>
          </p:cNvSpPr>
          <p:nvPr>
            <p:ph type="sldNum" sz="quarter" idx="12"/>
          </p:nvPr>
        </p:nvSpPr>
        <p:spPr/>
        <p:txBody>
          <a:bodyPr/>
          <a:lstStyle/>
          <a:p>
            <a:pPr rtl="0"/>
            <a:fld id="{294A09A9-5501-47C1-A89A-A340965A2BE2}" type="slidenum">
              <a:rPr lang="en-GB" noProof="0" smtClean="0"/>
              <a:t>34</a:t>
            </a:fld>
            <a:endParaRPr lang="en-GB" noProof="0"/>
          </a:p>
        </p:txBody>
      </p:sp>
    </p:spTree>
    <p:extLst>
      <p:ext uri="{BB962C8B-B14F-4D97-AF65-F5344CB8AC3E}">
        <p14:creationId xmlns:p14="http://schemas.microsoft.com/office/powerpoint/2010/main" val="390291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7">
            <a:extLst>
              <a:ext uri="{FF2B5EF4-FFF2-40B4-BE49-F238E27FC236}">
                <a16:creationId xmlns:a16="http://schemas.microsoft.com/office/drawing/2014/main" id="{EA39E7C6-954A-1BB0-3597-7C19428058F0}"/>
              </a:ext>
            </a:extLst>
          </p:cNvPr>
          <p:cNvSpPr>
            <a:spLocks noGrp="1"/>
          </p:cNvSpPr>
          <p:nvPr>
            <p:ph type="dt" sz="half" idx="10"/>
          </p:nvPr>
        </p:nvSpPr>
        <p:spPr/>
        <p:txBody>
          <a:bodyPr/>
          <a:lstStyle/>
          <a:p>
            <a:pPr rtl="0"/>
            <a:fld id="{9B1AAA48-8F92-4E71-B568-9373B2136C30}" type="datetime1">
              <a:rPr lang="en-GB" noProof="0" smtClean="0"/>
              <a:t>10/07/2024</a:t>
            </a:fld>
            <a:endParaRPr lang="en-GB" noProof="0"/>
          </a:p>
        </p:txBody>
      </p:sp>
      <p:sp>
        <p:nvSpPr>
          <p:cNvPr id="19" name="Footer Placeholder 18">
            <a:extLst>
              <a:ext uri="{FF2B5EF4-FFF2-40B4-BE49-F238E27FC236}">
                <a16:creationId xmlns:a16="http://schemas.microsoft.com/office/drawing/2014/main" id="{01239E35-08F3-2D86-800C-A6529E348342}"/>
              </a:ext>
            </a:extLst>
          </p:cNvPr>
          <p:cNvSpPr>
            <a:spLocks noGrp="1"/>
          </p:cNvSpPr>
          <p:nvPr>
            <p:ph type="ftr" sz="quarter" idx="11"/>
          </p:nvPr>
        </p:nvSpPr>
        <p:spPr/>
        <p:txBody>
          <a:bodyPr/>
          <a:lstStyle/>
          <a:p>
            <a:pPr rtl="0"/>
            <a:r>
              <a:rPr lang="en-GB" noProof="0"/>
              <a:t>Buckingham Design Code: 2024 - 2044</a:t>
            </a:r>
          </a:p>
        </p:txBody>
      </p:sp>
      <p:sp>
        <p:nvSpPr>
          <p:cNvPr id="21" name="Text Placeholder 10">
            <a:extLst>
              <a:ext uri="{FF2B5EF4-FFF2-40B4-BE49-F238E27FC236}">
                <a16:creationId xmlns:a16="http://schemas.microsoft.com/office/drawing/2014/main" id="{07B2E2F8-C64B-E930-1AF6-EBBC2E26FD08}"/>
              </a:ext>
            </a:extLst>
          </p:cNvPr>
          <p:cNvSpPr txBox="1">
            <a:spLocks/>
          </p:cNvSpPr>
          <p:nvPr/>
        </p:nvSpPr>
        <p:spPr>
          <a:xfrm>
            <a:off x="2630180" y="4784855"/>
            <a:ext cx="1362069" cy="32189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2" name="Text Placeholder 11">
            <a:extLst>
              <a:ext uri="{FF2B5EF4-FFF2-40B4-BE49-F238E27FC236}">
                <a16:creationId xmlns:a16="http://schemas.microsoft.com/office/drawing/2014/main" id="{6BA4CA1D-BB5B-5667-9EB4-08A9744EED39}"/>
              </a:ext>
            </a:extLst>
          </p:cNvPr>
          <p:cNvSpPr txBox="1">
            <a:spLocks/>
          </p:cNvSpPr>
          <p:nvPr/>
        </p:nvSpPr>
        <p:spPr>
          <a:xfrm>
            <a:off x="2618541" y="5548585"/>
            <a:ext cx="1362068" cy="402477"/>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dirty="0"/>
              <a:t>6.5m – 7.3m</a:t>
            </a:r>
          </a:p>
        </p:txBody>
      </p:sp>
      <p:sp>
        <p:nvSpPr>
          <p:cNvPr id="23" name="Rectangle 22">
            <a:extLst>
              <a:ext uri="{FF2B5EF4-FFF2-40B4-BE49-F238E27FC236}">
                <a16:creationId xmlns:a16="http://schemas.microsoft.com/office/drawing/2014/main" id="{0A26649B-3090-3192-A2FB-D361C428B627}"/>
              </a:ext>
              <a:ext uri="{C183D7F6-B498-43B3-948B-1728B52AA6E4}">
                <adec:decorative xmlns:adec="http://schemas.microsoft.com/office/drawing/2017/decorative" val="1"/>
              </a:ext>
            </a:extLst>
          </p:cNvPr>
          <p:cNvSpPr/>
          <p:nvPr/>
        </p:nvSpPr>
        <p:spPr>
          <a:xfrm>
            <a:off x="2620167"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4" name="Text Placeholder 10">
            <a:extLst>
              <a:ext uri="{FF2B5EF4-FFF2-40B4-BE49-F238E27FC236}">
                <a16:creationId xmlns:a16="http://schemas.microsoft.com/office/drawing/2014/main" id="{8313C532-E327-9C88-E24B-D47F24F7BB6F}"/>
              </a:ext>
            </a:extLst>
          </p:cNvPr>
          <p:cNvSpPr txBox="1">
            <a:spLocks/>
          </p:cNvSpPr>
          <p:nvPr/>
        </p:nvSpPr>
        <p:spPr>
          <a:xfrm>
            <a:off x="4080667" y="5043825"/>
            <a:ext cx="1362069" cy="4134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Kerb</a:t>
            </a:r>
          </a:p>
        </p:txBody>
      </p:sp>
      <p:sp>
        <p:nvSpPr>
          <p:cNvPr id="25" name="Text Placeholder 11">
            <a:extLst>
              <a:ext uri="{FF2B5EF4-FFF2-40B4-BE49-F238E27FC236}">
                <a16:creationId xmlns:a16="http://schemas.microsoft.com/office/drawing/2014/main" id="{77E9B17B-A792-0FAB-82F5-02CD07189D04}"/>
              </a:ext>
            </a:extLst>
          </p:cNvPr>
          <p:cNvSpPr txBox="1">
            <a:spLocks/>
          </p:cNvSpPr>
          <p:nvPr/>
        </p:nvSpPr>
        <p:spPr>
          <a:xfrm>
            <a:off x="4053152" y="5547564"/>
            <a:ext cx="1362068" cy="402477"/>
          </a:xfrm>
          <a:prstGeom prst="rect">
            <a:avLst/>
          </a:prstGeom>
        </p:spPr>
        <p:txBody>
          <a:bodyPr vert="horz" lIns="91440" tIns="45720" rIns="91440" bIns="45720" rtlCol="0">
            <a:normAutofit fontScale="92500"/>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Conservation style</a:t>
            </a:r>
          </a:p>
        </p:txBody>
      </p:sp>
      <p:sp>
        <p:nvSpPr>
          <p:cNvPr id="26" name="Rectangle 25">
            <a:extLst>
              <a:ext uri="{FF2B5EF4-FFF2-40B4-BE49-F238E27FC236}">
                <a16:creationId xmlns:a16="http://schemas.microsoft.com/office/drawing/2014/main" id="{62A10111-4FB2-FED7-9D12-AAAB958924D3}"/>
              </a:ext>
              <a:ext uri="{C183D7F6-B498-43B3-948B-1728B52AA6E4}">
                <adec:decorative xmlns:adec="http://schemas.microsoft.com/office/drawing/2017/decorative" val="1"/>
              </a:ext>
            </a:extLst>
          </p:cNvPr>
          <p:cNvSpPr/>
          <p:nvPr/>
        </p:nvSpPr>
        <p:spPr>
          <a:xfrm>
            <a:off x="4070654" y="4087177"/>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 name="Text Placeholder 10">
            <a:extLst>
              <a:ext uri="{FF2B5EF4-FFF2-40B4-BE49-F238E27FC236}">
                <a16:creationId xmlns:a16="http://schemas.microsoft.com/office/drawing/2014/main" id="{98F8C595-7A5F-8AA7-C957-ED03F5262D82}"/>
              </a:ext>
            </a:extLst>
          </p:cNvPr>
          <p:cNvSpPr txBox="1">
            <a:spLocks/>
          </p:cNvSpPr>
          <p:nvPr/>
        </p:nvSpPr>
        <p:spPr>
          <a:xfrm>
            <a:off x="5505265" y="5027462"/>
            <a:ext cx="1362069" cy="4209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Footpath (width)</a:t>
            </a:r>
          </a:p>
        </p:txBody>
      </p:sp>
      <p:sp>
        <p:nvSpPr>
          <p:cNvPr id="28" name="Text Placeholder 11">
            <a:extLst>
              <a:ext uri="{FF2B5EF4-FFF2-40B4-BE49-F238E27FC236}">
                <a16:creationId xmlns:a16="http://schemas.microsoft.com/office/drawing/2014/main" id="{288FDBA6-8F0F-6AA8-61F8-FBA168F9C577}"/>
              </a:ext>
            </a:extLst>
          </p:cNvPr>
          <p:cNvSpPr txBox="1">
            <a:spLocks/>
          </p:cNvSpPr>
          <p:nvPr/>
        </p:nvSpPr>
        <p:spPr>
          <a:xfrm>
            <a:off x="5511127" y="5543731"/>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1.8m minimum</a:t>
            </a:r>
          </a:p>
        </p:txBody>
      </p:sp>
      <p:sp>
        <p:nvSpPr>
          <p:cNvPr id="29" name="Rectangle 28">
            <a:extLst>
              <a:ext uri="{FF2B5EF4-FFF2-40B4-BE49-F238E27FC236}">
                <a16:creationId xmlns:a16="http://schemas.microsoft.com/office/drawing/2014/main" id="{7613132E-5478-F461-D4B2-B025B43BB25C}"/>
              </a:ext>
              <a:ext uri="{C183D7F6-B498-43B3-948B-1728B52AA6E4}">
                <adec:decorative xmlns:adec="http://schemas.microsoft.com/office/drawing/2017/decorative" val="1"/>
              </a:ext>
            </a:extLst>
          </p:cNvPr>
          <p:cNvSpPr/>
          <p:nvPr/>
        </p:nvSpPr>
        <p:spPr>
          <a:xfrm>
            <a:off x="5521141"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 name="Text Placeholder 10">
            <a:extLst>
              <a:ext uri="{FF2B5EF4-FFF2-40B4-BE49-F238E27FC236}">
                <a16:creationId xmlns:a16="http://schemas.microsoft.com/office/drawing/2014/main" id="{7B820AAE-5365-791E-5AE3-5CCE246E88C8}"/>
              </a:ext>
            </a:extLst>
          </p:cNvPr>
          <p:cNvSpPr txBox="1">
            <a:spLocks/>
          </p:cNvSpPr>
          <p:nvPr/>
        </p:nvSpPr>
        <p:spPr>
          <a:xfrm>
            <a:off x="6971627" y="4394888"/>
            <a:ext cx="1362069" cy="7799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t>
            </a:r>
            <a:r>
              <a:rPr lang="en-GB" dirty="0" err="1"/>
              <a:t>ombined</a:t>
            </a:r>
            <a:r>
              <a:rPr lang="en-GB" dirty="0"/>
              <a:t> Footpath/ cycleway (width)</a:t>
            </a:r>
          </a:p>
        </p:txBody>
      </p:sp>
      <p:sp>
        <p:nvSpPr>
          <p:cNvPr id="31" name="Text Placeholder 11">
            <a:extLst>
              <a:ext uri="{FF2B5EF4-FFF2-40B4-BE49-F238E27FC236}">
                <a16:creationId xmlns:a16="http://schemas.microsoft.com/office/drawing/2014/main" id="{9DC472F3-3741-DD6A-1663-FDBA9B184EA5}"/>
              </a:ext>
            </a:extLst>
          </p:cNvPr>
          <p:cNvSpPr txBox="1">
            <a:spLocks/>
          </p:cNvSpPr>
          <p:nvPr/>
        </p:nvSpPr>
        <p:spPr>
          <a:xfrm>
            <a:off x="6971628" y="5313293"/>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a:t>
            </a:r>
            <a:r>
              <a:rPr lang="en-GB" dirty="0"/>
              <a:t>m</a:t>
            </a:r>
          </a:p>
        </p:txBody>
      </p:sp>
      <p:sp>
        <p:nvSpPr>
          <p:cNvPr id="32" name="Rectangle 31">
            <a:extLst>
              <a:ext uri="{FF2B5EF4-FFF2-40B4-BE49-F238E27FC236}">
                <a16:creationId xmlns:a16="http://schemas.microsoft.com/office/drawing/2014/main" id="{7DF6D4EB-FCEB-3F23-79FA-C8E46D39FCDD}"/>
              </a:ext>
              <a:ext uri="{C183D7F6-B498-43B3-948B-1728B52AA6E4}">
                <adec:decorative xmlns:adec="http://schemas.microsoft.com/office/drawing/2017/decorative" val="1"/>
              </a:ext>
            </a:extLst>
          </p:cNvPr>
          <p:cNvSpPr/>
          <p:nvPr/>
        </p:nvSpPr>
        <p:spPr>
          <a:xfrm>
            <a:off x="6981642" y="4087177"/>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 name="Text Placeholder 10">
            <a:extLst>
              <a:ext uri="{FF2B5EF4-FFF2-40B4-BE49-F238E27FC236}">
                <a16:creationId xmlns:a16="http://schemas.microsoft.com/office/drawing/2014/main" id="{E95F1DAA-D11D-6FFE-A94F-905A4A2F56D7}"/>
              </a:ext>
            </a:extLst>
          </p:cNvPr>
          <p:cNvSpPr txBox="1">
            <a:spLocks/>
          </p:cNvSpPr>
          <p:nvPr/>
        </p:nvSpPr>
        <p:spPr>
          <a:xfrm>
            <a:off x="8462171" y="4140595"/>
            <a:ext cx="1362069" cy="7187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t>
            </a:r>
            <a:r>
              <a:rPr lang="en-GB" dirty="0"/>
              <a:t>wept path requirement (minimum)</a:t>
            </a:r>
          </a:p>
        </p:txBody>
      </p:sp>
      <p:sp>
        <p:nvSpPr>
          <p:cNvPr id="34" name="Text Placeholder 11">
            <a:extLst>
              <a:ext uri="{FF2B5EF4-FFF2-40B4-BE49-F238E27FC236}">
                <a16:creationId xmlns:a16="http://schemas.microsoft.com/office/drawing/2014/main" id="{F23CD396-8372-AF70-ECBE-FD33CDC46850}"/>
              </a:ext>
            </a:extLst>
          </p:cNvPr>
          <p:cNvSpPr txBox="1">
            <a:spLocks/>
          </p:cNvSpPr>
          <p:nvPr/>
        </p:nvSpPr>
        <p:spPr>
          <a:xfrm>
            <a:off x="8432129" y="4784855"/>
            <a:ext cx="1362068" cy="1231785"/>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Refuse collection vehicles, emergency vehicles and public transport vehicles</a:t>
            </a:r>
          </a:p>
        </p:txBody>
      </p:sp>
      <p:sp>
        <p:nvSpPr>
          <p:cNvPr id="35" name="Rectangle 34">
            <a:extLst>
              <a:ext uri="{FF2B5EF4-FFF2-40B4-BE49-F238E27FC236}">
                <a16:creationId xmlns:a16="http://schemas.microsoft.com/office/drawing/2014/main" id="{1F9D7848-64F9-2181-6356-32C11A8060EF}"/>
              </a:ext>
              <a:ext uri="{C183D7F6-B498-43B3-948B-1728B52AA6E4}">
                <adec:decorative xmlns:adec="http://schemas.microsoft.com/office/drawing/2017/decorative" val="1"/>
              </a:ext>
            </a:extLst>
          </p:cNvPr>
          <p:cNvSpPr/>
          <p:nvPr/>
        </p:nvSpPr>
        <p:spPr>
          <a:xfrm>
            <a:off x="8442143"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6" name="Text Placeholder 10">
            <a:extLst>
              <a:ext uri="{FF2B5EF4-FFF2-40B4-BE49-F238E27FC236}">
                <a16:creationId xmlns:a16="http://schemas.microsoft.com/office/drawing/2014/main" id="{5E491E67-DBD5-A481-2007-0989A40E1A3F}"/>
              </a:ext>
            </a:extLst>
          </p:cNvPr>
          <p:cNvSpPr txBox="1">
            <a:spLocks/>
          </p:cNvSpPr>
          <p:nvPr/>
        </p:nvSpPr>
        <p:spPr>
          <a:xfrm>
            <a:off x="9893619" y="4413457"/>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Planting</a:t>
            </a:r>
          </a:p>
        </p:txBody>
      </p:sp>
      <p:sp>
        <p:nvSpPr>
          <p:cNvPr id="37" name="Text Placeholder 11">
            <a:extLst>
              <a:ext uri="{FF2B5EF4-FFF2-40B4-BE49-F238E27FC236}">
                <a16:creationId xmlns:a16="http://schemas.microsoft.com/office/drawing/2014/main" id="{A4511BEF-851A-08F2-A7A7-165475E9BB1E}"/>
              </a:ext>
            </a:extLst>
          </p:cNvPr>
          <p:cNvSpPr txBox="1">
            <a:spLocks/>
          </p:cNvSpPr>
          <p:nvPr/>
        </p:nvSpPr>
        <p:spPr>
          <a:xfrm>
            <a:off x="9912658" y="4787743"/>
            <a:ext cx="1362068" cy="960989"/>
          </a:xfrm>
          <a:prstGeom prst="rect">
            <a:avLst/>
          </a:prstGeom>
        </p:spPr>
        <p:txBody>
          <a:bodyPr vert="horz" lIns="91440" tIns="45720" rIns="91440" bIns="45720" rtlCol="0">
            <a:normAutofit lnSpcReduction="10000"/>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Native tree species to be agreed with highway authority</a:t>
            </a:r>
          </a:p>
        </p:txBody>
      </p:sp>
      <p:sp>
        <p:nvSpPr>
          <p:cNvPr id="38" name="Rectangle 37">
            <a:extLst>
              <a:ext uri="{FF2B5EF4-FFF2-40B4-BE49-F238E27FC236}">
                <a16:creationId xmlns:a16="http://schemas.microsoft.com/office/drawing/2014/main" id="{04634FA4-728E-A92D-353F-EAB9B0932DB1}"/>
              </a:ext>
              <a:ext uri="{C183D7F6-B498-43B3-948B-1728B52AA6E4}">
                <adec:decorative xmlns:adec="http://schemas.microsoft.com/office/drawing/2017/decorative" val="1"/>
              </a:ext>
            </a:extLst>
          </p:cNvPr>
          <p:cNvSpPr/>
          <p:nvPr/>
        </p:nvSpPr>
        <p:spPr>
          <a:xfrm>
            <a:off x="9912658" y="4087177"/>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9" name="Text Placeholder 10">
            <a:extLst>
              <a:ext uri="{FF2B5EF4-FFF2-40B4-BE49-F238E27FC236}">
                <a16:creationId xmlns:a16="http://schemas.microsoft.com/office/drawing/2014/main" id="{4BF3A2CF-1157-2E4D-91B0-21C8A9A4D69D}"/>
              </a:ext>
            </a:extLst>
          </p:cNvPr>
          <p:cNvSpPr txBox="1">
            <a:spLocks/>
          </p:cNvSpPr>
          <p:nvPr/>
        </p:nvSpPr>
        <p:spPr>
          <a:xfrm>
            <a:off x="1143662" y="5051984"/>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Design speed</a:t>
            </a:r>
          </a:p>
        </p:txBody>
      </p:sp>
      <p:sp>
        <p:nvSpPr>
          <p:cNvPr id="40" name="Text Placeholder 11">
            <a:extLst>
              <a:ext uri="{FF2B5EF4-FFF2-40B4-BE49-F238E27FC236}">
                <a16:creationId xmlns:a16="http://schemas.microsoft.com/office/drawing/2014/main" id="{137F094B-822C-7127-D9AE-B209B48EF4BB}"/>
              </a:ext>
            </a:extLst>
          </p:cNvPr>
          <p:cNvSpPr txBox="1">
            <a:spLocks/>
          </p:cNvSpPr>
          <p:nvPr/>
        </p:nvSpPr>
        <p:spPr>
          <a:xfrm>
            <a:off x="1143662" y="5543730"/>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20/30 mph</a:t>
            </a:r>
          </a:p>
        </p:txBody>
      </p:sp>
      <p:sp>
        <p:nvSpPr>
          <p:cNvPr id="41" name="Rectangle 40">
            <a:extLst>
              <a:ext uri="{FF2B5EF4-FFF2-40B4-BE49-F238E27FC236}">
                <a16:creationId xmlns:a16="http://schemas.microsoft.com/office/drawing/2014/main" id="{73E5B2F8-C9CB-7320-4FCF-B7BE6E7DEE30}"/>
              </a:ext>
              <a:ext uri="{C183D7F6-B498-43B3-948B-1728B52AA6E4}">
                <adec:decorative xmlns:adec="http://schemas.microsoft.com/office/drawing/2017/decorative" val="1"/>
              </a:ext>
            </a:extLst>
          </p:cNvPr>
          <p:cNvSpPr/>
          <p:nvPr/>
        </p:nvSpPr>
        <p:spPr>
          <a:xfrm>
            <a:off x="1153677"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2" name="Title 1">
            <a:extLst>
              <a:ext uri="{FF2B5EF4-FFF2-40B4-BE49-F238E27FC236}">
                <a16:creationId xmlns:a16="http://schemas.microsoft.com/office/drawing/2014/main" id="{8CB78335-4FC4-1BD0-F24E-4BB43C9327FD}"/>
              </a:ext>
            </a:extLst>
          </p:cNvPr>
          <p:cNvSpPr txBox="1">
            <a:spLocks/>
          </p:cNvSpPr>
          <p:nvPr/>
        </p:nvSpPr>
        <p:spPr>
          <a:xfrm>
            <a:off x="841248" y="381001"/>
            <a:ext cx="10972800" cy="479356"/>
          </a:xfrm>
          <a:prstGeom prst="rect">
            <a:avLst/>
          </a:prstGeom>
        </p:spPr>
        <p:txBody>
          <a:bodyPr rtlCol="0">
            <a:normAutofit lnSpcReduction="10000"/>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dirty="0">
                <a:solidFill>
                  <a:srgbClr val="7BBE7A"/>
                </a:solidFill>
                <a:latin typeface="+mn-lt"/>
              </a:rPr>
              <a:t>PUBLIC SPACES</a:t>
            </a:r>
          </a:p>
        </p:txBody>
      </p:sp>
      <p:sp>
        <p:nvSpPr>
          <p:cNvPr id="43" name="Text Placeholder 10">
            <a:extLst>
              <a:ext uri="{FF2B5EF4-FFF2-40B4-BE49-F238E27FC236}">
                <a16:creationId xmlns:a16="http://schemas.microsoft.com/office/drawing/2014/main" id="{AD7F759E-26CA-2E4C-5C17-3949D7AE554A}"/>
              </a:ext>
            </a:extLst>
          </p:cNvPr>
          <p:cNvSpPr txBox="1">
            <a:spLocks/>
          </p:cNvSpPr>
          <p:nvPr/>
        </p:nvSpPr>
        <p:spPr>
          <a:xfrm>
            <a:off x="2610151" y="5008704"/>
            <a:ext cx="1362069" cy="574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Carriageway (width)</a:t>
            </a:r>
          </a:p>
        </p:txBody>
      </p:sp>
      <p:sp>
        <p:nvSpPr>
          <p:cNvPr id="2" name="Text Placeholder 56">
            <a:extLst>
              <a:ext uri="{FF2B5EF4-FFF2-40B4-BE49-F238E27FC236}">
                <a16:creationId xmlns:a16="http://schemas.microsoft.com/office/drawing/2014/main" id="{7737B7EE-5501-A222-652A-FC30400DBC34}"/>
              </a:ext>
            </a:extLst>
          </p:cNvPr>
          <p:cNvSpPr txBox="1">
            <a:spLocks/>
          </p:cNvSpPr>
          <p:nvPr/>
        </p:nvSpPr>
        <p:spPr>
          <a:xfrm>
            <a:off x="838200" y="1135750"/>
            <a:ext cx="10660222" cy="1408077"/>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It is important that all new developments include pedestrian, mobility scooter, and cycle links to the existing network to enable residents to move safely through the town, whether on foot or cycle, creating easy access to Buckingham’s parks and open spaces together with schools, retail, sporting and employment areas.</a:t>
            </a:r>
          </a:p>
          <a:p>
            <a:pPr marL="0" indent="0">
              <a:buNone/>
            </a:pPr>
            <a:r>
              <a:rPr lang="en-US" sz="1200" dirty="0"/>
              <a:t>All new developments should include infrastructure relevant to recommendations by Active Travel England to make all short journeys easily accessible for cycling and walking, and mobility scooters. </a:t>
            </a:r>
            <a:r>
              <a:rPr lang="en-US" sz="1200" b="1" dirty="0"/>
              <a:t>See also CLH1 Active and sustainable travel.</a:t>
            </a:r>
          </a:p>
          <a:p>
            <a:pPr marL="0" indent="0">
              <a:buNone/>
            </a:pPr>
            <a:r>
              <a:rPr lang="en-US" sz="1200" dirty="0"/>
              <a:t>Footpaths must be continuous along streets to avoid crossings of the carriageway.</a:t>
            </a:r>
          </a:p>
        </p:txBody>
      </p:sp>
      <p:sp>
        <p:nvSpPr>
          <p:cNvPr id="3" name="Text Placeholder 60">
            <a:extLst>
              <a:ext uri="{FF2B5EF4-FFF2-40B4-BE49-F238E27FC236}">
                <a16:creationId xmlns:a16="http://schemas.microsoft.com/office/drawing/2014/main" id="{58FB118C-FFFC-1BCE-5DFA-A4C29DDB5557}"/>
              </a:ext>
            </a:extLst>
          </p:cNvPr>
          <p:cNvSpPr txBox="1">
            <a:spLocks/>
          </p:cNvSpPr>
          <p:nvPr/>
        </p:nvSpPr>
        <p:spPr>
          <a:xfrm>
            <a:off x="908247" y="2463604"/>
            <a:ext cx="6915321" cy="446734"/>
          </a:xfrm>
          <a:prstGeom prst="rect">
            <a:avLst/>
          </a:prstGeom>
        </p:spPr>
        <p:txBody>
          <a:bodyPr vert="horz" lIns="0" tIns="0" rIns="0" bIns="0" rtlCol="0" anchor="b" anchorCtr="0">
            <a:noAutofit/>
          </a:bodyPr>
          <a:lstStyle>
            <a:lvl1pPr marL="0" indent="0" algn="ctr"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rgbClr val="7BBE7A"/>
                </a:solidFill>
              </a:rPr>
              <a:t>P.1.i. PRIMARY</a:t>
            </a:r>
          </a:p>
        </p:txBody>
      </p:sp>
      <p:sp>
        <p:nvSpPr>
          <p:cNvPr id="4" name="Text Placeholder 56">
            <a:extLst>
              <a:ext uri="{FF2B5EF4-FFF2-40B4-BE49-F238E27FC236}">
                <a16:creationId xmlns:a16="http://schemas.microsoft.com/office/drawing/2014/main" id="{2A45E33A-B523-BBDD-7784-680C48AAD59E}"/>
              </a:ext>
            </a:extLst>
          </p:cNvPr>
          <p:cNvSpPr txBox="1">
            <a:spLocks/>
          </p:cNvSpPr>
          <p:nvPr/>
        </p:nvSpPr>
        <p:spPr>
          <a:xfrm>
            <a:off x="838200" y="3049329"/>
            <a:ext cx="10660222" cy="64508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The primary street will provide direct vehicular access to the residential area as a whole. It also plays an important function within the public transport network, as a bus route may be accommodated. The primary street will be defined by a tree lined avenue with trees planted within a 2 </a:t>
            </a:r>
            <a:r>
              <a:rPr lang="en-US" sz="1200" dirty="0" err="1"/>
              <a:t>metre</a:t>
            </a:r>
            <a:r>
              <a:rPr lang="en-US" sz="1200" dirty="0"/>
              <a:t> grass verge adjacent to both sides of the carriageway. The primary street will also include a combined footpath cycleway to one side.</a:t>
            </a:r>
          </a:p>
        </p:txBody>
      </p:sp>
      <p:pic>
        <p:nvPicPr>
          <p:cNvPr id="6" name="Graphic 5" descr="Gauge with solid fill">
            <a:extLst>
              <a:ext uri="{FF2B5EF4-FFF2-40B4-BE49-F238E27FC236}">
                <a16:creationId xmlns:a16="http://schemas.microsoft.com/office/drawing/2014/main" id="{0376FA97-5E79-C966-B89D-16F8E9E3DD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3527" y="4137584"/>
            <a:ext cx="914400" cy="914400"/>
          </a:xfrm>
          <a:prstGeom prst="rect">
            <a:avLst/>
          </a:prstGeom>
        </p:spPr>
      </p:pic>
      <p:pic>
        <p:nvPicPr>
          <p:cNvPr id="8" name="Graphic 7" descr="Signpost with solid fill">
            <a:extLst>
              <a:ext uri="{FF2B5EF4-FFF2-40B4-BE49-F238E27FC236}">
                <a16:creationId xmlns:a16="http://schemas.microsoft.com/office/drawing/2014/main" id="{1E08AA8C-F305-E862-C189-DE5960458C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2445" y="4129428"/>
            <a:ext cx="887597" cy="887597"/>
          </a:xfrm>
          <a:prstGeom prst="rect">
            <a:avLst/>
          </a:prstGeom>
        </p:spPr>
      </p:pic>
      <p:pic>
        <p:nvPicPr>
          <p:cNvPr id="10" name="Graphic 9" descr="Shoe footprints with solid fill">
            <a:extLst>
              <a:ext uri="{FF2B5EF4-FFF2-40B4-BE49-F238E27FC236}">
                <a16:creationId xmlns:a16="http://schemas.microsoft.com/office/drawing/2014/main" id="{6E6FA35C-FB5C-82A1-6D17-AF2BFB6DC0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54543" y="4213147"/>
            <a:ext cx="756593" cy="756593"/>
          </a:xfrm>
          <a:prstGeom prst="rect">
            <a:avLst/>
          </a:prstGeom>
        </p:spPr>
      </p:pic>
      <p:pic>
        <p:nvPicPr>
          <p:cNvPr id="12" name="Graphic 11" descr="Car with solid fill">
            <a:extLst>
              <a:ext uri="{FF2B5EF4-FFF2-40B4-BE49-F238E27FC236}">
                <a16:creationId xmlns:a16="http://schemas.microsoft.com/office/drawing/2014/main" id="{CAFE5770-D0E2-E9EB-E6C4-662E14D55C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36000" y="4145256"/>
            <a:ext cx="914400" cy="914400"/>
          </a:xfrm>
          <a:prstGeom prst="rect">
            <a:avLst/>
          </a:prstGeom>
        </p:spPr>
      </p:pic>
      <p:sp>
        <p:nvSpPr>
          <p:cNvPr id="5" name="Slide Number Placeholder 4">
            <a:extLst>
              <a:ext uri="{FF2B5EF4-FFF2-40B4-BE49-F238E27FC236}">
                <a16:creationId xmlns:a16="http://schemas.microsoft.com/office/drawing/2014/main" id="{DDEB606B-7378-6848-5FEF-F8FB7EB809F4}"/>
              </a:ext>
            </a:extLst>
          </p:cNvPr>
          <p:cNvSpPr>
            <a:spLocks noGrp="1"/>
          </p:cNvSpPr>
          <p:nvPr>
            <p:ph type="sldNum" sz="quarter" idx="12"/>
          </p:nvPr>
        </p:nvSpPr>
        <p:spPr/>
        <p:txBody>
          <a:bodyPr/>
          <a:lstStyle/>
          <a:p>
            <a:pPr rtl="0"/>
            <a:fld id="{294A09A9-5501-47C1-A89A-A340965A2BE2}" type="slidenum">
              <a:rPr lang="en-GB" noProof="0" smtClean="0"/>
              <a:t>35</a:t>
            </a:fld>
            <a:endParaRPr lang="en-GB" noProof="0"/>
          </a:p>
        </p:txBody>
      </p:sp>
    </p:spTree>
    <p:extLst>
      <p:ext uri="{BB962C8B-B14F-4D97-AF65-F5344CB8AC3E}">
        <p14:creationId xmlns:p14="http://schemas.microsoft.com/office/powerpoint/2010/main" val="4256354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D8ECC-85A6-4227-B35B-C8D911700BD1}"/>
              </a:ext>
            </a:extLst>
          </p:cNvPr>
          <p:cNvSpPr>
            <a:spLocks noGrp="1"/>
          </p:cNvSpPr>
          <p:nvPr>
            <p:ph type="dt" sz="half" idx="10"/>
          </p:nvPr>
        </p:nvSpPr>
        <p:spPr>
          <a:xfrm>
            <a:off x="838200" y="6356350"/>
            <a:ext cx="2743200" cy="365125"/>
          </a:xfrm>
        </p:spPr>
        <p:txBody>
          <a:bodyPr rtlCol="0"/>
          <a:lstStyle/>
          <a:p>
            <a:pPr rtl="0"/>
            <a:fld id="{38B1F243-7B97-4EEF-9E20-6207787CB90E}" type="datetime1">
              <a:rPr lang="en-GB" smtClean="0"/>
              <a:t>10/07/2024</a:t>
            </a:fld>
            <a:endParaRPr lang="en-GB" dirty="0"/>
          </a:p>
        </p:txBody>
      </p:sp>
      <p:sp>
        <p:nvSpPr>
          <p:cNvPr id="4" name="Footer Placeholder 3">
            <a:extLst>
              <a:ext uri="{FF2B5EF4-FFF2-40B4-BE49-F238E27FC236}">
                <a16:creationId xmlns:a16="http://schemas.microsoft.com/office/drawing/2014/main" id="{870FA594-F84D-4D8F-A4D2-08E985F27B0F}"/>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endParaRPr lang="en-GB" dirty="0"/>
          </a:p>
        </p:txBody>
      </p:sp>
      <p:sp>
        <p:nvSpPr>
          <p:cNvPr id="2" name="Content Placeholder 7">
            <a:extLst>
              <a:ext uri="{FF2B5EF4-FFF2-40B4-BE49-F238E27FC236}">
                <a16:creationId xmlns:a16="http://schemas.microsoft.com/office/drawing/2014/main" id="{DA4FE8B1-A877-865B-D6FB-BB5CBCB23D47}"/>
              </a:ext>
            </a:extLst>
          </p:cNvPr>
          <p:cNvSpPr txBox="1">
            <a:spLocks/>
          </p:cNvSpPr>
          <p:nvPr/>
        </p:nvSpPr>
        <p:spPr>
          <a:xfrm>
            <a:off x="3980862" y="5080925"/>
            <a:ext cx="3915343" cy="9135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t>The images to the right indicate how differing surface materials define the difference between the public and private realms. Where railings or fences are not used, particularly in shared areas, then examples such as this should be followed.</a:t>
            </a:r>
            <a:endParaRPr lang="en-GB" sz="1200" dirty="0"/>
          </a:p>
        </p:txBody>
      </p:sp>
      <p:pic>
        <p:nvPicPr>
          <p:cNvPr id="6" name="Picture Placeholder 10">
            <a:extLst>
              <a:ext uri="{FF2B5EF4-FFF2-40B4-BE49-F238E27FC236}">
                <a16:creationId xmlns:a16="http://schemas.microsoft.com/office/drawing/2014/main" id="{73794D79-D893-8777-1D07-BC1A28B6E8C4}"/>
              </a:ext>
            </a:extLst>
          </p:cNvPr>
          <p:cNvPicPr>
            <a:picLocks noChangeAspect="1"/>
          </p:cNvPicPr>
          <p:nvPr/>
        </p:nvPicPr>
        <p:blipFill>
          <a:blip r:embed="rId3"/>
          <a:srcRect/>
          <a:stretch/>
        </p:blipFill>
        <p:spPr>
          <a:xfrm>
            <a:off x="7990295" y="565735"/>
            <a:ext cx="2686940" cy="2404618"/>
          </a:xfrm>
          <a:prstGeom prst="rect">
            <a:avLst/>
          </a:prstGeom>
        </p:spPr>
      </p:pic>
      <p:pic>
        <p:nvPicPr>
          <p:cNvPr id="8" name="Picture Placeholder 10">
            <a:extLst>
              <a:ext uri="{FF2B5EF4-FFF2-40B4-BE49-F238E27FC236}">
                <a16:creationId xmlns:a16="http://schemas.microsoft.com/office/drawing/2014/main" id="{7A5DEF8C-8853-55FF-9120-1F5A078A92CE}"/>
              </a:ext>
            </a:extLst>
          </p:cNvPr>
          <p:cNvPicPr>
            <a:picLocks noChangeAspect="1"/>
          </p:cNvPicPr>
          <p:nvPr/>
        </p:nvPicPr>
        <p:blipFill>
          <a:blip r:embed="rId4"/>
          <a:srcRect/>
          <a:stretch/>
        </p:blipFill>
        <p:spPr>
          <a:xfrm>
            <a:off x="7990295" y="3093315"/>
            <a:ext cx="2627673" cy="2901142"/>
          </a:xfrm>
          <a:prstGeom prst="rect">
            <a:avLst/>
          </a:prstGeom>
        </p:spPr>
      </p:pic>
      <p:sp>
        <p:nvSpPr>
          <p:cNvPr id="11" name="Slide Number Placeholder 10">
            <a:extLst>
              <a:ext uri="{FF2B5EF4-FFF2-40B4-BE49-F238E27FC236}">
                <a16:creationId xmlns:a16="http://schemas.microsoft.com/office/drawing/2014/main" id="{BAA3ACAB-4747-203D-8D3F-37FB2E61C44C}"/>
              </a:ext>
            </a:extLst>
          </p:cNvPr>
          <p:cNvSpPr>
            <a:spLocks noGrp="1"/>
          </p:cNvSpPr>
          <p:nvPr>
            <p:ph type="sldNum" sz="quarter" idx="12"/>
          </p:nvPr>
        </p:nvSpPr>
        <p:spPr/>
        <p:txBody>
          <a:bodyPr/>
          <a:lstStyle/>
          <a:p>
            <a:pPr rtl="0"/>
            <a:fld id="{294A09A9-5501-47C1-A89A-A340965A2BE2}" type="slidenum">
              <a:rPr lang="en-GB" noProof="0" smtClean="0"/>
              <a:t>36</a:t>
            </a:fld>
            <a:endParaRPr lang="en-GB" noProof="0"/>
          </a:p>
        </p:txBody>
      </p:sp>
      <p:grpSp>
        <p:nvGrpSpPr>
          <p:cNvPr id="20" name="Group 19">
            <a:extLst>
              <a:ext uri="{FF2B5EF4-FFF2-40B4-BE49-F238E27FC236}">
                <a16:creationId xmlns:a16="http://schemas.microsoft.com/office/drawing/2014/main" id="{56819DF0-B447-CFE1-D23F-E4168BE19E54}"/>
              </a:ext>
            </a:extLst>
          </p:cNvPr>
          <p:cNvGrpSpPr/>
          <p:nvPr/>
        </p:nvGrpSpPr>
        <p:grpSpPr>
          <a:xfrm>
            <a:off x="342466" y="974434"/>
            <a:ext cx="6898723" cy="3477069"/>
            <a:chOff x="459007" y="1076518"/>
            <a:chExt cx="6898723" cy="3477069"/>
          </a:xfrm>
        </p:grpSpPr>
        <p:sp>
          <p:nvSpPr>
            <p:cNvPr id="10" name="Content Placeholder 7">
              <a:extLst>
                <a:ext uri="{FF2B5EF4-FFF2-40B4-BE49-F238E27FC236}">
                  <a16:creationId xmlns:a16="http://schemas.microsoft.com/office/drawing/2014/main" id="{B6E6B413-819C-9CB3-3D97-4883FF972DD2}"/>
                </a:ext>
              </a:extLst>
            </p:cNvPr>
            <p:cNvSpPr txBox="1">
              <a:spLocks/>
            </p:cNvSpPr>
            <p:nvPr/>
          </p:nvSpPr>
          <p:spPr>
            <a:xfrm>
              <a:off x="948932" y="1076518"/>
              <a:ext cx="3915343" cy="313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7BBE7A"/>
                  </a:solidFill>
                  <a:latin typeface="+mj-lt"/>
                </a:rPr>
                <a:t>PRIMARY STREET LAYOUT</a:t>
              </a:r>
              <a:endParaRPr lang="en-GB" sz="1800" dirty="0">
                <a:solidFill>
                  <a:srgbClr val="7BBE7A"/>
                </a:solidFill>
                <a:latin typeface="+mj-lt"/>
              </a:endParaRPr>
            </a:p>
          </p:txBody>
        </p:sp>
        <p:pic>
          <p:nvPicPr>
            <p:cNvPr id="7" name="Picture 6" descr="A drawing of a street with cars and trees&#10;&#10;Description automatically generated">
              <a:extLst>
                <a:ext uri="{FF2B5EF4-FFF2-40B4-BE49-F238E27FC236}">
                  <a16:creationId xmlns:a16="http://schemas.microsoft.com/office/drawing/2014/main" id="{0B7A35EA-3F81-81DF-C09D-3794E9D681D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3226" y="1547762"/>
              <a:ext cx="6254504" cy="2363506"/>
            </a:xfrm>
            <a:prstGeom prst="rect">
              <a:avLst/>
            </a:prstGeom>
          </p:spPr>
        </p:pic>
        <p:sp>
          <p:nvSpPr>
            <p:cNvPr id="9" name="Content Placeholder 4">
              <a:extLst>
                <a:ext uri="{FF2B5EF4-FFF2-40B4-BE49-F238E27FC236}">
                  <a16:creationId xmlns:a16="http://schemas.microsoft.com/office/drawing/2014/main" id="{844D2037-F28D-A6BD-876A-D24727CC0D0A}"/>
                </a:ext>
              </a:extLst>
            </p:cNvPr>
            <p:cNvSpPr txBox="1">
              <a:spLocks/>
            </p:cNvSpPr>
            <p:nvPr/>
          </p:nvSpPr>
          <p:spPr>
            <a:xfrm>
              <a:off x="459007" y="2190081"/>
              <a:ext cx="1030510" cy="3651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US" sz="1000" dirty="0"/>
                <a:t>1 – 2.5 </a:t>
              </a:r>
              <a:r>
                <a:rPr lang="en-US" sz="1000" dirty="0" err="1"/>
                <a:t>storey</a:t>
              </a:r>
              <a:r>
                <a:rPr lang="en-US" sz="1000" dirty="0"/>
                <a:t> high frontage</a:t>
              </a:r>
              <a:endParaRPr lang="en-GB" sz="1000" dirty="0"/>
            </a:p>
          </p:txBody>
        </p:sp>
        <p:sp>
          <p:nvSpPr>
            <p:cNvPr id="13" name="Content Placeholder 4">
              <a:extLst>
                <a:ext uri="{FF2B5EF4-FFF2-40B4-BE49-F238E27FC236}">
                  <a16:creationId xmlns:a16="http://schemas.microsoft.com/office/drawing/2014/main" id="{E7CA3E62-7287-2ED2-CE0D-9E0731DD68DE}"/>
                </a:ext>
              </a:extLst>
            </p:cNvPr>
            <p:cNvSpPr txBox="1">
              <a:spLocks/>
            </p:cNvSpPr>
            <p:nvPr/>
          </p:nvSpPr>
          <p:spPr>
            <a:xfrm>
              <a:off x="1618316" y="3781420"/>
              <a:ext cx="761365"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1m min wide Front Garden</a:t>
              </a:r>
              <a:endParaRPr lang="en-GB" sz="900" dirty="0"/>
            </a:p>
          </p:txBody>
        </p:sp>
        <p:sp>
          <p:nvSpPr>
            <p:cNvPr id="5" name="Content Placeholder 4">
              <a:extLst>
                <a:ext uri="{FF2B5EF4-FFF2-40B4-BE49-F238E27FC236}">
                  <a16:creationId xmlns:a16="http://schemas.microsoft.com/office/drawing/2014/main" id="{B42FD9EC-5928-A153-B331-62115732EAA6}"/>
                </a:ext>
              </a:extLst>
            </p:cNvPr>
            <p:cNvSpPr txBox="1">
              <a:spLocks/>
            </p:cNvSpPr>
            <p:nvPr/>
          </p:nvSpPr>
          <p:spPr>
            <a:xfrm>
              <a:off x="2277379" y="3781419"/>
              <a:ext cx="925033" cy="704855"/>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3m wide footpath/ cycleway</a:t>
              </a:r>
              <a:endParaRPr lang="en-GB" sz="900" dirty="0"/>
            </a:p>
          </p:txBody>
        </p:sp>
        <p:sp>
          <p:nvSpPr>
            <p:cNvPr id="15" name="Content Placeholder 4">
              <a:extLst>
                <a:ext uri="{FF2B5EF4-FFF2-40B4-BE49-F238E27FC236}">
                  <a16:creationId xmlns:a16="http://schemas.microsoft.com/office/drawing/2014/main" id="{9AC4B687-4D1A-A18C-347A-4F5247FA914D}"/>
                </a:ext>
              </a:extLst>
            </p:cNvPr>
            <p:cNvSpPr txBox="1">
              <a:spLocks/>
            </p:cNvSpPr>
            <p:nvPr/>
          </p:nvSpPr>
          <p:spPr>
            <a:xfrm>
              <a:off x="3090210" y="3789023"/>
              <a:ext cx="586505" cy="704855"/>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2m wide grass verge</a:t>
              </a:r>
              <a:endParaRPr lang="en-GB" sz="900" dirty="0"/>
            </a:p>
          </p:txBody>
        </p:sp>
        <p:sp>
          <p:nvSpPr>
            <p:cNvPr id="16" name="Content Placeholder 4">
              <a:extLst>
                <a:ext uri="{FF2B5EF4-FFF2-40B4-BE49-F238E27FC236}">
                  <a16:creationId xmlns:a16="http://schemas.microsoft.com/office/drawing/2014/main" id="{58A6FC1A-2EC7-378D-5FDB-D6816EB899DA}"/>
                </a:ext>
              </a:extLst>
            </p:cNvPr>
            <p:cNvSpPr txBox="1">
              <a:spLocks/>
            </p:cNvSpPr>
            <p:nvPr/>
          </p:nvSpPr>
          <p:spPr>
            <a:xfrm>
              <a:off x="3585452" y="3848732"/>
              <a:ext cx="1069751" cy="704855"/>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6.5 – 7.3m wide carriageway</a:t>
              </a:r>
              <a:endParaRPr lang="en-GB" sz="900" dirty="0"/>
            </a:p>
          </p:txBody>
        </p:sp>
        <p:sp>
          <p:nvSpPr>
            <p:cNvPr id="17" name="Content Placeholder 4">
              <a:extLst>
                <a:ext uri="{FF2B5EF4-FFF2-40B4-BE49-F238E27FC236}">
                  <a16:creationId xmlns:a16="http://schemas.microsoft.com/office/drawing/2014/main" id="{79B08A72-CB38-7E0B-1367-F62A66A18C77}"/>
                </a:ext>
              </a:extLst>
            </p:cNvPr>
            <p:cNvSpPr txBox="1">
              <a:spLocks/>
            </p:cNvSpPr>
            <p:nvPr/>
          </p:nvSpPr>
          <p:spPr>
            <a:xfrm>
              <a:off x="5281802" y="3759974"/>
              <a:ext cx="586505" cy="704855"/>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2m wide grass verge</a:t>
              </a:r>
              <a:endParaRPr lang="en-GB" sz="900" dirty="0"/>
            </a:p>
          </p:txBody>
        </p:sp>
        <p:sp>
          <p:nvSpPr>
            <p:cNvPr id="18" name="Content Placeholder 4">
              <a:extLst>
                <a:ext uri="{FF2B5EF4-FFF2-40B4-BE49-F238E27FC236}">
                  <a16:creationId xmlns:a16="http://schemas.microsoft.com/office/drawing/2014/main" id="{4F90BF9D-B5D5-63F0-CB55-969D2A30CAE8}"/>
                </a:ext>
              </a:extLst>
            </p:cNvPr>
            <p:cNvSpPr txBox="1">
              <a:spLocks/>
            </p:cNvSpPr>
            <p:nvPr/>
          </p:nvSpPr>
          <p:spPr>
            <a:xfrm>
              <a:off x="5728779" y="3763895"/>
              <a:ext cx="681511" cy="704855"/>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1.8m wide footpath</a:t>
              </a:r>
              <a:endParaRPr lang="en-GB" sz="900" dirty="0"/>
            </a:p>
          </p:txBody>
        </p:sp>
        <p:sp>
          <p:nvSpPr>
            <p:cNvPr id="19" name="Content Placeholder 4">
              <a:extLst>
                <a:ext uri="{FF2B5EF4-FFF2-40B4-BE49-F238E27FC236}">
                  <a16:creationId xmlns:a16="http://schemas.microsoft.com/office/drawing/2014/main" id="{DB3FB4E2-4415-E1D7-CD61-D98F7006B056}"/>
                </a:ext>
              </a:extLst>
            </p:cNvPr>
            <p:cNvSpPr txBox="1">
              <a:spLocks/>
            </p:cNvSpPr>
            <p:nvPr/>
          </p:nvSpPr>
          <p:spPr>
            <a:xfrm>
              <a:off x="6329428" y="3762534"/>
              <a:ext cx="837575" cy="704855"/>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1m min wide front garden</a:t>
              </a:r>
              <a:endParaRPr lang="en-GB" sz="900" dirty="0"/>
            </a:p>
          </p:txBody>
        </p:sp>
      </p:grpSp>
      <p:sp>
        <p:nvSpPr>
          <p:cNvPr id="12" name="Content Placeholder 4">
            <a:extLst>
              <a:ext uri="{FF2B5EF4-FFF2-40B4-BE49-F238E27FC236}">
                <a16:creationId xmlns:a16="http://schemas.microsoft.com/office/drawing/2014/main" id="{FB574C87-C9D6-43B3-4755-102F67E51902}"/>
              </a:ext>
            </a:extLst>
          </p:cNvPr>
          <p:cNvSpPr txBox="1">
            <a:spLocks/>
          </p:cNvSpPr>
          <p:nvPr/>
        </p:nvSpPr>
        <p:spPr>
          <a:xfrm>
            <a:off x="6959785" y="2244417"/>
            <a:ext cx="1030510" cy="3651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000" dirty="0"/>
              <a:t>2 – 2.5 </a:t>
            </a:r>
            <a:r>
              <a:rPr lang="en-US" sz="1000" dirty="0" err="1"/>
              <a:t>storey</a:t>
            </a:r>
            <a:r>
              <a:rPr lang="en-US" sz="1000" dirty="0"/>
              <a:t> high frontage</a:t>
            </a:r>
            <a:endParaRPr lang="en-GB" sz="1000" dirty="0"/>
          </a:p>
        </p:txBody>
      </p:sp>
      <p:sp>
        <p:nvSpPr>
          <p:cNvPr id="14" name="Title 1">
            <a:extLst>
              <a:ext uri="{FF2B5EF4-FFF2-40B4-BE49-F238E27FC236}">
                <a16:creationId xmlns:a16="http://schemas.microsoft.com/office/drawing/2014/main" id="{1407A39C-565D-4547-AD46-8D6DF6CE838D}"/>
              </a:ext>
            </a:extLst>
          </p:cNvPr>
          <p:cNvSpPr txBox="1">
            <a:spLocks/>
          </p:cNvSpPr>
          <p:nvPr/>
        </p:nvSpPr>
        <p:spPr>
          <a:xfrm>
            <a:off x="841248" y="381001"/>
            <a:ext cx="10972800" cy="479356"/>
          </a:xfrm>
          <a:prstGeom prst="rect">
            <a:avLst/>
          </a:prstGeom>
        </p:spPr>
        <p:txBody>
          <a:bodyPr rtlCol="0">
            <a:normAutofit lnSpcReduction="10000"/>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dirty="0">
                <a:solidFill>
                  <a:srgbClr val="7BBE7A"/>
                </a:solidFill>
                <a:latin typeface="+mn-lt"/>
              </a:rPr>
              <a:t>PUBLIC SPACES</a:t>
            </a:r>
          </a:p>
        </p:txBody>
      </p:sp>
    </p:spTree>
    <p:extLst>
      <p:ext uri="{BB962C8B-B14F-4D97-AF65-F5344CB8AC3E}">
        <p14:creationId xmlns:p14="http://schemas.microsoft.com/office/powerpoint/2010/main" val="1651205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7">
            <a:extLst>
              <a:ext uri="{FF2B5EF4-FFF2-40B4-BE49-F238E27FC236}">
                <a16:creationId xmlns:a16="http://schemas.microsoft.com/office/drawing/2014/main" id="{EA39E7C6-954A-1BB0-3597-7C19428058F0}"/>
              </a:ext>
            </a:extLst>
          </p:cNvPr>
          <p:cNvSpPr>
            <a:spLocks noGrp="1"/>
          </p:cNvSpPr>
          <p:nvPr>
            <p:ph type="dt" sz="half" idx="10"/>
          </p:nvPr>
        </p:nvSpPr>
        <p:spPr/>
        <p:txBody>
          <a:bodyPr/>
          <a:lstStyle/>
          <a:p>
            <a:pPr rtl="0"/>
            <a:fld id="{77E02927-527C-4047-8B74-A7F6BC60C938}" type="datetime1">
              <a:rPr lang="en-GB" noProof="0" smtClean="0"/>
              <a:t>10/07/2024</a:t>
            </a:fld>
            <a:endParaRPr lang="en-GB" noProof="0"/>
          </a:p>
        </p:txBody>
      </p:sp>
      <p:sp>
        <p:nvSpPr>
          <p:cNvPr id="19" name="Footer Placeholder 18">
            <a:extLst>
              <a:ext uri="{FF2B5EF4-FFF2-40B4-BE49-F238E27FC236}">
                <a16:creationId xmlns:a16="http://schemas.microsoft.com/office/drawing/2014/main" id="{01239E35-08F3-2D86-800C-A6529E348342}"/>
              </a:ext>
            </a:extLst>
          </p:cNvPr>
          <p:cNvSpPr>
            <a:spLocks noGrp="1"/>
          </p:cNvSpPr>
          <p:nvPr>
            <p:ph type="ftr" sz="quarter" idx="11"/>
          </p:nvPr>
        </p:nvSpPr>
        <p:spPr/>
        <p:txBody>
          <a:bodyPr/>
          <a:lstStyle/>
          <a:p>
            <a:pPr rtl="0"/>
            <a:r>
              <a:rPr lang="en-GB" noProof="0"/>
              <a:t>Buckingham Design Code: 2024 - 2044</a:t>
            </a:r>
          </a:p>
        </p:txBody>
      </p:sp>
      <p:sp>
        <p:nvSpPr>
          <p:cNvPr id="21" name="Text Placeholder 10">
            <a:extLst>
              <a:ext uri="{FF2B5EF4-FFF2-40B4-BE49-F238E27FC236}">
                <a16:creationId xmlns:a16="http://schemas.microsoft.com/office/drawing/2014/main" id="{07B2E2F8-C64B-E930-1AF6-EBBC2E26FD08}"/>
              </a:ext>
            </a:extLst>
          </p:cNvPr>
          <p:cNvSpPr txBox="1">
            <a:spLocks/>
          </p:cNvSpPr>
          <p:nvPr/>
        </p:nvSpPr>
        <p:spPr>
          <a:xfrm>
            <a:off x="2630180" y="4784855"/>
            <a:ext cx="1362069" cy="32189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2" name="Text Placeholder 11">
            <a:extLst>
              <a:ext uri="{FF2B5EF4-FFF2-40B4-BE49-F238E27FC236}">
                <a16:creationId xmlns:a16="http://schemas.microsoft.com/office/drawing/2014/main" id="{6BA4CA1D-BB5B-5667-9EB4-08A9744EED39}"/>
              </a:ext>
            </a:extLst>
          </p:cNvPr>
          <p:cNvSpPr txBox="1">
            <a:spLocks/>
          </p:cNvSpPr>
          <p:nvPr/>
        </p:nvSpPr>
        <p:spPr>
          <a:xfrm>
            <a:off x="2618541" y="5548585"/>
            <a:ext cx="1362068" cy="402477"/>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dirty="0"/>
              <a:t>6m</a:t>
            </a:r>
          </a:p>
        </p:txBody>
      </p:sp>
      <p:sp>
        <p:nvSpPr>
          <p:cNvPr id="23" name="Rectangle 22">
            <a:extLst>
              <a:ext uri="{FF2B5EF4-FFF2-40B4-BE49-F238E27FC236}">
                <a16:creationId xmlns:a16="http://schemas.microsoft.com/office/drawing/2014/main" id="{0A26649B-3090-3192-A2FB-D361C428B627}"/>
              </a:ext>
              <a:ext uri="{C183D7F6-B498-43B3-948B-1728B52AA6E4}">
                <adec:decorative xmlns:adec="http://schemas.microsoft.com/office/drawing/2017/decorative" val="1"/>
              </a:ext>
            </a:extLst>
          </p:cNvPr>
          <p:cNvSpPr/>
          <p:nvPr/>
        </p:nvSpPr>
        <p:spPr>
          <a:xfrm>
            <a:off x="2620167"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4" name="Text Placeholder 10">
            <a:extLst>
              <a:ext uri="{FF2B5EF4-FFF2-40B4-BE49-F238E27FC236}">
                <a16:creationId xmlns:a16="http://schemas.microsoft.com/office/drawing/2014/main" id="{8313C532-E327-9C88-E24B-D47F24F7BB6F}"/>
              </a:ext>
            </a:extLst>
          </p:cNvPr>
          <p:cNvSpPr txBox="1">
            <a:spLocks/>
          </p:cNvSpPr>
          <p:nvPr/>
        </p:nvSpPr>
        <p:spPr>
          <a:xfrm>
            <a:off x="4080667" y="5043825"/>
            <a:ext cx="1362069" cy="4134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Kerb</a:t>
            </a:r>
          </a:p>
        </p:txBody>
      </p:sp>
      <p:sp>
        <p:nvSpPr>
          <p:cNvPr id="25" name="Text Placeholder 11">
            <a:extLst>
              <a:ext uri="{FF2B5EF4-FFF2-40B4-BE49-F238E27FC236}">
                <a16:creationId xmlns:a16="http://schemas.microsoft.com/office/drawing/2014/main" id="{77E9B17B-A792-0FAB-82F5-02CD07189D04}"/>
              </a:ext>
            </a:extLst>
          </p:cNvPr>
          <p:cNvSpPr txBox="1">
            <a:spLocks/>
          </p:cNvSpPr>
          <p:nvPr/>
        </p:nvSpPr>
        <p:spPr>
          <a:xfrm>
            <a:off x="4053152" y="5547564"/>
            <a:ext cx="1362068" cy="402477"/>
          </a:xfrm>
          <a:prstGeom prst="rect">
            <a:avLst/>
          </a:prstGeom>
        </p:spPr>
        <p:txBody>
          <a:bodyPr vert="horz" lIns="91440" tIns="45720" rIns="91440" bIns="45720" rtlCol="0">
            <a:normAutofit fontScale="92500"/>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Conservation style</a:t>
            </a:r>
          </a:p>
        </p:txBody>
      </p:sp>
      <p:sp>
        <p:nvSpPr>
          <p:cNvPr id="26" name="Rectangle 25">
            <a:extLst>
              <a:ext uri="{FF2B5EF4-FFF2-40B4-BE49-F238E27FC236}">
                <a16:creationId xmlns:a16="http://schemas.microsoft.com/office/drawing/2014/main" id="{62A10111-4FB2-FED7-9D12-AAAB958924D3}"/>
              </a:ext>
              <a:ext uri="{C183D7F6-B498-43B3-948B-1728B52AA6E4}">
                <adec:decorative xmlns:adec="http://schemas.microsoft.com/office/drawing/2017/decorative" val="1"/>
              </a:ext>
            </a:extLst>
          </p:cNvPr>
          <p:cNvSpPr/>
          <p:nvPr/>
        </p:nvSpPr>
        <p:spPr>
          <a:xfrm>
            <a:off x="4070654" y="4087177"/>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 name="Text Placeholder 10">
            <a:extLst>
              <a:ext uri="{FF2B5EF4-FFF2-40B4-BE49-F238E27FC236}">
                <a16:creationId xmlns:a16="http://schemas.microsoft.com/office/drawing/2014/main" id="{98F8C595-7A5F-8AA7-C957-ED03F5262D82}"/>
              </a:ext>
            </a:extLst>
          </p:cNvPr>
          <p:cNvSpPr txBox="1">
            <a:spLocks/>
          </p:cNvSpPr>
          <p:nvPr/>
        </p:nvSpPr>
        <p:spPr>
          <a:xfrm>
            <a:off x="5505265" y="5027462"/>
            <a:ext cx="1362069" cy="4209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Footpath (width)</a:t>
            </a:r>
          </a:p>
        </p:txBody>
      </p:sp>
      <p:sp>
        <p:nvSpPr>
          <p:cNvPr id="28" name="Text Placeholder 11">
            <a:extLst>
              <a:ext uri="{FF2B5EF4-FFF2-40B4-BE49-F238E27FC236}">
                <a16:creationId xmlns:a16="http://schemas.microsoft.com/office/drawing/2014/main" id="{288FDBA6-8F0F-6AA8-61F8-FBA168F9C577}"/>
              </a:ext>
            </a:extLst>
          </p:cNvPr>
          <p:cNvSpPr txBox="1">
            <a:spLocks/>
          </p:cNvSpPr>
          <p:nvPr/>
        </p:nvSpPr>
        <p:spPr>
          <a:xfrm>
            <a:off x="5511127" y="5543731"/>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1.8m minimum</a:t>
            </a:r>
          </a:p>
        </p:txBody>
      </p:sp>
      <p:sp>
        <p:nvSpPr>
          <p:cNvPr id="29" name="Rectangle 28">
            <a:extLst>
              <a:ext uri="{FF2B5EF4-FFF2-40B4-BE49-F238E27FC236}">
                <a16:creationId xmlns:a16="http://schemas.microsoft.com/office/drawing/2014/main" id="{7613132E-5478-F461-D4B2-B025B43BB25C}"/>
              </a:ext>
              <a:ext uri="{C183D7F6-B498-43B3-948B-1728B52AA6E4}">
                <adec:decorative xmlns:adec="http://schemas.microsoft.com/office/drawing/2017/decorative" val="1"/>
              </a:ext>
            </a:extLst>
          </p:cNvPr>
          <p:cNvSpPr/>
          <p:nvPr/>
        </p:nvSpPr>
        <p:spPr>
          <a:xfrm>
            <a:off x="5521141"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 name="Text Placeholder 10">
            <a:extLst>
              <a:ext uri="{FF2B5EF4-FFF2-40B4-BE49-F238E27FC236}">
                <a16:creationId xmlns:a16="http://schemas.microsoft.com/office/drawing/2014/main" id="{7B820AAE-5365-791E-5AE3-5CCE246E88C8}"/>
              </a:ext>
            </a:extLst>
          </p:cNvPr>
          <p:cNvSpPr txBox="1">
            <a:spLocks/>
          </p:cNvSpPr>
          <p:nvPr/>
        </p:nvSpPr>
        <p:spPr>
          <a:xfrm>
            <a:off x="6961613" y="4182281"/>
            <a:ext cx="1362069" cy="4645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Traffic calming</a:t>
            </a:r>
            <a:endParaRPr lang="en-GB" dirty="0"/>
          </a:p>
        </p:txBody>
      </p:sp>
      <p:sp>
        <p:nvSpPr>
          <p:cNvPr id="31" name="Text Placeholder 11">
            <a:extLst>
              <a:ext uri="{FF2B5EF4-FFF2-40B4-BE49-F238E27FC236}">
                <a16:creationId xmlns:a16="http://schemas.microsoft.com/office/drawing/2014/main" id="{9DC472F3-3741-DD6A-1663-FDBA9B184EA5}"/>
              </a:ext>
            </a:extLst>
          </p:cNvPr>
          <p:cNvSpPr txBox="1">
            <a:spLocks/>
          </p:cNvSpPr>
          <p:nvPr/>
        </p:nvSpPr>
        <p:spPr>
          <a:xfrm>
            <a:off x="6980295" y="4602456"/>
            <a:ext cx="1362068" cy="138661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through carriageway alignment, junction surface treatments, and changes in priority.</a:t>
            </a:r>
            <a:endParaRPr lang="en-GB" dirty="0"/>
          </a:p>
        </p:txBody>
      </p:sp>
      <p:sp>
        <p:nvSpPr>
          <p:cNvPr id="32" name="Rectangle 31">
            <a:extLst>
              <a:ext uri="{FF2B5EF4-FFF2-40B4-BE49-F238E27FC236}">
                <a16:creationId xmlns:a16="http://schemas.microsoft.com/office/drawing/2014/main" id="{7DF6D4EB-FCEB-3F23-79FA-C8E46D39FCDD}"/>
              </a:ext>
              <a:ext uri="{C183D7F6-B498-43B3-948B-1728B52AA6E4}">
                <adec:decorative xmlns:adec="http://schemas.microsoft.com/office/drawing/2017/decorative" val="1"/>
              </a:ext>
            </a:extLst>
          </p:cNvPr>
          <p:cNvSpPr/>
          <p:nvPr/>
        </p:nvSpPr>
        <p:spPr>
          <a:xfrm>
            <a:off x="6981642" y="4087177"/>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 name="Text Placeholder 10">
            <a:extLst>
              <a:ext uri="{FF2B5EF4-FFF2-40B4-BE49-F238E27FC236}">
                <a16:creationId xmlns:a16="http://schemas.microsoft.com/office/drawing/2014/main" id="{E95F1DAA-D11D-6FFE-A94F-905A4A2F56D7}"/>
              </a:ext>
            </a:extLst>
          </p:cNvPr>
          <p:cNvSpPr txBox="1">
            <a:spLocks/>
          </p:cNvSpPr>
          <p:nvPr/>
        </p:nvSpPr>
        <p:spPr>
          <a:xfrm>
            <a:off x="8458487" y="4308664"/>
            <a:ext cx="1362069" cy="7187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t>
            </a:r>
            <a:r>
              <a:rPr lang="en-GB" dirty="0"/>
              <a:t>wept path requirement (minimum)</a:t>
            </a:r>
          </a:p>
        </p:txBody>
      </p:sp>
      <p:sp>
        <p:nvSpPr>
          <p:cNvPr id="34" name="Text Placeholder 11">
            <a:extLst>
              <a:ext uri="{FF2B5EF4-FFF2-40B4-BE49-F238E27FC236}">
                <a16:creationId xmlns:a16="http://schemas.microsoft.com/office/drawing/2014/main" id="{F23CD396-8372-AF70-ECBE-FD33CDC46850}"/>
              </a:ext>
            </a:extLst>
          </p:cNvPr>
          <p:cNvSpPr txBox="1">
            <a:spLocks/>
          </p:cNvSpPr>
          <p:nvPr/>
        </p:nvSpPr>
        <p:spPr>
          <a:xfrm>
            <a:off x="8439449" y="5017025"/>
            <a:ext cx="1362068" cy="79811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Refuse collection vehicles, emergency vehicles</a:t>
            </a:r>
          </a:p>
        </p:txBody>
      </p:sp>
      <p:sp>
        <p:nvSpPr>
          <p:cNvPr id="35" name="Rectangle 34">
            <a:extLst>
              <a:ext uri="{FF2B5EF4-FFF2-40B4-BE49-F238E27FC236}">
                <a16:creationId xmlns:a16="http://schemas.microsoft.com/office/drawing/2014/main" id="{1F9D7848-64F9-2181-6356-32C11A8060EF}"/>
              </a:ext>
              <a:ext uri="{C183D7F6-B498-43B3-948B-1728B52AA6E4}">
                <adec:decorative xmlns:adec="http://schemas.microsoft.com/office/drawing/2017/decorative" val="1"/>
              </a:ext>
            </a:extLst>
          </p:cNvPr>
          <p:cNvSpPr/>
          <p:nvPr/>
        </p:nvSpPr>
        <p:spPr>
          <a:xfrm>
            <a:off x="8442143"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6" name="Text Placeholder 10">
            <a:extLst>
              <a:ext uri="{FF2B5EF4-FFF2-40B4-BE49-F238E27FC236}">
                <a16:creationId xmlns:a16="http://schemas.microsoft.com/office/drawing/2014/main" id="{5E491E67-DBD5-A481-2007-0989A40E1A3F}"/>
              </a:ext>
            </a:extLst>
          </p:cNvPr>
          <p:cNvSpPr txBox="1">
            <a:spLocks/>
          </p:cNvSpPr>
          <p:nvPr/>
        </p:nvSpPr>
        <p:spPr>
          <a:xfrm>
            <a:off x="9893619" y="4413457"/>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Planting</a:t>
            </a:r>
          </a:p>
        </p:txBody>
      </p:sp>
      <p:sp>
        <p:nvSpPr>
          <p:cNvPr id="37" name="Text Placeholder 11">
            <a:extLst>
              <a:ext uri="{FF2B5EF4-FFF2-40B4-BE49-F238E27FC236}">
                <a16:creationId xmlns:a16="http://schemas.microsoft.com/office/drawing/2014/main" id="{A4511BEF-851A-08F2-A7A7-165475E9BB1E}"/>
              </a:ext>
            </a:extLst>
          </p:cNvPr>
          <p:cNvSpPr txBox="1">
            <a:spLocks/>
          </p:cNvSpPr>
          <p:nvPr/>
        </p:nvSpPr>
        <p:spPr>
          <a:xfrm>
            <a:off x="9912658" y="4787743"/>
            <a:ext cx="1362068" cy="960989"/>
          </a:xfrm>
          <a:prstGeom prst="rect">
            <a:avLst/>
          </a:prstGeom>
        </p:spPr>
        <p:txBody>
          <a:bodyPr vert="horz" lIns="91440" tIns="45720" rIns="91440" bIns="45720" rtlCol="0">
            <a:normAutofit lnSpcReduction="10000"/>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Native tree species to be agreed with highway authority</a:t>
            </a:r>
          </a:p>
        </p:txBody>
      </p:sp>
      <p:sp>
        <p:nvSpPr>
          <p:cNvPr id="38" name="Rectangle 37">
            <a:extLst>
              <a:ext uri="{FF2B5EF4-FFF2-40B4-BE49-F238E27FC236}">
                <a16:creationId xmlns:a16="http://schemas.microsoft.com/office/drawing/2014/main" id="{04634FA4-728E-A92D-353F-EAB9B0932DB1}"/>
              </a:ext>
              <a:ext uri="{C183D7F6-B498-43B3-948B-1728B52AA6E4}">
                <adec:decorative xmlns:adec="http://schemas.microsoft.com/office/drawing/2017/decorative" val="1"/>
              </a:ext>
            </a:extLst>
          </p:cNvPr>
          <p:cNvSpPr/>
          <p:nvPr/>
        </p:nvSpPr>
        <p:spPr>
          <a:xfrm>
            <a:off x="9912658" y="4087177"/>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9" name="Text Placeholder 10">
            <a:extLst>
              <a:ext uri="{FF2B5EF4-FFF2-40B4-BE49-F238E27FC236}">
                <a16:creationId xmlns:a16="http://schemas.microsoft.com/office/drawing/2014/main" id="{4BF3A2CF-1157-2E4D-91B0-21C8A9A4D69D}"/>
              </a:ext>
            </a:extLst>
          </p:cNvPr>
          <p:cNvSpPr txBox="1">
            <a:spLocks/>
          </p:cNvSpPr>
          <p:nvPr/>
        </p:nvSpPr>
        <p:spPr>
          <a:xfrm>
            <a:off x="1143662" y="5051984"/>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Design speed</a:t>
            </a:r>
          </a:p>
        </p:txBody>
      </p:sp>
      <p:sp>
        <p:nvSpPr>
          <p:cNvPr id="40" name="Text Placeholder 11">
            <a:extLst>
              <a:ext uri="{FF2B5EF4-FFF2-40B4-BE49-F238E27FC236}">
                <a16:creationId xmlns:a16="http://schemas.microsoft.com/office/drawing/2014/main" id="{137F094B-822C-7127-D9AE-B209B48EF4BB}"/>
              </a:ext>
            </a:extLst>
          </p:cNvPr>
          <p:cNvSpPr txBox="1">
            <a:spLocks/>
          </p:cNvSpPr>
          <p:nvPr/>
        </p:nvSpPr>
        <p:spPr>
          <a:xfrm>
            <a:off x="1143662" y="5543730"/>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20 mph</a:t>
            </a:r>
          </a:p>
        </p:txBody>
      </p:sp>
      <p:sp>
        <p:nvSpPr>
          <p:cNvPr id="41" name="Rectangle 40">
            <a:extLst>
              <a:ext uri="{FF2B5EF4-FFF2-40B4-BE49-F238E27FC236}">
                <a16:creationId xmlns:a16="http://schemas.microsoft.com/office/drawing/2014/main" id="{73E5B2F8-C9CB-7320-4FCF-B7BE6E7DEE30}"/>
              </a:ext>
              <a:ext uri="{C183D7F6-B498-43B3-948B-1728B52AA6E4}">
                <adec:decorative xmlns:adec="http://schemas.microsoft.com/office/drawing/2017/decorative" val="1"/>
              </a:ext>
            </a:extLst>
          </p:cNvPr>
          <p:cNvSpPr/>
          <p:nvPr/>
        </p:nvSpPr>
        <p:spPr>
          <a:xfrm>
            <a:off x="1153677"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3" name="Text Placeholder 10">
            <a:extLst>
              <a:ext uri="{FF2B5EF4-FFF2-40B4-BE49-F238E27FC236}">
                <a16:creationId xmlns:a16="http://schemas.microsoft.com/office/drawing/2014/main" id="{AD7F759E-26CA-2E4C-5C17-3949D7AE554A}"/>
              </a:ext>
            </a:extLst>
          </p:cNvPr>
          <p:cNvSpPr txBox="1">
            <a:spLocks/>
          </p:cNvSpPr>
          <p:nvPr/>
        </p:nvSpPr>
        <p:spPr>
          <a:xfrm>
            <a:off x="2610151" y="5008704"/>
            <a:ext cx="1362069" cy="574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Carriageway (width)</a:t>
            </a:r>
          </a:p>
        </p:txBody>
      </p:sp>
      <p:sp>
        <p:nvSpPr>
          <p:cNvPr id="3" name="Text Placeholder 60">
            <a:extLst>
              <a:ext uri="{FF2B5EF4-FFF2-40B4-BE49-F238E27FC236}">
                <a16:creationId xmlns:a16="http://schemas.microsoft.com/office/drawing/2014/main" id="{58FB118C-FFFC-1BCE-5DFA-A4C29DDB5557}"/>
              </a:ext>
            </a:extLst>
          </p:cNvPr>
          <p:cNvSpPr txBox="1">
            <a:spLocks/>
          </p:cNvSpPr>
          <p:nvPr/>
        </p:nvSpPr>
        <p:spPr>
          <a:xfrm>
            <a:off x="956950" y="792968"/>
            <a:ext cx="6915321" cy="446734"/>
          </a:xfrm>
          <a:prstGeom prst="rect">
            <a:avLst/>
          </a:prstGeom>
        </p:spPr>
        <p:txBody>
          <a:bodyPr vert="horz" lIns="0" tIns="0" rIns="0" bIns="0" rtlCol="0" anchor="b" anchorCtr="0">
            <a:noAutofit/>
          </a:bodyPr>
          <a:lstStyle>
            <a:lvl1pPr marL="0" indent="0" algn="ctr"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rgbClr val="7BBE7A"/>
                </a:solidFill>
              </a:rPr>
              <a:t>P.1.ii SECONDARY </a:t>
            </a:r>
            <a:r>
              <a:rPr lang="en-GB" sz="1800" dirty="0">
                <a:solidFill>
                  <a:srgbClr val="7BBE7A"/>
                </a:solidFill>
              </a:rPr>
              <a:t>STREETS HIERARCHY</a:t>
            </a:r>
          </a:p>
        </p:txBody>
      </p:sp>
      <p:sp>
        <p:nvSpPr>
          <p:cNvPr id="4" name="Text Placeholder 56">
            <a:extLst>
              <a:ext uri="{FF2B5EF4-FFF2-40B4-BE49-F238E27FC236}">
                <a16:creationId xmlns:a16="http://schemas.microsoft.com/office/drawing/2014/main" id="{2A45E33A-B523-BBDD-7784-680C48AAD59E}"/>
              </a:ext>
            </a:extLst>
          </p:cNvPr>
          <p:cNvSpPr txBox="1">
            <a:spLocks/>
          </p:cNvSpPr>
          <p:nvPr/>
        </p:nvSpPr>
        <p:spPr>
          <a:xfrm>
            <a:off x="868982" y="1368439"/>
            <a:ext cx="3169618" cy="175576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These roads link </a:t>
            </a:r>
            <a:r>
              <a:rPr lang="en-US" sz="1200" dirty="0" err="1"/>
              <a:t>neighbourhoods</a:t>
            </a:r>
            <a:r>
              <a:rPr lang="en-US" sz="1200" dirty="0"/>
              <a:t> and feed the lower order roads. The secondary street is defined by informal trees planted in the verge and occasional tree planting in grates within a widened footpath.</a:t>
            </a:r>
          </a:p>
        </p:txBody>
      </p:sp>
      <p:pic>
        <p:nvPicPr>
          <p:cNvPr id="6" name="Graphic 5" descr="Gauge with solid fill">
            <a:extLst>
              <a:ext uri="{FF2B5EF4-FFF2-40B4-BE49-F238E27FC236}">
                <a16:creationId xmlns:a16="http://schemas.microsoft.com/office/drawing/2014/main" id="{0376FA97-5E79-C966-B89D-16F8E9E3DD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3527" y="4137584"/>
            <a:ext cx="914400" cy="914400"/>
          </a:xfrm>
          <a:prstGeom prst="rect">
            <a:avLst/>
          </a:prstGeom>
        </p:spPr>
      </p:pic>
      <p:pic>
        <p:nvPicPr>
          <p:cNvPr id="8" name="Graphic 7" descr="Signpost with solid fill">
            <a:extLst>
              <a:ext uri="{FF2B5EF4-FFF2-40B4-BE49-F238E27FC236}">
                <a16:creationId xmlns:a16="http://schemas.microsoft.com/office/drawing/2014/main" id="{1E08AA8C-F305-E862-C189-DE5960458C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2445" y="4129428"/>
            <a:ext cx="887597" cy="887597"/>
          </a:xfrm>
          <a:prstGeom prst="rect">
            <a:avLst/>
          </a:prstGeom>
        </p:spPr>
      </p:pic>
      <p:pic>
        <p:nvPicPr>
          <p:cNvPr id="10" name="Graphic 9" descr="Shoe footprints with solid fill">
            <a:extLst>
              <a:ext uri="{FF2B5EF4-FFF2-40B4-BE49-F238E27FC236}">
                <a16:creationId xmlns:a16="http://schemas.microsoft.com/office/drawing/2014/main" id="{6E6FA35C-FB5C-82A1-6D17-AF2BFB6DC0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54543" y="4213147"/>
            <a:ext cx="756593" cy="756593"/>
          </a:xfrm>
          <a:prstGeom prst="rect">
            <a:avLst/>
          </a:prstGeom>
        </p:spPr>
      </p:pic>
      <p:pic>
        <p:nvPicPr>
          <p:cNvPr id="12" name="Graphic 11" descr="Car with solid fill">
            <a:extLst>
              <a:ext uri="{FF2B5EF4-FFF2-40B4-BE49-F238E27FC236}">
                <a16:creationId xmlns:a16="http://schemas.microsoft.com/office/drawing/2014/main" id="{CAFE5770-D0E2-E9EB-E6C4-662E14D55C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36000" y="4145256"/>
            <a:ext cx="914400" cy="914400"/>
          </a:xfrm>
          <a:prstGeom prst="rect">
            <a:avLst/>
          </a:prstGeom>
        </p:spPr>
      </p:pic>
      <p:sp>
        <p:nvSpPr>
          <p:cNvPr id="2" name="Slide Number Placeholder 1">
            <a:extLst>
              <a:ext uri="{FF2B5EF4-FFF2-40B4-BE49-F238E27FC236}">
                <a16:creationId xmlns:a16="http://schemas.microsoft.com/office/drawing/2014/main" id="{29182314-EF28-33DD-D1B8-325EBC92F466}"/>
              </a:ext>
            </a:extLst>
          </p:cNvPr>
          <p:cNvSpPr>
            <a:spLocks noGrp="1"/>
          </p:cNvSpPr>
          <p:nvPr>
            <p:ph type="sldNum" sz="quarter" idx="12"/>
          </p:nvPr>
        </p:nvSpPr>
        <p:spPr/>
        <p:txBody>
          <a:bodyPr/>
          <a:lstStyle/>
          <a:p>
            <a:pPr rtl="0"/>
            <a:fld id="{294A09A9-5501-47C1-A89A-A340965A2BE2}" type="slidenum">
              <a:rPr lang="en-GB" noProof="0" smtClean="0"/>
              <a:t>37</a:t>
            </a:fld>
            <a:endParaRPr lang="en-GB" noProof="0"/>
          </a:p>
        </p:txBody>
      </p:sp>
      <p:grpSp>
        <p:nvGrpSpPr>
          <p:cNvPr id="45" name="Group 44">
            <a:extLst>
              <a:ext uri="{FF2B5EF4-FFF2-40B4-BE49-F238E27FC236}">
                <a16:creationId xmlns:a16="http://schemas.microsoft.com/office/drawing/2014/main" id="{7FB7F387-C38F-9690-3C41-2AAF76BA4E6A}"/>
              </a:ext>
            </a:extLst>
          </p:cNvPr>
          <p:cNvGrpSpPr/>
          <p:nvPr/>
        </p:nvGrpSpPr>
        <p:grpSpPr>
          <a:xfrm>
            <a:off x="4865409" y="1210088"/>
            <a:ext cx="6575982" cy="2806618"/>
            <a:chOff x="5576368" y="1299664"/>
            <a:chExt cx="6575982" cy="2806618"/>
          </a:xfrm>
        </p:grpSpPr>
        <p:pic>
          <p:nvPicPr>
            <p:cNvPr id="9" name="Picture 8" descr="A drawing of a road with trees and cars&#10;&#10;Description automatically generated">
              <a:extLst>
                <a:ext uri="{FF2B5EF4-FFF2-40B4-BE49-F238E27FC236}">
                  <a16:creationId xmlns:a16="http://schemas.microsoft.com/office/drawing/2014/main" id="{4D6679AC-0553-9714-2C53-F9952D15850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943600" y="1299664"/>
              <a:ext cx="5676101" cy="2107170"/>
            </a:xfrm>
            <a:prstGeom prst="rect">
              <a:avLst/>
            </a:prstGeom>
          </p:spPr>
        </p:pic>
        <p:sp>
          <p:nvSpPr>
            <p:cNvPr id="11" name="Content Placeholder 4">
              <a:extLst>
                <a:ext uri="{FF2B5EF4-FFF2-40B4-BE49-F238E27FC236}">
                  <a16:creationId xmlns:a16="http://schemas.microsoft.com/office/drawing/2014/main" id="{91DAD1FC-1F26-3F66-C9E8-B1AAA50FBCF5}"/>
                </a:ext>
              </a:extLst>
            </p:cNvPr>
            <p:cNvSpPr txBox="1">
              <a:spLocks/>
            </p:cNvSpPr>
            <p:nvPr/>
          </p:nvSpPr>
          <p:spPr>
            <a:xfrm>
              <a:off x="6549356" y="3311032"/>
              <a:ext cx="582784"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1m min wide Front Garden</a:t>
              </a:r>
              <a:endParaRPr lang="en-GB" sz="900" dirty="0"/>
            </a:p>
          </p:txBody>
        </p:sp>
        <p:sp>
          <p:nvSpPr>
            <p:cNvPr id="13" name="Content Placeholder 4">
              <a:extLst>
                <a:ext uri="{FF2B5EF4-FFF2-40B4-BE49-F238E27FC236}">
                  <a16:creationId xmlns:a16="http://schemas.microsoft.com/office/drawing/2014/main" id="{DA8B28F8-024D-151A-D284-D0AEA8C7009A}"/>
                </a:ext>
              </a:extLst>
            </p:cNvPr>
            <p:cNvSpPr txBox="1">
              <a:spLocks/>
            </p:cNvSpPr>
            <p:nvPr/>
          </p:nvSpPr>
          <p:spPr>
            <a:xfrm>
              <a:off x="10539056" y="3315010"/>
              <a:ext cx="582784"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1m min wide Front Garden</a:t>
              </a:r>
              <a:endParaRPr lang="en-GB" sz="900" dirty="0"/>
            </a:p>
          </p:txBody>
        </p:sp>
        <p:sp>
          <p:nvSpPr>
            <p:cNvPr id="14" name="Content Placeholder 4">
              <a:extLst>
                <a:ext uri="{FF2B5EF4-FFF2-40B4-BE49-F238E27FC236}">
                  <a16:creationId xmlns:a16="http://schemas.microsoft.com/office/drawing/2014/main" id="{9841EBAA-8995-4AF7-C8AE-33F25D54A6B9}"/>
                </a:ext>
              </a:extLst>
            </p:cNvPr>
            <p:cNvSpPr txBox="1">
              <a:spLocks/>
            </p:cNvSpPr>
            <p:nvPr/>
          </p:nvSpPr>
          <p:spPr>
            <a:xfrm>
              <a:off x="7055968" y="3305806"/>
              <a:ext cx="651329"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1.8m wide footpath</a:t>
              </a:r>
              <a:endParaRPr lang="en-GB" sz="900" dirty="0"/>
            </a:p>
          </p:txBody>
        </p:sp>
        <p:sp>
          <p:nvSpPr>
            <p:cNvPr id="15" name="Content Placeholder 4">
              <a:extLst>
                <a:ext uri="{FF2B5EF4-FFF2-40B4-BE49-F238E27FC236}">
                  <a16:creationId xmlns:a16="http://schemas.microsoft.com/office/drawing/2014/main" id="{FA126F67-4F71-B913-237B-2742C4D5A784}"/>
                </a:ext>
              </a:extLst>
            </p:cNvPr>
            <p:cNvSpPr txBox="1">
              <a:spLocks/>
            </p:cNvSpPr>
            <p:nvPr/>
          </p:nvSpPr>
          <p:spPr>
            <a:xfrm>
              <a:off x="7618054" y="3334115"/>
              <a:ext cx="582784"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2m wide grass verge</a:t>
              </a:r>
              <a:endParaRPr lang="en-GB" sz="900" dirty="0"/>
            </a:p>
          </p:txBody>
        </p:sp>
        <p:sp>
          <p:nvSpPr>
            <p:cNvPr id="16" name="Content Placeholder 4">
              <a:extLst>
                <a:ext uri="{FF2B5EF4-FFF2-40B4-BE49-F238E27FC236}">
                  <a16:creationId xmlns:a16="http://schemas.microsoft.com/office/drawing/2014/main" id="{2CD3172D-4C58-B13B-E09E-3E7D3CF06B1F}"/>
                </a:ext>
              </a:extLst>
            </p:cNvPr>
            <p:cNvSpPr txBox="1">
              <a:spLocks/>
            </p:cNvSpPr>
            <p:nvPr/>
          </p:nvSpPr>
          <p:spPr>
            <a:xfrm>
              <a:off x="8154196" y="3305806"/>
              <a:ext cx="858068"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6m wide carriageway</a:t>
              </a:r>
              <a:endParaRPr lang="en-GB" sz="900" dirty="0"/>
            </a:p>
          </p:txBody>
        </p:sp>
        <p:sp>
          <p:nvSpPr>
            <p:cNvPr id="17" name="Content Placeholder 4">
              <a:extLst>
                <a:ext uri="{FF2B5EF4-FFF2-40B4-BE49-F238E27FC236}">
                  <a16:creationId xmlns:a16="http://schemas.microsoft.com/office/drawing/2014/main" id="{64994EF4-488B-8082-164E-9B8CDF4C23F9}"/>
                </a:ext>
              </a:extLst>
            </p:cNvPr>
            <p:cNvSpPr txBox="1">
              <a:spLocks/>
            </p:cNvSpPr>
            <p:nvPr/>
          </p:nvSpPr>
          <p:spPr>
            <a:xfrm>
              <a:off x="9510125" y="3302760"/>
              <a:ext cx="582784"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2m wide grass verge</a:t>
              </a:r>
              <a:endParaRPr lang="en-GB" sz="900" dirty="0"/>
            </a:p>
          </p:txBody>
        </p:sp>
        <p:sp>
          <p:nvSpPr>
            <p:cNvPr id="20" name="Content Placeholder 4">
              <a:extLst>
                <a:ext uri="{FF2B5EF4-FFF2-40B4-BE49-F238E27FC236}">
                  <a16:creationId xmlns:a16="http://schemas.microsoft.com/office/drawing/2014/main" id="{022F822E-FCDF-B962-7E16-42B77637C912}"/>
                </a:ext>
              </a:extLst>
            </p:cNvPr>
            <p:cNvSpPr txBox="1">
              <a:spLocks/>
            </p:cNvSpPr>
            <p:nvPr/>
          </p:nvSpPr>
          <p:spPr>
            <a:xfrm>
              <a:off x="10024591" y="3302760"/>
              <a:ext cx="674074"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1.8m wide footpath</a:t>
              </a:r>
              <a:endParaRPr lang="en-GB" sz="900" dirty="0"/>
            </a:p>
          </p:txBody>
        </p:sp>
        <p:sp>
          <p:nvSpPr>
            <p:cNvPr id="42" name="Content Placeholder 4">
              <a:extLst>
                <a:ext uri="{FF2B5EF4-FFF2-40B4-BE49-F238E27FC236}">
                  <a16:creationId xmlns:a16="http://schemas.microsoft.com/office/drawing/2014/main" id="{63DB04C8-4099-EB7A-91D4-0F4E7450DFE4}"/>
                </a:ext>
              </a:extLst>
            </p:cNvPr>
            <p:cNvSpPr txBox="1">
              <a:spLocks/>
            </p:cNvSpPr>
            <p:nvPr/>
          </p:nvSpPr>
          <p:spPr>
            <a:xfrm>
              <a:off x="11121840" y="1928356"/>
              <a:ext cx="1030510" cy="3651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000" dirty="0"/>
                <a:t>2 – 2.5 </a:t>
              </a:r>
              <a:r>
                <a:rPr lang="en-US" sz="1000" dirty="0" err="1"/>
                <a:t>storey</a:t>
              </a:r>
              <a:r>
                <a:rPr lang="en-US" sz="1000" dirty="0"/>
                <a:t> high frontage</a:t>
              </a:r>
              <a:endParaRPr lang="en-GB" sz="1000" dirty="0"/>
            </a:p>
          </p:txBody>
        </p:sp>
        <p:sp>
          <p:nvSpPr>
            <p:cNvPr id="44" name="Content Placeholder 4">
              <a:extLst>
                <a:ext uri="{FF2B5EF4-FFF2-40B4-BE49-F238E27FC236}">
                  <a16:creationId xmlns:a16="http://schemas.microsoft.com/office/drawing/2014/main" id="{602AAC63-201C-D0E5-579B-186BF5451B39}"/>
                </a:ext>
              </a:extLst>
            </p:cNvPr>
            <p:cNvSpPr txBox="1">
              <a:spLocks/>
            </p:cNvSpPr>
            <p:nvPr/>
          </p:nvSpPr>
          <p:spPr>
            <a:xfrm>
              <a:off x="5576368" y="1849414"/>
              <a:ext cx="1030510" cy="3651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000" dirty="0"/>
                <a:t>2 – 2.5 </a:t>
              </a:r>
              <a:r>
                <a:rPr lang="en-US" sz="1000" dirty="0" err="1"/>
                <a:t>storey</a:t>
              </a:r>
              <a:r>
                <a:rPr lang="en-US" sz="1000" dirty="0"/>
                <a:t> high frontage</a:t>
              </a:r>
              <a:endParaRPr lang="en-GB" sz="1000" dirty="0"/>
            </a:p>
          </p:txBody>
        </p:sp>
      </p:grpSp>
      <p:sp>
        <p:nvSpPr>
          <p:cNvPr id="5" name="Title 1">
            <a:extLst>
              <a:ext uri="{FF2B5EF4-FFF2-40B4-BE49-F238E27FC236}">
                <a16:creationId xmlns:a16="http://schemas.microsoft.com/office/drawing/2014/main" id="{ADC51213-C65A-900A-4581-A659445B82EB}"/>
              </a:ext>
            </a:extLst>
          </p:cNvPr>
          <p:cNvSpPr txBox="1">
            <a:spLocks/>
          </p:cNvSpPr>
          <p:nvPr/>
        </p:nvSpPr>
        <p:spPr>
          <a:xfrm>
            <a:off x="841248" y="381001"/>
            <a:ext cx="10972800" cy="479356"/>
          </a:xfrm>
          <a:prstGeom prst="rect">
            <a:avLst/>
          </a:prstGeom>
        </p:spPr>
        <p:txBody>
          <a:bodyPr rtlCol="0">
            <a:normAutofit lnSpcReduction="10000"/>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dirty="0">
                <a:solidFill>
                  <a:srgbClr val="7BBE7A"/>
                </a:solidFill>
                <a:latin typeface="+mn-lt"/>
              </a:rPr>
              <a:t>PUBLIC SPACES</a:t>
            </a:r>
          </a:p>
        </p:txBody>
      </p:sp>
    </p:spTree>
    <p:extLst>
      <p:ext uri="{BB962C8B-B14F-4D97-AF65-F5344CB8AC3E}">
        <p14:creationId xmlns:p14="http://schemas.microsoft.com/office/powerpoint/2010/main" val="3995802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7">
            <a:extLst>
              <a:ext uri="{FF2B5EF4-FFF2-40B4-BE49-F238E27FC236}">
                <a16:creationId xmlns:a16="http://schemas.microsoft.com/office/drawing/2014/main" id="{EA39E7C6-954A-1BB0-3597-7C19428058F0}"/>
              </a:ext>
            </a:extLst>
          </p:cNvPr>
          <p:cNvSpPr>
            <a:spLocks noGrp="1"/>
          </p:cNvSpPr>
          <p:nvPr>
            <p:ph type="dt" sz="half" idx="10"/>
          </p:nvPr>
        </p:nvSpPr>
        <p:spPr/>
        <p:txBody>
          <a:bodyPr/>
          <a:lstStyle/>
          <a:p>
            <a:pPr rtl="0"/>
            <a:fld id="{5FC051BE-1725-4D89-94E7-5A98EEF2BBC4}" type="datetime1">
              <a:rPr lang="en-GB" noProof="0" smtClean="0"/>
              <a:t>10/07/2024</a:t>
            </a:fld>
            <a:endParaRPr lang="en-GB" noProof="0"/>
          </a:p>
        </p:txBody>
      </p:sp>
      <p:sp>
        <p:nvSpPr>
          <p:cNvPr id="19" name="Footer Placeholder 18">
            <a:extLst>
              <a:ext uri="{FF2B5EF4-FFF2-40B4-BE49-F238E27FC236}">
                <a16:creationId xmlns:a16="http://schemas.microsoft.com/office/drawing/2014/main" id="{01239E35-08F3-2D86-800C-A6529E348342}"/>
              </a:ext>
            </a:extLst>
          </p:cNvPr>
          <p:cNvSpPr>
            <a:spLocks noGrp="1"/>
          </p:cNvSpPr>
          <p:nvPr>
            <p:ph type="ftr" sz="quarter" idx="11"/>
          </p:nvPr>
        </p:nvSpPr>
        <p:spPr/>
        <p:txBody>
          <a:bodyPr/>
          <a:lstStyle/>
          <a:p>
            <a:pPr rtl="0"/>
            <a:r>
              <a:rPr lang="en-GB" noProof="0"/>
              <a:t>Buckingham Design Code: 2024 - 2044</a:t>
            </a:r>
          </a:p>
        </p:txBody>
      </p:sp>
      <p:sp>
        <p:nvSpPr>
          <p:cNvPr id="21" name="Text Placeholder 10">
            <a:extLst>
              <a:ext uri="{FF2B5EF4-FFF2-40B4-BE49-F238E27FC236}">
                <a16:creationId xmlns:a16="http://schemas.microsoft.com/office/drawing/2014/main" id="{07B2E2F8-C64B-E930-1AF6-EBBC2E26FD08}"/>
              </a:ext>
            </a:extLst>
          </p:cNvPr>
          <p:cNvSpPr txBox="1">
            <a:spLocks/>
          </p:cNvSpPr>
          <p:nvPr/>
        </p:nvSpPr>
        <p:spPr>
          <a:xfrm>
            <a:off x="2630180" y="4784855"/>
            <a:ext cx="1362069" cy="32189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2" name="Text Placeholder 11">
            <a:extLst>
              <a:ext uri="{FF2B5EF4-FFF2-40B4-BE49-F238E27FC236}">
                <a16:creationId xmlns:a16="http://schemas.microsoft.com/office/drawing/2014/main" id="{6BA4CA1D-BB5B-5667-9EB4-08A9744EED39}"/>
              </a:ext>
            </a:extLst>
          </p:cNvPr>
          <p:cNvSpPr txBox="1">
            <a:spLocks/>
          </p:cNvSpPr>
          <p:nvPr/>
        </p:nvSpPr>
        <p:spPr>
          <a:xfrm>
            <a:off x="2618541" y="5548585"/>
            <a:ext cx="1362068" cy="402477"/>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dirty="0"/>
              <a:t>Variable minimum 4.8m</a:t>
            </a:r>
          </a:p>
        </p:txBody>
      </p:sp>
      <p:sp>
        <p:nvSpPr>
          <p:cNvPr id="23" name="Rectangle 22">
            <a:extLst>
              <a:ext uri="{FF2B5EF4-FFF2-40B4-BE49-F238E27FC236}">
                <a16:creationId xmlns:a16="http://schemas.microsoft.com/office/drawing/2014/main" id="{0A26649B-3090-3192-A2FB-D361C428B627}"/>
              </a:ext>
              <a:ext uri="{C183D7F6-B498-43B3-948B-1728B52AA6E4}">
                <adec:decorative xmlns:adec="http://schemas.microsoft.com/office/drawing/2017/decorative" val="1"/>
              </a:ext>
            </a:extLst>
          </p:cNvPr>
          <p:cNvSpPr/>
          <p:nvPr/>
        </p:nvSpPr>
        <p:spPr>
          <a:xfrm>
            <a:off x="2620167"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4" name="Text Placeholder 10">
            <a:extLst>
              <a:ext uri="{FF2B5EF4-FFF2-40B4-BE49-F238E27FC236}">
                <a16:creationId xmlns:a16="http://schemas.microsoft.com/office/drawing/2014/main" id="{8313C532-E327-9C88-E24B-D47F24F7BB6F}"/>
              </a:ext>
            </a:extLst>
          </p:cNvPr>
          <p:cNvSpPr txBox="1">
            <a:spLocks/>
          </p:cNvSpPr>
          <p:nvPr/>
        </p:nvSpPr>
        <p:spPr>
          <a:xfrm>
            <a:off x="4080667" y="5043825"/>
            <a:ext cx="1362069" cy="4134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Service strip</a:t>
            </a:r>
          </a:p>
        </p:txBody>
      </p:sp>
      <p:sp>
        <p:nvSpPr>
          <p:cNvPr id="25" name="Text Placeholder 11">
            <a:extLst>
              <a:ext uri="{FF2B5EF4-FFF2-40B4-BE49-F238E27FC236}">
                <a16:creationId xmlns:a16="http://schemas.microsoft.com/office/drawing/2014/main" id="{77E9B17B-A792-0FAB-82F5-02CD07189D04}"/>
              </a:ext>
            </a:extLst>
          </p:cNvPr>
          <p:cNvSpPr txBox="1">
            <a:spLocks/>
          </p:cNvSpPr>
          <p:nvPr/>
        </p:nvSpPr>
        <p:spPr>
          <a:xfrm>
            <a:off x="4053152" y="5547564"/>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1m</a:t>
            </a:r>
          </a:p>
        </p:txBody>
      </p:sp>
      <p:sp>
        <p:nvSpPr>
          <p:cNvPr id="26" name="Rectangle 25">
            <a:extLst>
              <a:ext uri="{FF2B5EF4-FFF2-40B4-BE49-F238E27FC236}">
                <a16:creationId xmlns:a16="http://schemas.microsoft.com/office/drawing/2014/main" id="{62A10111-4FB2-FED7-9D12-AAAB958924D3}"/>
              </a:ext>
              <a:ext uri="{C183D7F6-B498-43B3-948B-1728B52AA6E4}">
                <adec:decorative xmlns:adec="http://schemas.microsoft.com/office/drawing/2017/decorative" val="1"/>
              </a:ext>
            </a:extLst>
          </p:cNvPr>
          <p:cNvSpPr/>
          <p:nvPr/>
        </p:nvSpPr>
        <p:spPr>
          <a:xfrm>
            <a:off x="4070654" y="4087177"/>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 name="Text Placeholder 10">
            <a:extLst>
              <a:ext uri="{FF2B5EF4-FFF2-40B4-BE49-F238E27FC236}">
                <a16:creationId xmlns:a16="http://schemas.microsoft.com/office/drawing/2014/main" id="{98F8C595-7A5F-8AA7-C957-ED03F5262D82}"/>
              </a:ext>
            </a:extLst>
          </p:cNvPr>
          <p:cNvSpPr txBox="1">
            <a:spLocks/>
          </p:cNvSpPr>
          <p:nvPr/>
        </p:nvSpPr>
        <p:spPr>
          <a:xfrm>
            <a:off x="5505265" y="5027462"/>
            <a:ext cx="1362069" cy="4209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Footpath (width)</a:t>
            </a:r>
          </a:p>
        </p:txBody>
      </p:sp>
      <p:sp>
        <p:nvSpPr>
          <p:cNvPr id="28" name="Text Placeholder 11">
            <a:extLst>
              <a:ext uri="{FF2B5EF4-FFF2-40B4-BE49-F238E27FC236}">
                <a16:creationId xmlns:a16="http://schemas.microsoft.com/office/drawing/2014/main" id="{288FDBA6-8F0F-6AA8-61F8-FBA168F9C577}"/>
              </a:ext>
            </a:extLst>
          </p:cNvPr>
          <p:cNvSpPr txBox="1">
            <a:spLocks/>
          </p:cNvSpPr>
          <p:nvPr/>
        </p:nvSpPr>
        <p:spPr>
          <a:xfrm>
            <a:off x="5511127" y="5543731"/>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1.8m minimum</a:t>
            </a:r>
          </a:p>
        </p:txBody>
      </p:sp>
      <p:sp>
        <p:nvSpPr>
          <p:cNvPr id="29" name="Rectangle 28">
            <a:extLst>
              <a:ext uri="{FF2B5EF4-FFF2-40B4-BE49-F238E27FC236}">
                <a16:creationId xmlns:a16="http://schemas.microsoft.com/office/drawing/2014/main" id="{7613132E-5478-F461-D4B2-B025B43BB25C}"/>
              </a:ext>
              <a:ext uri="{C183D7F6-B498-43B3-948B-1728B52AA6E4}">
                <adec:decorative xmlns:adec="http://schemas.microsoft.com/office/drawing/2017/decorative" val="1"/>
              </a:ext>
            </a:extLst>
          </p:cNvPr>
          <p:cNvSpPr/>
          <p:nvPr/>
        </p:nvSpPr>
        <p:spPr>
          <a:xfrm>
            <a:off x="5521141"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 name="Text Placeholder 10">
            <a:extLst>
              <a:ext uri="{FF2B5EF4-FFF2-40B4-BE49-F238E27FC236}">
                <a16:creationId xmlns:a16="http://schemas.microsoft.com/office/drawing/2014/main" id="{7B820AAE-5365-791E-5AE3-5CCE246E88C8}"/>
              </a:ext>
            </a:extLst>
          </p:cNvPr>
          <p:cNvSpPr txBox="1">
            <a:spLocks/>
          </p:cNvSpPr>
          <p:nvPr/>
        </p:nvSpPr>
        <p:spPr>
          <a:xfrm>
            <a:off x="6961613" y="4182281"/>
            <a:ext cx="1362069" cy="4645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Traffic calming</a:t>
            </a:r>
            <a:endParaRPr lang="en-GB" dirty="0"/>
          </a:p>
        </p:txBody>
      </p:sp>
      <p:sp>
        <p:nvSpPr>
          <p:cNvPr id="31" name="Text Placeholder 11">
            <a:extLst>
              <a:ext uri="{FF2B5EF4-FFF2-40B4-BE49-F238E27FC236}">
                <a16:creationId xmlns:a16="http://schemas.microsoft.com/office/drawing/2014/main" id="{9DC472F3-3741-DD6A-1663-FDBA9B184EA5}"/>
              </a:ext>
            </a:extLst>
          </p:cNvPr>
          <p:cNvSpPr txBox="1">
            <a:spLocks/>
          </p:cNvSpPr>
          <p:nvPr/>
        </p:nvSpPr>
        <p:spPr>
          <a:xfrm>
            <a:off x="6989815" y="4574932"/>
            <a:ext cx="1362068" cy="138661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surfaces/street furniture that clearly delineates public and private spaces, with planting and landscape elements designed into street layout as calming measures.</a:t>
            </a:r>
            <a:endParaRPr lang="en-GB" sz="1000" dirty="0"/>
          </a:p>
        </p:txBody>
      </p:sp>
      <p:sp>
        <p:nvSpPr>
          <p:cNvPr id="32" name="Rectangle 31">
            <a:extLst>
              <a:ext uri="{FF2B5EF4-FFF2-40B4-BE49-F238E27FC236}">
                <a16:creationId xmlns:a16="http://schemas.microsoft.com/office/drawing/2014/main" id="{7DF6D4EB-FCEB-3F23-79FA-C8E46D39FCDD}"/>
              </a:ext>
              <a:ext uri="{C183D7F6-B498-43B3-948B-1728B52AA6E4}">
                <adec:decorative xmlns:adec="http://schemas.microsoft.com/office/drawing/2017/decorative" val="1"/>
              </a:ext>
            </a:extLst>
          </p:cNvPr>
          <p:cNvSpPr/>
          <p:nvPr/>
        </p:nvSpPr>
        <p:spPr>
          <a:xfrm>
            <a:off x="6981642" y="4087177"/>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 name="Text Placeholder 10">
            <a:extLst>
              <a:ext uri="{FF2B5EF4-FFF2-40B4-BE49-F238E27FC236}">
                <a16:creationId xmlns:a16="http://schemas.microsoft.com/office/drawing/2014/main" id="{E95F1DAA-D11D-6FFE-A94F-905A4A2F56D7}"/>
              </a:ext>
            </a:extLst>
          </p:cNvPr>
          <p:cNvSpPr txBox="1">
            <a:spLocks/>
          </p:cNvSpPr>
          <p:nvPr/>
        </p:nvSpPr>
        <p:spPr>
          <a:xfrm>
            <a:off x="8458487" y="4308664"/>
            <a:ext cx="1362069" cy="7187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t>
            </a:r>
            <a:r>
              <a:rPr lang="en-GB" dirty="0"/>
              <a:t>wept path requirement (minimum)</a:t>
            </a:r>
          </a:p>
        </p:txBody>
      </p:sp>
      <p:sp>
        <p:nvSpPr>
          <p:cNvPr id="34" name="Text Placeholder 11">
            <a:extLst>
              <a:ext uri="{FF2B5EF4-FFF2-40B4-BE49-F238E27FC236}">
                <a16:creationId xmlns:a16="http://schemas.microsoft.com/office/drawing/2014/main" id="{F23CD396-8372-AF70-ECBE-FD33CDC46850}"/>
              </a:ext>
            </a:extLst>
          </p:cNvPr>
          <p:cNvSpPr txBox="1">
            <a:spLocks/>
          </p:cNvSpPr>
          <p:nvPr/>
        </p:nvSpPr>
        <p:spPr>
          <a:xfrm>
            <a:off x="8439449" y="5017025"/>
            <a:ext cx="1362068" cy="79811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Refuse collection vehicle and emergency vehicles</a:t>
            </a:r>
          </a:p>
        </p:txBody>
      </p:sp>
      <p:sp>
        <p:nvSpPr>
          <p:cNvPr id="35" name="Rectangle 34">
            <a:extLst>
              <a:ext uri="{FF2B5EF4-FFF2-40B4-BE49-F238E27FC236}">
                <a16:creationId xmlns:a16="http://schemas.microsoft.com/office/drawing/2014/main" id="{1F9D7848-64F9-2181-6356-32C11A8060EF}"/>
              </a:ext>
              <a:ext uri="{C183D7F6-B498-43B3-948B-1728B52AA6E4}">
                <adec:decorative xmlns:adec="http://schemas.microsoft.com/office/drawing/2017/decorative" val="1"/>
              </a:ext>
            </a:extLst>
          </p:cNvPr>
          <p:cNvSpPr/>
          <p:nvPr/>
        </p:nvSpPr>
        <p:spPr>
          <a:xfrm>
            <a:off x="8442143"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6" name="Text Placeholder 10">
            <a:extLst>
              <a:ext uri="{FF2B5EF4-FFF2-40B4-BE49-F238E27FC236}">
                <a16:creationId xmlns:a16="http://schemas.microsoft.com/office/drawing/2014/main" id="{5E491E67-DBD5-A481-2007-0989A40E1A3F}"/>
              </a:ext>
            </a:extLst>
          </p:cNvPr>
          <p:cNvSpPr txBox="1">
            <a:spLocks/>
          </p:cNvSpPr>
          <p:nvPr/>
        </p:nvSpPr>
        <p:spPr>
          <a:xfrm>
            <a:off x="9893619" y="4413457"/>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Planting</a:t>
            </a:r>
          </a:p>
        </p:txBody>
      </p:sp>
      <p:sp>
        <p:nvSpPr>
          <p:cNvPr id="37" name="Text Placeholder 11">
            <a:extLst>
              <a:ext uri="{FF2B5EF4-FFF2-40B4-BE49-F238E27FC236}">
                <a16:creationId xmlns:a16="http://schemas.microsoft.com/office/drawing/2014/main" id="{A4511BEF-851A-08F2-A7A7-165475E9BB1E}"/>
              </a:ext>
            </a:extLst>
          </p:cNvPr>
          <p:cNvSpPr txBox="1">
            <a:spLocks/>
          </p:cNvSpPr>
          <p:nvPr/>
        </p:nvSpPr>
        <p:spPr>
          <a:xfrm>
            <a:off x="9912658" y="4787743"/>
            <a:ext cx="1362068" cy="960989"/>
          </a:xfrm>
          <a:prstGeom prst="rect">
            <a:avLst/>
          </a:prstGeom>
        </p:spPr>
        <p:txBody>
          <a:bodyPr vert="horz" lIns="91440" tIns="45720" rIns="91440" bIns="45720" rtlCol="0">
            <a:normAutofit lnSpcReduction="10000"/>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Native tree species to be agreed with highway authority</a:t>
            </a:r>
          </a:p>
        </p:txBody>
      </p:sp>
      <p:sp>
        <p:nvSpPr>
          <p:cNvPr id="38" name="Rectangle 37">
            <a:extLst>
              <a:ext uri="{FF2B5EF4-FFF2-40B4-BE49-F238E27FC236}">
                <a16:creationId xmlns:a16="http://schemas.microsoft.com/office/drawing/2014/main" id="{04634FA4-728E-A92D-353F-EAB9B0932DB1}"/>
              </a:ext>
              <a:ext uri="{C183D7F6-B498-43B3-948B-1728B52AA6E4}">
                <adec:decorative xmlns:adec="http://schemas.microsoft.com/office/drawing/2017/decorative" val="1"/>
              </a:ext>
            </a:extLst>
          </p:cNvPr>
          <p:cNvSpPr/>
          <p:nvPr/>
        </p:nvSpPr>
        <p:spPr>
          <a:xfrm>
            <a:off x="9912658" y="4087177"/>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9" name="Text Placeholder 10">
            <a:extLst>
              <a:ext uri="{FF2B5EF4-FFF2-40B4-BE49-F238E27FC236}">
                <a16:creationId xmlns:a16="http://schemas.microsoft.com/office/drawing/2014/main" id="{4BF3A2CF-1157-2E4D-91B0-21C8A9A4D69D}"/>
              </a:ext>
            </a:extLst>
          </p:cNvPr>
          <p:cNvSpPr txBox="1">
            <a:spLocks/>
          </p:cNvSpPr>
          <p:nvPr/>
        </p:nvSpPr>
        <p:spPr>
          <a:xfrm>
            <a:off x="1143662" y="5051984"/>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Design speed</a:t>
            </a:r>
          </a:p>
        </p:txBody>
      </p:sp>
      <p:sp>
        <p:nvSpPr>
          <p:cNvPr id="40" name="Text Placeholder 11">
            <a:extLst>
              <a:ext uri="{FF2B5EF4-FFF2-40B4-BE49-F238E27FC236}">
                <a16:creationId xmlns:a16="http://schemas.microsoft.com/office/drawing/2014/main" id="{137F094B-822C-7127-D9AE-B209B48EF4BB}"/>
              </a:ext>
            </a:extLst>
          </p:cNvPr>
          <p:cNvSpPr txBox="1">
            <a:spLocks/>
          </p:cNvSpPr>
          <p:nvPr/>
        </p:nvSpPr>
        <p:spPr>
          <a:xfrm>
            <a:off x="1143662" y="5543730"/>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20 mph</a:t>
            </a:r>
          </a:p>
        </p:txBody>
      </p:sp>
      <p:sp>
        <p:nvSpPr>
          <p:cNvPr id="41" name="Rectangle 40">
            <a:extLst>
              <a:ext uri="{FF2B5EF4-FFF2-40B4-BE49-F238E27FC236}">
                <a16:creationId xmlns:a16="http://schemas.microsoft.com/office/drawing/2014/main" id="{73E5B2F8-C9CB-7320-4FCF-B7BE6E7DEE30}"/>
              </a:ext>
              <a:ext uri="{C183D7F6-B498-43B3-948B-1728B52AA6E4}">
                <adec:decorative xmlns:adec="http://schemas.microsoft.com/office/drawing/2017/decorative" val="1"/>
              </a:ext>
            </a:extLst>
          </p:cNvPr>
          <p:cNvSpPr/>
          <p:nvPr/>
        </p:nvSpPr>
        <p:spPr>
          <a:xfrm>
            <a:off x="1153677" y="4079691"/>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3" name="Text Placeholder 10">
            <a:extLst>
              <a:ext uri="{FF2B5EF4-FFF2-40B4-BE49-F238E27FC236}">
                <a16:creationId xmlns:a16="http://schemas.microsoft.com/office/drawing/2014/main" id="{AD7F759E-26CA-2E4C-5C17-3949D7AE554A}"/>
              </a:ext>
            </a:extLst>
          </p:cNvPr>
          <p:cNvSpPr txBox="1">
            <a:spLocks/>
          </p:cNvSpPr>
          <p:nvPr/>
        </p:nvSpPr>
        <p:spPr>
          <a:xfrm>
            <a:off x="2610151" y="5008704"/>
            <a:ext cx="1362069" cy="574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Carriageway (width)</a:t>
            </a:r>
          </a:p>
        </p:txBody>
      </p:sp>
      <p:sp>
        <p:nvSpPr>
          <p:cNvPr id="3" name="Text Placeholder 60">
            <a:extLst>
              <a:ext uri="{FF2B5EF4-FFF2-40B4-BE49-F238E27FC236}">
                <a16:creationId xmlns:a16="http://schemas.microsoft.com/office/drawing/2014/main" id="{58FB118C-FFFC-1BCE-5DFA-A4C29DDB5557}"/>
              </a:ext>
            </a:extLst>
          </p:cNvPr>
          <p:cNvSpPr txBox="1">
            <a:spLocks/>
          </p:cNvSpPr>
          <p:nvPr/>
        </p:nvSpPr>
        <p:spPr>
          <a:xfrm>
            <a:off x="915730" y="833874"/>
            <a:ext cx="6915321" cy="446734"/>
          </a:xfrm>
          <a:prstGeom prst="rect">
            <a:avLst/>
          </a:prstGeom>
        </p:spPr>
        <p:txBody>
          <a:bodyPr vert="horz" lIns="0" tIns="0" rIns="0" bIns="0" rtlCol="0" anchor="b" anchorCtr="0">
            <a:noAutofit/>
          </a:bodyPr>
          <a:lstStyle>
            <a:lvl1pPr marL="0" indent="0" algn="ctr"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rgbClr val="7BBE7A"/>
                </a:solidFill>
              </a:rPr>
              <a:t>P.1.iii. TERTIARY </a:t>
            </a:r>
            <a:r>
              <a:rPr lang="en-GB" sz="1800" dirty="0">
                <a:solidFill>
                  <a:srgbClr val="7BBE7A"/>
                </a:solidFill>
              </a:rPr>
              <a:t>STREETS HIERARCHY</a:t>
            </a:r>
          </a:p>
        </p:txBody>
      </p:sp>
      <p:sp>
        <p:nvSpPr>
          <p:cNvPr id="4" name="Text Placeholder 56">
            <a:extLst>
              <a:ext uri="{FF2B5EF4-FFF2-40B4-BE49-F238E27FC236}">
                <a16:creationId xmlns:a16="http://schemas.microsoft.com/office/drawing/2014/main" id="{2A45E33A-B523-BBDD-7784-680C48AAD59E}"/>
              </a:ext>
            </a:extLst>
          </p:cNvPr>
          <p:cNvSpPr txBox="1">
            <a:spLocks/>
          </p:cNvSpPr>
          <p:nvPr/>
        </p:nvSpPr>
        <p:spPr>
          <a:xfrm>
            <a:off x="819575" y="1450463"/>
            <a:ext cx="3219025" cy="10874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More informal roads serving a limited number of dwellings. These will have a footpath to one side of the carriageway and a service strip on the other side.</a:t>
            </a:r>
          </a:p>
          <a:p>
            <a:pPr marL="0" indent="0">
              <a:buNone/>
            </a:pPr>
            <a:endParaRPr lang="en-US" sz="1200" dirty="0"/>
          </a:p>
        </p:txBody>
      </p:sp>
      <p:pic>
        <p:nvPicPr>
          <p:cNvPr id="6" name="Graphic 5" descr="Gauge with solid fill">
            <a:extLst>
              <a:ext uri="{FF2B5EF4-FFF2-40B4-BE49-F238E27FC236}">
                <a16:creationId xmlns:a16="http://schemas.microsoft.com/office/drawing/2014/main" id="{0376FA97-5E79-C966-B89D-16F8E9E3DD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3527" y="4137584"/>
            <a:ext cx="914400" cy="914400"/>
          </a:xfrm>
          <a:prstGeom prst="rect">
            <a:avLst/>
          </a:prstGeom>
        </p:spPr>
      </p:pic>
      <p:pic>
        <p:nvPicPr>
          <p:cNvPr id="8" name="Graphic 7" descr="Signpost with solid fill">
            <a:extLst>
              <a:ext uri="{FF2B5EF4-FFF2-40B4-BE49-F238E27FC236}">
                <a16:creationId xmlns:a16="http://schemas.microsoft.com/office/drawing/2014/main" id="{1E08AA8C-F305-E862-C189-DE5960458C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2445" y="4129428"/>
            <a:ext cx="887597" cy="887597"/>
          </a:xfrm>
          <a:prstGeom prst="rect">
            <a:avLst/>
          </a:prstGeom>
        </p:spPr>
      </p:pic>
      <p:pic>
        <p:nvPicPr>
          <p:cNvPr id="10" name="Graphic 9" descr="Shoe footprints with solid fill">
            <a:extLst>
              <a:ext uri="{FF2B5EF4-FFF2-40B4-BE49-F238E27FC236}">
                <a16:creationId xmlns:a16="http://schemas.microsoft.com/office/drawing/2014/main" id="{6E6FA35C-FB5C-82A1-6D17-AF2BFB6DC0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73391" y="4224159"/>
            <a:ext cx="756593" cy="756593"/>
          </a:xfrm>
          <a:prstGeom prst="rect">
            <a:avLst/>
          </a:prstGeom>
        </p:spPr>
      </p:pic>
      <p:pic>
        <p:nvPicPr>
          <p:cNvPr id="12" name="Graphic 11" descr="Car with solid fill">
            <a:extLst>
              <a:ext uri="{FF2B5EF4-FFF2-40B4-BE49-F238E27FC236}">
                <a16:creationId xmlns:a16="http://schemas.microsoft.com/office/drawing/2014/main" id="{CAFE5770-D0E2-E9EB-E6C4-662E14D55C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36000" y="4145256"/>
            <a:ext cx="914400" cy="914400"/>
          </a:xfrm>
          <a:prstGeom prst="rect">
            <a:avLst/>
          </a:prstGeom>
        </p:spPr>
      </p:pic>
      <p:sp>
        <p:nvSpPr>
          <p:cNvPr id="2" name="Slide Number Placeholder 1">
            <a:extLst>
              <a:ext uri="{FF2B5EF4-FFF2-40B4-BE49-F238E27FC236}">
                <a16:creationId xmlns:a16="http://schemas.microsoft.com/office/drawing/2014/main" id="{1876B805-EB31-303C-2339-D80852E2B8C6}"/>
              </a:ext>
            </a:extLst>
          </p:cNvPr>
          <p:cNvSpPr>
            <a:spLocks noGrp="1"/>
          </p:cNvSpPr>
          <p:nvPr>
            <p:ph type="sldNum" sz="quarter" idx="12"/>
          </p:nvPr>
        </p:nvSpPr>
        <p:spPr/>
        <p:txBody>
          <a:bodyPr/>
          <a:lstStyle/>
          <a:p>
            <a:pPr rtl="0"/>
            <a:fld id="{294A09A9-5501-47C1-A89A-A340965A2BE2}" type="slidenum">
              <a:rPr lang="en-GB" noProof="0" smtClean="0"/>
              <a:t>38</a:t>
            </a:fld>
            <a:endParaRPr lang="en-GB" noProof="0"/>
          </a:p>
        </p:txBody>
      </p:sp>
      <p:grpSp>
        <p:nvGrpSpPr>
          <p:cNvPr id="45" name="Group 44">
            <a:extLst>
              <a:ext uri="{FF2B5EF4-FFF2-40B4-BE49-F238E27FC236}">
                <a16:creationId xmlns:a16="http://schemas.microsoft.com/office/drawing/2014/main" id="{D009A3DA-C339-1F82-274B-3B753E602CAD}"/>
              </a:ext>
            </a:extLst>
          </p:cNvPr>
          <p:cNvGrpSpPr/>
          <p:nvPr/>
        </p:nvGrpSpPr>
        <p:grpSpPr>
          <a:xfrm>
            <a:off x="5510983" y="770801"/>
            <a:ext cx="5665454" cy="3360040"/>
            <a:chOff x="5781070" y="647818"/>
            <a:chExt cx="5693184" cy="3349290"/>
          </a:xfrm>
        </p:grpSpPr>
        <p:sp>
          <p:nvSpPr>
            <p:cNvPr id="11" name="Content Placeholder 4">
              <a:extLst>
                <a:ext uri="{FF2B5EF4-FFF2-40B4-BE49-F238E27FC236}">
                  <a16:creationId xmlns:a16="http://schemas.microsoft.com/office/drawing/2014/main" id="{3A722E9B-11AD-0BDA-3A02-D7F10C793149}"/>
                </a:ext>
              </a:extLst>
            </p:cNvPr>
            <p:cNvSpPr txBox="1">
              <a:spLocks/>
            </p:cNvSpPr>
            <p:nvPr/>
          </p:nvSpPr>
          <p:spPr>
            <a:xfrm>
              <a:off x="6554353" y="3219722"/>
              <a:ext cx="582784"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2m min wide Front Garden</a:t>
              </a:r>
              <a:endParaRPr lang="en-GB" sz="900" dirty="0"/>
            </a:p>
          </p:txBody>
        </p:sp>
        <p:sp>
          <p:nvSpPr>
            <p:cNvPr id="13" name="Content Placeholder 4">
              <a:extLst>
                <a:ext uri="{FF2B5EF4-FFF2-40B4-BE49-F238E27FC236}">
                  <a16:creationId xmlns:a16="http://schemas.microsoft.com/office/drawing/2014/main" id="{76D90401-ABC8-E6C8-744B-900D6F526422}"/>
                </a:ext>
              </a:extLst>
            </p:cNvPr>
            <p:cNvSpPr txBox="1">
              <a:spLocks/>
            </p:cNvSpPr>
            <p:nvPr/>
          </p:nvSpPr>
          <p:spPr>
            <a:xfrm>
              <a:off x="7108668" y="3213788"/>
              <a:ext cx="779277"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1.8m min wide Footpath</a:t>
              </a:r>
              <a:endParaRPr lang="en-GB" sz="900" dirty="0"/>
            </a:p>
          </p:txBody>
        </p:sp>
        <p:sp>
          <p:nvSpPr>
            <p:cNvPr id="14" name="Content Placeholder 4">
              <a:extLst>
                <a:ext uri="{FF2B5EF4-FFF2-40B4-BE49-F238E27FC236}">
                  <a16:creationId xmlns:a16="http://schemas.microsoft.com/office/drawing/2014/main" id="{FAA261EE-9913-FF65-D80A-2535B48F059D}"/>
                </a:ext>
              </a:extLst>
            </p:cNvPr>
            <p:cNvSpPr txBox="1">
              <a:spLocks/>
            </p:cNvSpPr>
            <p:nvPr/>
          </p:nvSpPr>
          <p:spPr>
            <a:xfrm>
              <a:off x="10288153" y="3213787"/>
              <a:ext cx="723107"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1m min wide Planting strip</a:t>
              </a:r>
              <a:endParaRPr lang="en-GB" sz="900" dirty="0"/>
            </a:p>
          </p:txBody>
        </p:sp>
        <p:sp>
          <p:nvSpPr>
            <p:cNvPr id="15" name="Content Placeholder 4">
              <a:extLst>
                <a:ext uri="{FF2B5EF4-FFF2-40B4-BE49-F238E27FC236}">
                  <a16:creationId xmlns:a16="http://schemas.microsoft.com/office/drawing/2014/main" id="{56BA8365-1249-2DEC-C27D-CE9A15DA1268}"/>
                </a:ext>
              </a:extLst>
            </p:cNvPr>
            <p:cNvSpPr txBox="1">
              <a:spLocks/>
            </p:cNvSpPr>
            <p:nvPr/>
          </p:nvSpPr>
          <p:spPr>
            <a:xfrm>
              <a:off x="9799210" y="3224941"/>
              <a:ext cx="582784"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1m min wide Service Strip</a:t>
              </a:r>
              <a:endParaRPr lang="en-GB" sz="900" dirty="0"/>
            </a:p>
          </p:txBody>
        </p:sp>
        <p:sp>
          <p:nvSpPr>
            <p:cNvPr id="16" name="Content Placeholder 4">
              <a:extLst>
                <a:ext uri="{FF2B5EF4-FFF2-40B4-BE49-F238E27FC236}">
                  <a16:creationId xmlns:a16="http://schemas.microsoft.com/office/drawing/2014/main" id="{D20DF2B5-AFAA-26AF-B93A-6BB3485C091C}"/>
                </a:ext>
              </a:extLst>
            </p:cNvPr>
            <p:cNvSpPr txBox="1">
              <a:spLocks/>
            </p:cNvSpPr>
            <p:nvPr/>
          </p:nvSpPr>
          <p:spPr>
            <a:xfrm>
              <a:off x="8040310" y="3219722"/>
              <a:ext cx="1516273"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Varied width Carriageway min 4.8m wide</a:t>
              </a:r>
              <a:endParaRPr lang="en-GB" sz="900" dirty="0"/>
            </a:p>
          </p:txBody>
        </p:sp>
        <p:pic>
          <p:nvPicPr>
            <p:cNvPr id="20" name="Picture 19" descr="A silhouette of a person walking on a sidewalk next to a car&#10;&#10;Description automatically generated">
              <a:extLst>
                <a:ext uri="{FF2B5EF4-FFF2-40B4-BE49-F238E27FC236}">
                  <a16:creationId xmlns:a16="http://schemas.microsoft.com/office/drawing/2014/main" id="{8C0B8AFF-7812-2F41-6F8D-AC51D67ADBC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836358" y="647818"/>
              <a:ext cx="5206182" cy="2630924"/>
            </a:xfrm>
            <a:prstGeom prst="rect">
              <a:avLst/>
            </a:prstGeom>
          </p:spPr>
        </p:pic>
        <p:sp>
          <p:nvSpPr>
            <p:cNvPr id="42" name="Content Placeholder 4">
              <a:extLst>
                <a:ext uri="{FF2B5EF4-FFF2-40B4-BE49-F238E27FC236}">
                  <a16:creationId xmlns:a16="http://schemas.microsoft.com/office/drawing/2014/main" id="{037C70E4-01E1-9987-856B-0C55419AEDD6}"/>
                </a:ext>
              </a:extLst>
            </p:cNvPr>
            <p:cNvSpPr txBox="1">
              <a:spLocks/>
            </p:cNvSpPr>
            <p:nvPr/>
          </p:nvSpPr>
          <p:spPr>
            <a:xfrm>
              <a:off x="10751147" y="1482428"/>
              <a:ext cx="723107"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2 </a:t>
              </a:r>
              <a:r>
                <a:rPr lang="en-US" sz="900" dirty="0" err="1"/>
                <a:t>storey</a:t>
              </a:r>
              <a:r>
                <a:rPr lang="en-US" sz="900" dirty="0"/>
                <a:t> high frontage</a:t>
              </a:r>
              <a:endParaRPr lang="en-GB" sz="900" dirty="0"/>
            </a:p>
          </p:txBody>
        </p:sp>
        <p:sp>
          <p:nvSpPr>
            <p:cNvPr id="44" name="Content Placeholder 4">
              <a:extLst>
                <a:ext uri="{FF2B5EF4-FFF2-40B4-BE49-F238E27FC236}">
                  <a16:creationId xmlns:a16="http://schemas.microsoft.com/office/drawing/2014/main" id="{F922CED7-B8A3-8BF0-9FD4-62CE4F50B877}"/>
                </a:ext>
              </a:extLst>
            </p:cNvPr>
            <p:cNvSpPr txBox="1">
              <a:spLocks/>
            </p:cNvSpPr>
            <p:nvPr/>
          </p:nvSpPr>
          <p:spPr>
            <a:xfrm>
              <a:off x="5781070" y="1439714"/>
              <a:ext cx="723107" cy="772167"/>
            </a:xfrm>
            <a:prstGeom prst="rect">
              <a:avLst/>
            </a:prstGeom>
          </p:spPr>
          <p:txBody>
            <a:bodyPr vert="horz" lIns="91440" tIns="45720" rIns="91440" bIns="45720" rtlCol="0" anchor="t">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t>2 </a:t>
              </a:r>
              <a:r>
                <a:rPr lang="en-US" sz="900" dirty="0" err="1"/>
                <a:t>storey</a:t>
              </a:r>
              <a:r>
                <a:rPr lang="en-US" sz="900" dirty="0"/>
                <a:t> high frontage</a:t>
              </a:r>
              <a:endParaRPr lang="en-GB" sz="900" dirty="0"/>
            </a:p>
          </p:txBody>
        </p:sp>
      </p:grpSp>
      <p:sp>
        <p:nvSpPr>
          <p:cNvPr id="5" name="Title 1">
            <a:extLst>
              <a:ext uri="{FF2B5EF4-FFF2-40B4-BE49-F238E27FC236}">
                <a16:creationId xmlns:a16="http://schemas.microsoft.com/office/drawing/2014/main" id="{A3908850-6E76-428E-D174-686E02BE9631}"/>
              </a:ext>
            </a:extLst>
          </p:cNvPr>
          <p:cNvSpPr txBox="1">
            <a:spLocks/>
          </p:cNvSpPr>
          <p:nvPr/>
        </p:nvSpPr>
        <p:spPr>
          <a:xfrm>
            <a:off x="841248" y="381001"/>
            <a:ext cx="10972800" cy="479356"/>
          </a:xfrm>
          <a:prstGeom prst="rect">
            <a:avLst/>
          </a:prstGeom>
        </p:spPr>
        <p:txBody>
          <a:bodyPr rtlCol="0">
            <a:normAutofit lnSpcReduction="10000"/>
          </a:bodyPr>
          <a:lstStyle>
            <a:lvl1pPr algn="l" defTabSz="914400" rtl="0" eaLnBrk="1" latinLnBrk="0" hangingPunct="1">
              <a:lnSpc>
                <a:spcPct val="90000"/>
              </a:lnSpc>
              <a:spcBef>
                <a:spcPct val="0"/>
              </a:spcBef>
              <a:buNone/>
              <a:defRPr sz="3000" kern="1200" cap="all" spc="30" baseline="0">
                <a:solidFill>
                  <a:schemeClr val="tx1"/>
                </a:solidFill>
                <a:latin typeface="+mj-lt"/>
                <a:ea typeface="+mj-ea"/>
                <a:cs typeface="+mj-cs"/>
              </a:defRPr>
            </a:lvl1pPr>
          </a:lstStyle>
          <a:p>
            <a:r>
              <a:rPr lang="en-GB" dirty="0">
                <a:solidFill>
                  <a:srgbClr val="7BBE7A"/>
                </a:solidFill>
                <a:latin typeface="+mn-lt"/>
              </a:rPr>
              <a:t>PUBLIC SPACES</a:t>
            </a:r>
          </a:p>
        </p:txBody>
      </p:sp>
    </p:spTree>
    <p:extLst>
      <p:ext uri="{BB962C8B-B14F-4D97-AF65-F5344CB8AC3E}">
        <p14:creationId xmlns:p14="http://schemas.microsoft.com/office/powerpoint/2010/main" val="383188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0D70DE2-C474-42D9-8EE2-50A9B9904151}"/>
              </a:ext>
            </a:extLst>
          </p:cNvPr>
          <p:cNvSpPr>
            <a:spLocks noGrp="1"/>
          </p:cNvSpPr>
          <p:nvPr>
            <p:ph type="dt" sz="half" idx="10"/>
          </p:nvPr>
        </p:nvSpPr>
        <p:spPr>
          <a:xfrm>
            <a:off x="838200" y="6356350"/>
            <a:ext cx="2743200" cy="365125"/>
          </a:xfrm>
        </p:spPr>
        <p:txBody>
          <a:bodyPr rtlCol="0"/>
          <a:lstStyle/>
          <a:p>
            <a:pPr rtl="0"/>
            <a:fld id="{5EA09574-0B23-4786-AD89-5B4159879908}" type="datetime1">
              <a:rPr lang="en-GB" smtClean="0"/>
              <a:t>10/07/2024</a:t>
            </a:fld>
            <a:endParaRPr lang="en-GB"/>
          </a:p>
        </p:txBody>
      </p:sp>
      <p:sp>
        <p:nvSpPr>
          <p:cNvPr id="4" name="Footer Placeholder 3">
            <a:extLst>
              <a:ext uri="{FF2B5EF4-FFF2-40B4-BE49-F238E27FC236}">
                <a16:creationId xmlns:a16="http://schemas.microsoft.com/office/drawing/2014/main" id="{9ABB923A-293F-4B5C-9189-17993D43E7DE}"/>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14" name="Slide Number Placeholder 13">
            <a:extLst>
              <a:ext uri="{FF2B5EF4-FFF2-40B4-BE49-F238E27FC236}">
                <a16:creationId xmlns:a16="http://schemas.microsoft.com/office/drawing/2014/main" id="{1C5897BB-3B1C-B538-CAB8-190A1BE12828}"/>
              </a:ext>
            </a:extLst>
          </p:cNvPr>
          <p:cNvSpPr>
            <a:spLocks noGrp="1"/>
          </p:cNvSpPr>
          <p:nvPr>
            <p:ph type="sldNum" sz="quarter" idx="12"/>
          </p:nvPr>
        </p:nvSpPr>
        <p:spPr/>
        <p:txBody>
          <a:bodyPr/>
          <a:lstStyle/>
          <a:p>
            <a:pPr rtl="0"/>
            <a:fld id="{294A09A9-5501-47C1-A89A-A340965A2BE2}" type="slidenum">
              <a:rPr lang="en-GB" noProof="0" smtClean="0"/>
              <a:t>39</a:t>
            </a:fld>
            <a:endParaRPr lang="en-GB" noProof="0"/>
          </a:p>
        </p:txBody>
      </p:sp>
      <p:sp>
        <p:nvSpPr>
          <p:cNvPr id="11" name="Title 1">
            <a:extLst>
              <a:ext uri="{FF2B5EF4-FFF2-40B4-BE49-F238E27FC236}">
                <a16:creationId xmlns:a16="http://schemas.microsoft.com/office/drawing/2014/main" id="{84BC2021-8EB6-CA7A-E13A-064A657E6627}"/>
              </a:ext>
            </a:extLst>
          </p:cNvPr>
          <p:cNvSpPr>
            <a:spLocks noGrp="1"/>
          </p:cNvSpPr>
          <p:nvPr>
            <p:ph type="title"/>
          </p:nvPr>
        </p:nvSpPr>
        <p:spPr>
          <a:xfrm>
            <a:off x="841248" y="381000"/>
            <a:ext cx="10972800" cy="1325563"/>
          </a:xfrm>
        </p:spPr>
        <p:txBody>
          <a:bodyPr rtlCol="0">
            <a:normAutofit/>
          </a:bodyPr>
          <a:lstStyle/>
          <a:p>
            <a:pPr rtl="0"/>
            <a:r>
              <a:rPr lang="en-GB" dirty="0">
                <a:solidFill>
                  <a:srgbClr val="7BBE7A"/>
                </a:solidFill>
              </a:rPr>
              <a:t>Public Spaces</a:t>
            </a:r>
          </a:p>
        </p:txBody>
      </p:sp>
      <p:sp>
        <p:nvSpPr>
          <p:cNvPr id="15" name="TextBox 14">
            <a:extLst>
              <a:ext uri="{FF2B5EF4-FFF2-40B4-BE49-F238E27FC236}">
                <a16:creationId xmlns:a16="http://schemas.microsoft.com/office/drawing/2014/main" id="{AA4DD695-37D1-A611-22D1-BBC80A429BDA}"/>
              </a:ext>
            </a:extLst>
          </p:cNvPr>
          <p:cNvSpPr txBox="1"/>
          <p:nvPr/>
        </p:nvSpPr>
        <p:spPr>
          <a:xfrm>
            <a:off x="852635" y="1313614"/>
            <a:ext cx="5905500" cy="369332"/>
          </a:xfrm>
          <a:prstGeom prst="rect">
            <a:avLst/>
          </a:prstGeom>
          <a:noFill/>
        </p:spPr>
        <p:txBody>
          <a:bodyPr wrap="square" rtlCol="0">
            <a:spAutoFit/>
          </a:bodyPr>
          <a:lstStyle/>
          <a:p>
            <a:r>
              <a:rPr lang="en-US" dirty="0">
                <a:solidFill>
                  <a:srgbClr val="7BBE7A"/>
                </a:solidFill>
              </a:rPr>
              <a:t>P.2.iii. HOME ZONES</a:t>
            </a:r>
            <a:endParaRPr lang="en-GB" dirty="0">
              <a:solidFill>
                <a:srgbClr val="7BBE7A"/>
              </a:solidFill>
            </a:endParaRPr>
          </a:p>
        </p:txBody>
      </p:sp>
      <p:sp>
        <p:nvSpPr>
          <p:cNvPr id="30" name="TextBox 29">
            <a:extLst>
              <a:ext uri="{FF2B5EF4-FFF2-40B4-BE49-F238E27FC236}">
                <a16:creationId xmlns:a16="http://schemas.microsoft.com/office/drawing/2014/main" id="{2D8CA43F-79C1-44B4-9303-911CC9B288C2}"/>
              </a:ext>
            </a:extLst>
          </p:cNvPr>
          <p:cNvSpPr txBox="1"/>
          <p:nvPr/>
        </p:nvSpPr>
        <p:spPr>
          <a:xfrm>
            <a:off x="852635" y="1716444"/>
            <a:ext cx="4549544" cy="646331"/>
          </a:xfrm>
          <a:prstGeom prst="rect">
            <a:avLst/>
          </a:prstGeom>
          <a:noFill/>
        </p:spPr>
        <p:txBody>
          <a:bodyPr wrap="square">
            <a:spAutoFit/>
          </a:bodyPr>
          <a:lstStyle/>
          <a:p>
            <a:r>
              <a:rPr lang="en-US" sz="1200" dirty="0"/>
              <a:t>Shared surface streets will not normally be supported, without physical barriers to prevent access by vehicles to cycling and walking areas. </a:t>
            </a:r>
            <a:endParaRPr lang="en-GB" sz="1200" dirty="0">
              <a:solidFill>
                <a:srgbClr val="C00000"/>
              </a:solidFill>
            </a:endParaRPr>
          </a:p>
        </p:txBody>
      </p:sp>
      <p:sp>
        <p:nvSpPr>
          <p:cNvPr id="6" name="TextBox 5">
            <a:extLst>
              <a:ext uri="{FF2B5EF4-FFF2-40B4-BE49-F238E27FC236}">
                <a16:creationId xmlns:a16="http://schemas.microsoft.com/office/drawing/2014/main" id="{E22101BA-1C1A-1FFB-A84D-12D81B3A3F70}"/>
              </a:ext>
            </a:extLst>
          </p:cNvPr>
          <p:cNvSpPr txBox="1"/>
          <p:nvPr/>
        </p:nvSpPr>
        <p:spPr>
          <a:xfrm>
            <a:off x="5921033" y="1716444"/>
            <a:ext cx="4772743" cy="3600986"/>
          </a:xfrm>
          <a:prstGeom prst="rect">
            <a:avLst/>
          </a:prstGeom>
          <a:noFill/>
        </p:spPr>
        <p:txBody>
          <a:bodyPr wrap="square">
            <a:spAutoFit/>
          </a:bodyPr>
          <a:lstStyle/>
          <a:p>
            <a:r>
              <a:rPr lang="en-US" sz="1200" b="1" dirty="0"/>
              <a:t>Home Zones </a:t>
            </a:r>
            <a:r>
              <a:rPr lang="en-US" sz="1200" dirty="0"/>
              <a:t>should be places where people and vehicles and street space safely, with quality of life taking </a:t>
            </a:r>
            <a:r>
              <a:rPr lang="en-US" sz="1200" dirty="0" err="1"/>
              <a:t>precendence</a:t>
            </a:r>
            <a:r>
              <a:rPr lang="en-US" sz="1200" dirty="0"/>
              <a:t> over the movement of traffic. In order to do this, vehicle speeds must be reduced to walking pace.</a:t>
            </a:r>
          </a:p>
          <a:p>
            <a:endParaRPr lang="en-US" sz="1200" dirty="0"/>
          </a:p>
          <a:p>
            <a:r>
              <a:rPr lang="en-US" sz="1200" dirty="0"/>
              <a:t>Home Zones could form part of a ‘Play Streets’ approach.</a:t>
            </a:r>
          </a:p>
          <a:p>
            <a:endParaRPr lang="en-US" sz="1200" dirty="0"/>
          </a:p>
          <a:p>
            <a:r>
              <a:rPr lang="en-US" sz="1200" dirty="0"/>
              <a:t>The use of physical barriers in proposed Home Zones is essential, and the preferred approaches are:</a:t>
            </a:r>
          </a:p>
          <a:p>
            <a:endParaRPr lang="en-US" sz="1200" dirty="0"/>
          </a:p>
          <a:p>
            <a:r>
              <a:rPr lang="en-US" sz="1200" b="1" dirty="0"/>
              <a:t>Street furniture: </a:t>
            </a:r>
            <a:r>
              <a:rPr lang="en-US" sz="1200" dirty="0"/>
              <a:t>can also create seating opportunities</a:t>
            </a:r>
          </a:p>
          <a:p>
            <a:endParaRPr lang="en-US" sz="1200" dirty="0"/>
          </a:p>
          <a:p>
            <a:r>
              <a:rPr lang="en-US" sz="1200" b="1" dirty="0"/>
              <a:t>Planting: </a:t>
            </a:r>
            <a:r>
              <a:rPr lang="en-US" sz="1200" dirty="0"/>
              <a:t>planters, trees and other green features</a:t>
            </a:r>
          </a:p>
          <a:p>
            <a:endParaRPr lang="en-US" sz="1200" dirty="0"/>
          </a:p>
          <a:p>
            <a:r>
              <a:rPr lang="en-US" sz="1200" b="1" dirty="0"/>
              <a:t>Cars: </a:t>
            </a:r>
            <a:r>
              <a:rPr lang="en-US" sz="1200" dirty="0"/>
              <a:t>speeds reduced to walking pace</a:t>
            </a:r>
          </a:p>
          <a:p>
            <a:endParaRPr lang="en-US" sz="1200" dirty="0"/>
          </a:p>
          <a:p>
            <a:r>
              <a:rPr lang="en-US" sz="1200" b="1" dirty="0"/>
              <a:t>Signs: </a:t>
            </a:r>
            <a:r>
              <a:rPr lang="en-US" sz="1200" dirty="0"/>
              <a:t>should clearly mark the entrance to the zone and, where relevant, children crossing </a:t>
            </a:r>
          </a:p>
          <a:p>
            <a:endParaRPr lang="en-US" sz="1200" dirty="0"/>
          </a:p>
        </p:txBody>
      </p:sp>
      <p:sp>
        <p:nvSpPr>
          <p:cNvPr id="7" name="TextBox 6">
            <a:extLst>
              <a:ext uri="{FF2B5EF4-FFF2-40B4-BE49-F238E27FC236}">
                <a16:creationId xmlns:a16="http://schemas.microsoft.com/office/drawing/2014/main" id="{9F4BCF27-4E6D-0246-F483-0284C3F950BC}"/>
              </a:ext>
            </a:extLst>
          </p:cNvPr>
          <p:cNvSpPr txBox="1"/>
          <p:nvPr/>
        </p:nvSpPr>
        <p:spPr>
          <a:xfrm>
            <a:off x="852635" y="5596475"/>
            <a:ext cx="4431260" cy="461665"/>
          </a:xfrm>
          <a:prstGeom prst="rect">
            <a:avLst/>
          </a:prstGeom>
          <a:noFill/>
        </p:spPr>
        <p:txBody>
          <a:bodyPr wrap="square">
            <a:spAutoFit/>
          </a:bodyPr>
          <a:lstStyle/>
          <a:p>
            <a:r>
              <a:rPr lang="en-US" sz="1200" i="1" dirty="0"/>
              <a:t>Example of use of physical features to prevent vehicle access, National Model Design Code</a:t>
            </a:r>
            <a:endParaRPr lang="en-GB" sz="1200" i="1" dirty="0"/>
          </a:p>
        </p:txBody>
      </p:sp>
      <p:pic>
        <p:nvPicPr>
          <p:cNvPr id="10" name="Picture 9" descr="A row of houses with trees and bushes&#10;&#10;Description automatically generated">
            <a:extLst>
              <a:ext uri="{FF2B5EF4-FFF2-40B4-BE49-F238E27FC236}">
                <a16:creationId xmlns:a16="http://schemas.microsoft.com/office/drawing/2014/main" id="{9AAE3912-D8AE-EFF7-D440-4DA19BB374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091" y="2414864"/>
            <a:ext cx="4431260" cy="3129522"/>
          </a:xfrm>
          <a:prstGeom prst="rect">
            <a:avLst/>
          </a:prstGeom>
        </p:spPr>
      </p:pic>
    </p:spTree>
    <p:extLst>
      <p:ext uri="{BB962C8B-B14F-4D97-AF65-F5344CB8AC3E}">
        <p14:creationId xmlns:p14="http://schemas.microsoft.com/office/powerpoint/2010/main" val="348705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EF7656-A78E-4065-BA35-82DF8A5D175E}"/>
              </a:ext>
            </a:extLst>
          </p:cNvPr>
          <p:cNvSpPr>
            <a:spLocks noGrp="1"/>
          </p:cNvSpPr>
          <p:nvPr>
            <p:ph type="title"/>
          </p:nvPr>
        </p:nvSpPr>
        <p:spPr>
          <a:xfrm>
            <a:off x="6784848" y="1778806"/>
            <a:ext cx="4709160" cy="2926080"/>
          </a:xfrm>
        </p:spPr>
        <p:txBody>
          <a:bodyPr rtlCol="0" anchor="b">
            <a:normAutofit fontScale="90000"/>
          </a:bodyPr>
          <a:lstStyle/>
          <a:p>
            <a:pPr rtl="0">
              <a:lnSpc>
                <a:spcPct val="100000"/>
              </a:lnSpc>
            </a:pPr>
            <a:r>
              <a:rPr lang="en-US" sz="1200" cap="none" dirty="0"/>
              <a:t>This is essentially about places and people’s relationship with them; it is as much about the commonplace as about the rare, about the everyday as much as the endangered, and about the ordinary as much as the spectacular.</a:t>
            </a:r>
            <a:br>
              <a:rPr lang="en-US" sz="1200" cap="none" dirty="0"/>
            </a:br>
            <a:br>
              <a:rPr lang="en-US" sz="1200" cap="none" dirty="0"/>
            </a:br>
            <a:r>
              <a:rPr lang="en-US" sz="1200" cap="none" dirty="0"/>
              <a:t>Definition of local distinctiveness is intricately linked to the environment, the economy, and the social ambience of a place and has been defined as that which makes a place special, differentiating it from anywhere else. Local distinctiveness is the essence of what makes a place special to us; it is the sum of landscape, wildlife, archaeology, history, traditions, buildings and crafts – everything that makes somewhere truly unique, and of course peoples’ memory of a place.</a:t>
            </a:r>
            <a:br>
              <a:rPr lang="en-US" sz="1200" cap="none" dirty="0"/>
            </a:br>
            <a:br>
              <a:rPr lang="en-US" sz="1200" cap="none" dirty="0"/>
            </a:br>
            <a:r>
              <a:rPr lang="en-US" sz="1200" cap="none" dirty="0"/>
              <a:t>In this respect all new developments, be they houses, extensions or employment buildings, should have their design influenced by local distinctiveness.</a:t>
            </a:r>
          </a:p>
        </p:txBody>
      </p:sp>
      <p:pic>
        <p:nvPicPr>
          <p:cNvPr id="10" name="Picture Placeholder 9">
            <a:extLst>
              <a:ext uri="{FF2B5EF4-FFF2-40B4-BE49-F238E27FC236}">
                <a16:creationId xmlns:a16="http://schemas.microsoft.com/office/drawing/2014/main" id="{20563118-9176-49D8-94ED-2A61A207A09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0"/>
            <a:ext cx="6099048" cy="6858000"/>
          </a:xfrm>
        </p:spPr>
      </p:pic>
      <p:sp>
        <p:nvSpPr>
          <p:cNvPr id="12" name="Text Placeholder 11">
            <a:extLst>
              <a:ext uri="{FF2B5EF4-FFF2-40B4-BE49-F238E27FC236}">
                <a16:creationId xmlns:a16="http://schemas.microsoft.com/office/drawing/2014/main" id="{A7807CD3-B422-4F83-9719-CB326AC822E4}"/>
              </a:ext>
            </a:extLst>
          </p:cNvPr>
          <p:cNvSpPr>
            <a:spLocks noGrp="1"/>
          </p:cNvSpPr>
          <p:nvPr>
            <p:ph type="body" sz="quarter" idx="15"/>
          </p:nvPr>
        </p:nvSpPr>
        <p:spPr>
          <a:xfrm>
            <a:off x="6784848" y="4864608"/>
            <a:ext cx="4709160" cy="1172298"/>
          </a:xfrm>
        </p:spPr>
        <p:txBody>
          <a:bodyPr rtlCol="0">
            <a:normAutofit/>
          </a:bodyPr>
          <a:lstStyle/>
          <a:p>
            <a:pPr rtl="0"/>
            <a:r>
              <a:rPr lang="en-US" sz="1200" b="1" dirty="0">
                <a:solidFill>
                  <a:schemeClr val="tx1"/>
                </a:solidFill>
              </a:rPr>
              <a:t>However, this should not preclude contemporary designs, including modular buildings, provided they reflect local distinctiveness and/or the surrounding environment, then they should be encouraged.</a:t>
            </a:r>
            <a:endParaRPr lang="en-GB" sz="1200" b="1" dirty="0">
              <a:solidFill>
                <a:schemeClr val="tx1"/>
              </a:solidFill>
            </a:endParaRPr>
          </a:p>
        </p:txBody>
      </p:sp>
      <p:sp>
        <p:nvSpPr>
          <p:cNvPr id="49" name="Date Placeholder 48">
            <a:extLst>
              <a:ext uri="{FF2B5EF4-FFF2-40B4-BE49-F238E27FC236}">
                <a16:creationId xmlns:a16="http://schemas.microsoft.com/office/drawing/2014/main" id="{24BF52CC-EC79-4681-9DB6-52E0532E1EAB}"/>
              </a:ext>
            </a:extLst>
          </p:cNvPr>
          <p:cNvSpPr>
            <a:spLocks noGrp="1"/>
          </p:cNvSpPr>
          <p:nvPr>
            <p:ph type="dt" sz="half" idx="16"/>
          </p:nvPr>
        </p:nvSpPr>
        <p:spPr>
          <a:xfrm>
            <a:off x="841248" y="6356350"/>
            <a:ext cx="1828800" cy="365125"/>
          </a:xfrm>
        </p:spPr>
        <p:txBody>
          <a:bodyPr rtlCol="0"/>
          <a:lstStyle/>
          <a:p>
            <a:pPr rtl="0"/>
            <a:fld id="{05A4A452-D876-4CBC-A499-5233C0890BBF}" type="datetime1">
              <a:rPr lang="en-GB" smtClean="0"/>
              <a:t>10/07/2024</a:t>
            </a:fld>
            <a:endParaRPr lang="en-GB"/>
          </a:p>
        </p:txBody>
      </p:sp>
      <p:sp>
        <p:nvSpPr>
          <p:cNvPr id="50" name="Footer Placeholder 49">
            <a:extLst>
              <a:ext uri="{FF2B5EF4-FFF2-40B4-BE49-F238E27FC236}">
                <a16:creationId xmlns:a16="http://schemas.microsoft.com/office/drawing/2014/main" id="{4FA2B25F-A2C4-4D59-B248-DB84C0671426}"/>
              </a:ext>
            </a:extLst>
          </p:cNvPr>
          <p:cNvSpPr>
            <a:spLocks noGrp="1"/>
          </p:cNvSpPr>
          <p:nvPr>
            <p:ph type="ftr" sz="quarter" idx="14"/>
          </p:nvPr>
        </p:nvSpPr>
        <p:spPr>
          <a:xfrm>
            <a:off x="6345609" y="6356350"/>
            <a:ext cx="2743200" cy="365125"/>
          </a:xfrm>
        </p:spPr>
        <p:txBody>
          <a:bodyPr rtlCol="0"/>
          <a:lstStyle/>
          <a:p>
            <a:pPr rtl="0"/>
            <a:r>
              <a:rPr lang="en-GB"/>
              <a:t>Buckingham Design Code: 2024 - 2044</a:t>
            </a:r>
          </a:p>
        </p:txBody>
      </p:sp>
      <p:sp>
        <p:nvSpPr>
          <p:cNvPr id="2" name="Title 1">
            <a:extLst>
              <a:ext uri="{FF2B5EF4-FFF2-40B4-BE49-F238E27FC236}">
                <a16:creationId xmlns:a16="http://schemas.microsoft.com/office/drawing/2014/main" id="{99FB76F7-51B0-3E74-8C56-B842DB107F66}"/>
              </a:ext>
            </a:extLst>
          </p:cNvPr>
          <p:cNvSpPr txBox="1">
            <a:spLocks/>
          </p:cNvSpPr>
          <p:nvPr/>
        </p:nvSpPr>
        <p:spPr>
          <a:xfrm>
            <a:off x="6784848" y="365125"/>
            <a:ext cx="5153026" cy="1325563"/>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dirty="0"/>
              <a:t>Local distinctiveness</a:t>
            </a:r>
          </a:p>
        </p:txBody>
      </p:sp>
      <p:sp>
        <p:nvSpPr>
          <p:cNvPr id="3" name="Slide Number Placeholder 2">
            <a:extLst>
              <a:ext uri="{FF2B5EF4-FFF2-40B4-BE49-F238E27FC236}">
                <a16:creationId xmlns:a16="http://schemas.microsoft.com/office/drawing/2014/main" id="{849D4512-D71C-782E-1070-A1E2F94F1053}"/>
              </a:ext>
            </a:extLst>
          </p:cNvPr>
          <p:cNvSpPr>
            <a:spLocks noGrp="1"/>
          </p:cNvSpPr>
          <p:nvPr>
            <p:ph type="sldNum" sz="quarter" idx="12"/>
          </p:nvPr>
        </p:nvSpPr>
        <p:spPr/>
        <p:txBody>
          <a:bodyPr/>
          <a:lstStyle/>
          <a:p>
            <a:pPr rtl="0"/>
            <a:fld id="{294A09A9-5501-47C1-A89A-A340965A2BE2}" type="slidenum">
              <a:rPr lang="en-GB" noProof="0" smtClean="0"/>
              <a:t>4</a:t>
            </a:fld>
            <a:endParaRPr lang="en-GB" noProof="0"/>
          </a:p>
        </p:txBody>
      </p:sp>
      <p:sp>
        <p:nvSpPr>
          <p:cNvPr id="4" name="TextBox 3">
            <a:extLst>
              <a:ext uri="{FF2B5EF4-FFF2-40B4-BE49-F238E27FC236}">
                <a16:creationId xmlns:a16="http://schemas.microsoft.com/office/drawing/2014/main" id="{46175B9B-99F5-6D26-1B41-284077ECFD97}"/>
              </a:ext>
            </a:extLst>
          </p:cNvPr>
          <p:cNvSpPr txBox="1"/>
          <p:nvPr/>
        </p:nvSpPr>
        <p:spPr>
          <a:xfrm>
            <a:off x="4912595" y="6415801"/>
            <a:ext cx="940376" cy="246221"/>
          </a:xfrm>
          <a:prstGeom prst="rect">
            <a:avLst/>
          </a:prstGeom>
          <a:solidFill>
            <a:schemeClr val="bg1"/>
          </a:solidFill>
        </p:spPr>
        <p:txBody>
          <a:bodyPr wrap="square" rtlCol="0">
            <a:spAutoFit/>
          </a:bodyPr>
          <a:lstStyle/>
          <a:p>
            <a:pPr algn="r"/>
            <a:r>
              <a:rPr lang="en-GB" sz="1000" i="1" kern="100" dirty="0">
                <a:effectLst/>
                <a:latin typeface="Aptos" panose="020B0004020202020204" pitchFamily="34" charset="0"/>
                <a:ea typeface="Aptos" panose="020B0004020202020204" pitchFamily="34" charset="0"/>
                <a:cs typeface="Times New Roman" panose="02020603050405020304" pitchFamily="18" charset="0"/>
              </a:rPr>
              <a:t>Bourton Park</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7099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0D70DE2-C474-42D9-8EE2-50A9B9904151}"/>
              </a:ext>
            </a:extLst>
          </p:cNvPr>
          <p:cNvSpPr>
            <a:spLocks noGrp="1"/>
          </p:cNvSpPr>
          <p:nvPr>
            <p:ph type="dt" sz="half" idx="10"/>
          </p:nvPr>
        </p:nvSpPr>
        <p:spPr>
          <a:xfrm>
            <a:off x="838200" y="6356350"/>
            <a:ext cx="2743200" cy="365125"/>
          </a:xfrm>
        </p:spPr>
        <p:txBody>
          <a:bodyPr rtlCol="0"/>
          <a:lstStyle/>
          <a:p>
            <a:pPr rtl="0"/>
            <a:fld id="{5EA09574-0B23-4786-AD89-5B4159879908}" type="datetime1">
              <a:rPr lang="en-GB" smtClean="0"/>
              <a:t>10/07/2024</a:t>
            </a:fld>
            <a:endParaRPr lang="en-GB"/>
          </a:p>
        </p:txBody>
      </p:sp>
      <p:sp>
        <p:nvSpPr>
          <p:cNvPr id="4" name="Footer Placeholder 3">
            <a:extLst>
              <a:ext uri="{FF2B5EF4-FFF2-40B4-BE49-F238E27FC236}">
                <a16:creationId xmlns:a16="http://schemas.microsoft.com/office/drawing/2014/main" id="{9ABB923A-293F-4B5C-9189-17993D43E7DE}"/>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14" name="Slide Number Placeholder 13">
            <a:extLst>
              <a:ext uri="{FF2B5EF4-FFF2-40B4-BE49-F238E27FC236}">
                <a16:creationId xmlns:a16="http://schemas.microsoft.com/office/drawing/2014/main" id="{1C5897BB-3B1C-B538-CAB8-190A1BE12828}"/>
              </a:ext>
            </a:extLst>
          </p:cNvPr>
          <p:cNvSpPr>
            <a:spLocks noGrp="1"/>
          </p:cNvSpPr>
          <p:nvPr>
            <p:ph type="sldNum" sz="quarter" idx="12"/>
          </p:nvPr>
        </p:nvSpPr>
        <p:spPr/>
        <p:txBody>
          <a:bodyPr/>
          <a:lstStyle/>
          <a:p>
            <a:pPr rtl="0"/>
            <a:fld id="{294A09A9-5501-47C1-A89A-A340965A2BE2}" type="slidenum">
              <a:rPr lang="en-GB" noProof="0" smtClean="0"/>
              <a:t>40</a:t>
            </a:fld>
            <a:endParaRPr lang="en-GB" noProof="0"/>
          </a:p>
        </p:txBody>
      </p:sp>
      <p:sp>
        <p:nvSpPr>
          <p:cNvPr id="11" name="Title 1">
            <a:extLst>
              <a:ext uri="{FF2B5EF4-FFF2-40B4-BE49-F238E27FC236}">
                <a16:creationId xmlns:a16="http://schemas.microsoft.com/office/drawing/2014/main" id="{84BC2021-8EB6-CA7A-E13A-064A657E6627}"/>
              </a:ext>
            </a:extLst>
          </p:cNvPr>
          <p:cNvSpPr>
            <a:spLocks noGrp="1"/>
          </p:cNvSpPr>
          <p:nvPr>
            <p:ph type="title"/>
          </p:nvPr>
        </p:nvSpPr>
        <p:spPr>
          <a:xfrm>
            <a:off x="841248" y="381000"/>
            <a:ext cx="10972800" cy="1325563"/>
          </a:xfrm>
        </p:spPr>
        <p:txBody>
          <a:bodyPr rtlCol="0">
            <a:normAutofit/>
          </a:bodyPr>
          <a:lstStyle/>
          <a:p>
            <a:pPr rtl="0"/>
            <a:r>
              <a:rPr lang="en-GB" dirty="0">
                <a:solidFill>
                  <a:srgbClr val="7BBE7A"/>
                </a:solidFill>
              </a:rPr>
              <a:t>Public Spaces</a:t>
            </a:r>
          </a:p>
        </p:txBody>
      </p:sp>
      <p:sp>
        <p:nvSpPr>
          <p:cNvPr id="12" name="TextBox 11">
            <a:extLst>
              <a:ext uri="{FF2B5EF4-FFF2-40B4-BE49-F238E27FC236}">
                <a16:creationId xmlns:a16="http://schemas.microsoft.com/office/drawing/2014/main" id="{9D357563-52E4-CAFA-F3B7-493EC16D0A50}"/>
              </a:ext>
            </a:extLst>
          </p:cNvPr>
          <p:cNvSpPr txBox="1"/>
          <p:nvPr/>
        </p:nvSpPr>
        <p:spPr>
          <a:xfrm>
            <a:off x="847784" y="3397369"/>
            <a:ext cx="5905500" cy="369332"/>
          </a:xfrm>
          <a:prstGeom prst="rect">
            <a:avLst/>
          </a:prstGeom>
          <a:noFill/>
        </p:spPr>
        <p:txBody>
          <a:bodyPr wrap="square" rtlCol="0">
            <a:spAutoFit/>
          </a:bodyPr>
          <a:lstStyle/>
          <a:p>
            <a:r>
              <a:rPr lang="en-US" dirty="0">
                <a:solidFill>
                  <a:srgbClr val="7BBE7A"/>
                </a:solidFill>
              </a:rPr>
              <a:t>P.2.i. MEETING PLACES</a:t>
            </a:r>
            <a:endParaRPr lang="en-GB" dirty="0">
              <a:solidFill>
                <a:srgbClr val="7BBE7A"/>
              </a:solidFill>
            </a:endParaRPr>
          </a:p>
        </p:txBody>
      </p:sp>
      <p:sp>
        <p:nvSpPr>
          <p:cNvPr id="16" name="TextBox 15">
            <a:extLst>
              <a:ext uri="{FF2B5EF4-FFF2-40B4-BE49-F238E27FC236}">
                <a16:creationId xmlns:a16="http://schemas.microsoft.com/office/drawing/2014/main" id="{0DCD1C14-C8E1-F5E8-A63C-0EC76543E256}"/>
              </a:ext>
            </a:extLst>
          </p:cNvPr>
          <p:cNvSpPr txBox="1"/>
          <p:nvPr/>
        </p:nvSpPr>
        <p:spPr>
          <a:xfrm>
            <a:off x="841248" y="1323488"/>
            <a:ext cx="4549544" cy="369332"/>
          </a:xfrm>
          <a:prstGeom prst="rect">
            <a:avLst/>
          </a:prstGeom>
          <a:noFill/>
        </p:spPr>
        <p:txBody>
          <a:bodyPr wrap="square" rtlCol="0">
            <a:spAutoFit/>
          </a:bodyPr>
          <a:lstStyle/>
          <a:p>
            <a:r>
              <a:rPr lang="en-US" dirty="0">
                <a:solidFill>
                  <a:srgbClr val="7BBE7A"/>
                </a:solidFill>
              </a:rPr>
              <a:t>P.3.i. SECURED BY DESIGN</a:t>
            </a:r>
            <a:endParaRPr lang="en-GB" dirty="0">
              <a:solidFill>
                <a:srgbClr val="7BBE7A"/>
              </a:solidFill>
            </a:endParaRPr>
          </a:p>
        </p:txBody>
      </p:sp>
      <p:sp>
        <p:nvSpPr>
          <p:cNvPr id="17" name="TextBox 16">
            <a:extLst>
              <a:ext uri="{FF2B5EF4-FFF2-40B4-BE49-F238E27FC236}">
                <a16:creationId xmlns:a16="http://schemas.microsoft.com/office/drawing/2014/main" id="{FAB90A71-E5D8-0DF7-1BBE-0B1FADE3644B}"/>
              </a:ext>
            </a:extLst>
          </p:cNvPr>
          <p:cNvSpPr txBox="1"/>
          <p:nvPr/>
        </p:nvSpPr>
        <p:spPr>
          <a:xfrm>
            <a:off x="841248" y="2265976"/>
            <a:ext cx="4660232" cy="369332"/>
          </a:xfrm>
          <a:prstGeom prst="rect">
            <a:avLst/>
          </a:prstGeom>
          <a:noFill/>
        </p:spPr>
        <p:txBody>
          <a:bodyPr wrap="square" rtlCol="0">
            <a:spAutoFit/>
          </a:bodyPr>
          <a:lstStyle/>
          <a:p>
            <a:r>
              <a:rPr lang="en-US" dirty="0">
                <a:solidFill>
                  <a:srgbClr val="7BBE7A"/>
                </a:solidFill>
              </a:rPr>
              <a:t>P.3.ii. COUNTER TERRORISM</a:t>
            </a:r>
            <a:endParaRPr lang="en-GB" dirty="0">
              <a:solidFill>
                <a:srgbClr val="7BBE7A"/>
              </a:solidFill>
            </a:endParaRPr>
          </a:p>
        </p:txBody>
      </p:sp>
      <p:sp>
        <p:nvSpPr>
          <p:cNvPr id="31" name="TextBox 30">
            <a:extLst>
              <a:ext uri="{FF2B5EF4-FFF2-40B4-BE49-F238E27FC236}">
                <a16:creationId xmlns:a16="http://schemas.microsoft.com/office/drawing/2014/main" id="{D8BE8542-034A-FE43-5A25-6937C5188A63}"/>
              </a:ext>
            </a:extLst>
          </p:cNvPr>
          <p:cNvSpPr txBox="1"/>
          <p:nvPr/>
        </p:nvSpPr>
        <p:spPr>
          <a:xfrm>
            <a:off x="832706" y="1745034"/>
            <a:ext cx="4904490" cy="461665"/>
          </a:xfrm>
          <a:prstGeom prst="rect">
            <a:avLst/>
          </a:prstGeom>
          <a:noFill/>
        </p:spPr>
        <p:txBody>
          <a:bodyPr wrap="square">
            <a:spAutoFit/>
          </a:bodyPr>
          <a:lstStyle/>
          <a:p>
            <a:r>
              <a:rPr lang="en-US" sz="1200" dirty="0"/>
              <a:t>Key routes, for walking/cycling not on roads should be lit where possible, nature friendly lighting can be considered. </a:t>
            </a:r>
            <a:endParaRPr lang="en-GB" sz="1200" dirty="0"/>
          </a:p>
        </p:txBody>
      </p:sp>
      <p:sp>
        <p:nvSpPr>
          <p:cNvPr id="32" name="TextBox 31">
            <a:extLst>
              <a:ext uri="{FF2B5EF4-FFF2-40B4-BE49-F238E27FC236}">
                <a16:creationId xmlns:a16="http://schemas.microsoft.com/office/drawing/2014/main" id="{62386B38-2DCF-1894-F55A-6D9DD2C3D5C6}"/>
              </a:ext>
            </a:extLst>
          </p:cNvPr>
          <p:cNvSpPr txBox="1"/>
          <p:nvPr/>
        </p:nvSpPr>
        <p:spPr>
          <a:xfrm>
            <a:off x="847784" y="2694585"/>
            <a:ext cx="4437647" cy="646331"/>
          </a:xfrm>
          <a:prstGeom prst="rect">
            <a:avLst/>
          </a:prstGeom>
          <a:noFill/>
        </p:spPr>
        <p:txBody>
          <a:bodyPr wrap="square">
            <a:spAutoFit/>
          </a:bodyPr>
          <a:lstStyle/>
          <a:p>
            <a:r>
              <a:rPr lang="en-US" sz="1200" dirty="0"/>
              <a:t>Vehicle access should be restricted at the edge of open spaces and around community buildings. Removable bollards should be used at key points for maintenance access.</a:t>
            </a:r>
            <a:endParaRPr lang="en-GB" sz="1200" dirty="0"/>
          </a:p>
        </p:txBody>
      </p:sp>
      <p:sp>
        <p:nvSpPr>
          <p:cNvPr id="6" name="TextBox 5">
            <a:extLst>
              <a:ext uri="{FF2B5EF4-FFF2-40B4-BE49-F238E27FC236}">
                <a16:creationId xmlns:a16="http://schemas.microsoft.com/office/drawing/2014/main" id="{E22101BA-1C1A-1FFB-A84D-12D81B3A3F70}"/>
              </a:ext>
            </a:extLst>
          </p:cNvPr>
          <p:cNvSpPr txBox="1"/>
          <p:nvPr/>
        </p:nvSpPr>
        <p:spPr>
          <a:xfrm>
            <a:off x="841248" y="3824616"/>
            <a:ext cx="4772743" cy="2492990"/>
          </a:xfrm>
          <a:prstGeom prst="rect">
            <a:avLst/>
          </a:prstGeom>
          <a:noFill/>
        </p:spPr>
        <p:txBody>
          <a:bodyPr wrap="square">
            <a:spAutoFit/>
          </a:bodyPr>
          <a:lstStyle/>
          <a:p>
            <a:r>
              <a:rPr lang="en-US" sz="1200" dirty="0"/>
              <a:t>Use of </a:t>
            </a:r>
            <a:r>
              <a:rPr lang="en-US" sz="1200" b="1" dirty="0"/>
              <a:t>Village Greens </a:t>
            </a:r>
            <a:r>
              <a:rPr lang="en-US" sz="1200" dirty="0"/>
              <a:t>and </a:t>
            </a:r>
            <a:r>
              <a:rPr lang="en-US" sz="1200" b="1" dirty="0"/>
              <a:t>Garden Squares </a:t>
            </a:r>
            <a:r>
              <a:rPr lang="en-US" sz="1200" dirty="0"/>
              <a:t>within new developments is supported. The meeting place should be surrounded by active frontage: schools, community </a:t>
            </a:r>
            <a:r>
              <a:rPr lang="en-US" sz="1200" dirty="0" err="1"/>
              <a:t>centres</a:t>
            </a:r>
            <a:r>
              <a:rPr lang="en-US" sz="1200" dirty="0"/>
              <a:t> and shops, restaurants and other community infrastructure will be centered around this green meeting space. </a:t>
            </a:r>
          </a:p>
          <a:p>
            <a:endParaRPr lang="en-US" sz="1200" dirty="0"/>
          </a:p>
          <a:p>
            <a:r>
              <a:rPr lang="en-US" sz="1200" dirty="0"/>
              <a:t>Green meeting places should include play facilities as well as substantial green space as a meeting place for other users including open space and benches. The size of the play area should correspond with the guidelines quoted under Open Space Design, with a minimum of ¾ of the remaining space allocated for other green space purposes.</a:t>
            </a:r>
          </a:p>
          <a:p>
            <a:endParaRPr lang="en-US" sz="1200" dirty="0"/>
          </a:p>
        </p:txBody>
      </p:sp>
      <p:grpSp>
        <p:nvGrpSpPr>
          <p:cNvPr id="2" name="Group 1">
            <a:extLst>
              <a:ext uri="{FF2B5EF4-FFF2-40B4-BE49-F238E27FC236}">
                <a16:creationId xmlns:a16="http://schemas.microsoft.com/office/drawing/2014/main" id="{4DDEB0A3-47AB-DDBC-D26A-6897DE91B423}"/>
              </a:ext>
            </a:extLst>
          </p:cNvPr>
          <p:cNvGrpSpPr/>
          <p:nvPr/>
        </p:nvGrpSpPr>
        <p:grpSpPr>
          <a:xfrm>
            <a:off x="5700398" y="1319877"/>
            <a:ext cx="6173972" cy="4524315"/>
            <a:chOff x="5724556" y="743573"/>
            <a:chExt cx="6173972" cy="4524315"/>
          </a:xfrm>
        </p:grpSpPr>
        <p:sp>
          <p:nvSpPr>
            <p:cNvPr id="29" name="TextBox 28">
              <a:extLst>
                <a:ext uri="{FF2B5EF4-FFF2-40B4-BE49-F238E27FC236}">
                  <a16:creationId xmlns:a16="http://schemas.microsoft.com/office/drawing/2014/main" id="{A7986464-82AF-A600-4571-92B6E07F51C0}"/>
                </a:ext>
              </a:extLst>
            </p:cNvPr>
            <p:cNvSpPr txBox="1"/>
            <p:nvPr/>
          </p:nvSpPr>
          <p:spPr>
            <a:xfrm>
              <a:off x="5821676" y="743573"/>
              <a:ext cx="5789927" cy="4524315"/>
            </a:xfrm>
            <a:prstGeom prst="rect">
              <a:avLst/>
            </a:prstGeom>
            <a:noFill/>
          </p:spPr>
          <p:txBody>
            <a:bodyPr wrap="square">
              <a:spAutoFit/>
            </a:bodyPr>
            <a:lstStyle/>
            <a:p>
              <a:r>
                <a:rPr lang="en-US" sz="1200" dirty="0"/>
                <a:t>Some parking to be provided in front of shops, separated from the village green &amp; garden square.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b="1" dirty="0"/>
                <a:t>Town squares, </a:t>
              </a:r>
              <a:r>
                <a:rPr lang="en-US" sz="1200" dirty="0"/>
                <a:t>which use majority hard standing surfaces, are not supported, except within high density communal courtyards </a:t>
              </a:r>
              <a:r>
                <a:rPr lang="en-US" sz="1200" dirty="0" err="1"/>
                <a:t>eg</a:t>
              </a:r>
              <a:r>
                <a:rPr lang="en-US" sz="1200" dirty="0"/>
                <a:t> student accommodation or flats. Where Town Squares are used, green elements should also be included, planting, trees and water features. </a:t>
              </a:r>
            </a:p>
            <a:p>
              <a:endParaRPr lang="en-US" sz="1200" dirty="0"/>
            </a:p>
            <a:p>
              <a:r>
                <a:rPr lang="en-US" sz="1200" dirty="0"/>
                <a:t>The enclosure ratio of all meeting places will be such that the shortest side of the square at least twice the height of the surrounding buildings</a:t>
              </a:r>
            </a:p>
            <a:p>
              <a:endParaRPr lang="en-US" sz="1200" dirty="0"/>
            </a:p>
            <a:p>
              <a:r>
                <a:rPr lang="en-US" sz="1200" dirty="0"/>
                <a:t>Power supply and lighting should be present in all squares, at key points for example, entrances and path crossings.</a:t>
              </a:r>
            </a:p>
          </p:txBody>
        </p:sp>
        <p:pic>
          <p:nvPicPr>
            <p:cNvPr id="5" name="Picture 4" descr="A map of a city&#10;&#10;Description automatically generated">
              <a:extLst>
                <a:ext uri="{FF2B5EF4-FFF2-40B4-BE49-F238E27FC236}">
                  <a16:creationId xmlns:a16="http://schemas.microsoft.com/office/drawing/2014/main" id="{3DFAB36D-6857-10E5-E8F2-C733E6BD91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556" y="1198661"/>
              <a:ext cx="6173972" cy="1698572"/>
            </a:xfrm>
            <a:prstGeom prst="rect">
              <a:avLst/>
            </a:prstGeom>
          </p:spPr>
        </p:pic>
        <p:sp>
          <p:nvSpPr>
            <p:cNvPr id="7" name="TextBox 6">
              <a:extLst>
                <a:ext uri="{FF2B5EF4-FFF2-40B4-BE49-F238E27FC236}">
                  <a16:creationId xmlns:a16="http://schemas.microsoft.com/office/drawing/2014/main" id="{9F4BCF27-4E6D-0246-F483-0284C3F950BC}"/>
                </a:ext>
              </a:extLst>
            </p:cNvPr>
            <p:cNvSpPr txBox="1"/>
            <p:nvPr/>
          </p:nvSpPr>
          <p:spPr>
            <a:xfrm>
              <a:off x="5821676" y="2982807"/>
              <a:ext cx="1251683" cy="276999"/>
            </a:xfrm>
            <a:prstGeom prst="rect">
              <a:avLst/>
            </a:prstGeom>
            <a:noFill/>
          </p:spPr>
          <p:txBody>
            <a:bodyPr wrap="square">
              <a:spAutoFit/>
            </a:bodyPr>
            <a:lstStyle/>
            <a:p>
              <a:r>
                <a:rPr lang="en-US" sz="1200" b="1" dirty="0"/>
                <a:t>Village Green</a:t>
              </a:r>
              <a:endParaRPr lang="en-GB" sz="1200" b="1" dirty="0"/>
            </a:p>
          </p:txBody>
        </p:sp>
        <p:sp>
          <p:nvSpPr>
            <p:cNvPr id="8" name="TextBox 7">
              <a:extLst>
                <a:ext uri="{FF2B5EF4-FFF2-40B4-BE49-F238E27FC236}">
                  <a16:creationId xmlns:a16="http://schemas.microsoft.com/office/drawing/2014/main" id="{2ABF82B9-BD5F-AEFC-46F2-B0DB1028393D}"/>
                </a:ext>
              </a:extLst>
            </p:cNvPr>
            <p:cNvSpPr txBox="1"/>
            <p:nvPr/>
          </p:nvSpPr>
          <p:spPr>
            <a:xfrm>
              <a:off x="7844579" y="2987559"/>
              <a:ext cx="1251683" cy="276999"/>
            </a:xfrm>
            <a:prstGeom prst="rect">
              <a:avLst/>
            </a:prstGeom>
            <a:noFill/>
          </p:spPr>
          <p:txBody>
            <a:bodyPr wrap="square">
              <a:spAutoFit/>
            </a:bodyPr>
            <a:lstStyle/>
            <a:p>
              <a:r>
                <a:rPr lang="en-US" sz="1200" b="1" dirty="0"/>
                <a:t>Town Squares</a:t>
              </a:r>
              <a:endParaRPr lang="en-GB" sz="1200" b="1" dirty="0"/>
            </a:p>
          </p:txBody>
        </p:sp>
        <p:sp>
          <p:nvSpPr>
            <p:cNvPr id="9" name="TextBox 8">
              <a:extLst>
                <a:ext uri="{FF2B5EF4-FFF2-40B4-BE49-F238E27FC236}">
                  <a16:creationId xmlns:a16="http://schemas.microsoft.com/office/drawing/2014/main" id="{82901DE6-D73B-FC9B-B62E-288ED9B1F73C}"/>
                </a:ext>
              </a:extLst>
            </p:cNvPr>
            <p:cNvSpPr txBox="1"/>
            <p:nvPr/>
          </p:nvSpPr>
          <p:spPr>
            <a:xfrm>
              <a:off x="9982200" y="2982806"/>
              <a:ext cx="1629403" cy="276999"/>
            </a:xfrm>
            <a:prstGeom prst="rect">
              <a:avLst/>
            </a:prstGeom>
            <a:noFill/>
          </p:spPr>
          <p:txBody>
            <a:bodyPr wrap="square">
              <a:spAutoFit/>
            </a:bodyPr>
            <a:lstStyle/>
            <a:p>
              <a:r>
                <a:rPr lang="en-US" sz="1200" b="1" dirty="0"/>
                <a:t>Garden Square</a:t>
              </a:r>
              <a:endParaRPr lang="en-GB" sz="1200" b="1" dirty="0"/>
            </a:p>
          </p:txBody>
        </p:sp>
      </p:grpSp>
    </p:spTree>
    <p:extLst>
      <p:ext uri="{BB962C8B-B14F-4D97-AF65-F5344CB8AC3E}">
        <p14:creationId xmlns:p14="http://schemas.microsoft.com/office/powerpoint/2010/main" val="2291892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D8FD9745-5298-4EBB-B259-0B6E1655AB16}"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2" name="Title 1">
            <a:extLst>
              <a:ext uri="{FF2B5EF4-FFF2-40B4-BE49-F238E27FC236}">
                <a16:creationId xmlns:a16="http://schemas.microsoft.com/office/drawing/2014/main" id="{B76F5E17-30AC-6110-9AEF-14F31ACF666C}"/>
              </a:ext>
            </a:extLst>
          </p:cNvPr>
          <p:cNvSpPr txBox="1">
            <a:spLocks/>
          </p:cNvSpPr>
          <p:nvPr/>
        </p:nvSpPr>
        <p:spPr>
          <a:xfrm>
            <a:off x="838199" y="506475"/>
            <a:ext cx="8208707" cy="827279"/>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US" dirty="0">
                <a:solidFill>
                  <a:srgbClr val="B36574"/>
                </a:solidFill>
              </a:rPr>
              <a:t>HOMES AND BUILDINGS</a:t>
            </a:r>
            <a:endParaRPr lang="en-GB" dirty="0">
              <a:solidFill>
                <a:srgbClr val="B36574"/>
              </a:solidFill>
            </a:endParaRPr>
          </a:p>
        </p:txBody>
      </p:sp>
      <p:sp>
        <p:nvSpPr>
          <p:cNvPr id="6" name="TextBox 5">
            <a:extLst>
              <a:ext uri="{FF2B5EF4-FFF2-40B4-BE49-F238E27FC236}">
                <a16:creationId xmlns:a16="http://schemas.microsoft.com/office/drawing/2014/main" id="{7658F042-A72B-0C19-3CE6-FFB69AEA4879}"/>
              </a:ext>
            </a:extLst>
          </p:cNvPr>
          <p:cNvSpPr txBox="1"/>
          <p:nvPr/>
        </p:nvSpPr>
        <p:spPr>
          <a:xfrm>
            <a:off x="838199" y="1717053"/>
            <a:ext cx="3445186" cy="369332"/>
          </a:xfrm>
          <a:prstGeom prst="rect">
            <a:avLst/>
          </a:prstGeom>
          <a:noFill/>
        </p:spPr>
        <p:txBody>
          <a:bodyPr wrap="square" rtlCol="0">
            <a:spAutoFit/>
          </a:bodyPr>
          <a:lstStyle/>
          <a:p>
            <a:r>
              <a:rPr lang="en-US" dirty="0">
                <a:solidFill>
                  <a:srgbClr val="B36574"/>
                </a:solidFill>
              </a:rPr>
              <a:t>H.1.i SPACE STANDARDS</a:t>
            </a:r>
            <a:endParaRPr lang="en-GB" dirty="0">
              <a:solidFill>
                <a:srgbClr val="B36574"/>
              </a:solidFill>
            </a:endParaRPr>
          </a:p>
        </p:txBody>
      </p:sp>
      <p:sp>
        <p:nvSpPr>
          <p:cNvPr id="14" name="Text Placeholder 56">
            <a:extLst>
              <a:ext uri="{FF2B5EF4-FFF2-40B4-BE49-F238E27FC236}">
                <a16:creationId xmlns:a16="http://schemas.microsoft.com/office/drawing/2014/main" id="{68AF77F8-B251-1D9B-7B01-986D2C8A83A1}"/>
              </a:ext>
            </a:extLst>
          </p:cNvPr>
          <p:cNvSpPr txBox="1">
            <a:spLocks/>
          </p:cNvSpPr>
          <p:nvPr/>
        </p:nvSpPr>
        <p:spPr>
          <a:xfrm>
            <a:off x="4656208" y="2141336"/>
            <a:ext cx="3346704" cy="386033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en-GB" dirty="0">
                <a:effectLst/>
                <a:ea typeface="Calibri" panose="020F0502020204030204" pitchFamily="34" charset="0"/>
                <a:cs typeface="Times New Roman" panose="02020603050405020304" pitchFamily="18" charset="0"/>
              </a:rPr>
              <a:t>The requirements of </a:t>
            </a:r>
            <a:r>
              <a:rPr lang="en-GB" b="1" dirty="0">
                <a:effectLst/>
                <a:ea typeface="Calibri" panose="020F0502020204030204" pitchFamily="34" charset="0"/>
                <a:cs typeface="Times New Roman" panose="02020603050405020304" pitchFamily="18" charset="0"/>
              </a:rPr>
              <a:t>VALP H6c</a:t>
            </a:r>
            <a:r>
              <a:rPr lang="en-GB" b="1"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are supported,</a:t>
            </a:r>
            <a:r>
              <a:rPr lang="en-GB" dirty="0">
                <a:effectLst/>
                <a:ea typeface="Calibri" panose="020F0502020204030204" pitchFamily="34" charset="0"/>
                <a:cs typeface="Times New Roman" panose="02020603050405020304" pitchFamily="18" charset="0"/>
              </a:rPr>
              <a:t> however it is considered that Buckingham also has a need for M4(3) Category 3: Wheelchair User Dwellings in </a:t>
            </a:r>
            <a:r>
              <a:rPr lang="en-GB" dirty="0">
                <a:ea typeface="Calibri" panose="020F0502020204030204" pitchFamily="34" charset="0"/>
                <a:cs typeface="Times New Roman" panose="02020603050405020304" pitchFamily="18" charset="0"/>
              </a:rPr>
              <a:t>o</a:t>
            </a:r>
            <a:r>
              <a:rPr lang="en-GB" dirty="0">
                <a:effectLst/>
                <a:ea typeface="Calibri" panose="020F0502020204030204" pitchFamily="34" charset="0"/>
                <a:cs typeface="Times New Roman" panose="02020603050405020304" pitchFamily="18" charset="0"/>
              </a:rPr>
              <a:t>pen market homes as well as Affordable </a:t>
            </a:r>
            <a:r>
              <a:rPr lang="en-GB" dirty="0">
                <a:ea typeface="Calibri" panose="020F0502020204030204" pitchFamily="34" charset="0"/>
                <a:cs typeface="Times New Roman" panose="02020603050405020304" pitchFamily="18" charset="0"/>
              </a:rPr>
              <a:t>H</a:t>
            </a:r>
            <a:r>
              <a:rPr lang="en-GB" dirty="0">
                <a:effectLst/>
                <a:ea typeface="Calibri" panose="020F0502020204030204" pitchFamily="34" charset="0"/>
                <a:cs typeface="Times New Roman" panose="02020603050405020304" pitchFamily="18" charset="0"/>
              </a:rPr>
              <a:t>omes. </a:t>
            </a:r>
          </a:p>
          <a:p>
            <a:pPr algn="l">
              <a:lnSpc>
                <a:spcPct val="107000"/>
              </a:lnSpc>
              <a:spcAft>
                <a:spcPts val="800"/>
              </a:spcAft>
            </a:pPr>
            <a:r>
              <a:rPr lang="en-GB" dirty="0">
                <a:effectLst/>
                <a:ea typeface="Calibri" panose="020F0502020204030204" pitchFamily="34" charset="0"/>
                <a:cs typeface="Times New Roman" panose="02020603050405020304" pitchFamily="18" charset="0"/>
              </a:rPr>
              <a:t>Relevant proposals will be required to meet these standards or equivalent successor standards. The introduction of this requirement will contribute towards improving the overall housing stock of Buckingham and will enable more residents to live independently for longer in their own homes. This will help provide an improved range of housing that meets the needs of current and future generations.</a:t>
            </a:r>
          </a:p>
          <a:p>
            <a:pPr algn="l">
              <a:lnSpc>
                <a:spcPct val="107000"/>
              </a:lnSpc>
              <a:spcAft>
                <a:spcPts val="800"/>
              </a:spcAft>
            </a:pPr>
            <a:r>
              <a:rPr lang="en-US" dirty="0">
                <a:effectLst/>
                <a:ea typeface="Calibri" panose="020F0502020204030204" pitchFamily="34" charset="0"/>
                <a:cs typeface="Times New Roman" panose="02020603050405020304" pitchFamily="18" charset="0"/>
              </a:rPr>
              <a:t>Accessible and adaptable dwellings are required for households of any age that experience disability or frailty, or who need</a:t>
            </a:r>
            <a:endParaRPr lang="en-GB"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6D27978-3D5A-84A7-8A04-437B92F86535}"/>
              </a:ext>
            </a:extLst>
          </p:cNvPr>
          <p:cNvSpPr txBox="1"/>
          <p:nvPr/>
        </p:nvSpPr>
        <p:spPr>
          <a:xfrm>
            <a:off x="4521811" y="1717053"/>
            <a:ext cx="3445186" cy="369332"/>
          </a:xfrm>
          <a:prstGeom prst="rect">
            <a:avLst/>
          </a:prstGeom>
          <a:noFill/>
        </p:spPr>
        <p:txBody>
          <a:bodyPr wrap="square" rtlCol="0">
            <a:spAutoFit/>
          </a:bodyPr>
          <a:lstStyle/>
          <a:p>
            <a:r>
              <a:rPr lang="en-US" dirty="0">
                <a:solidFill>
                  <a:srgbClr val="B36574"/>
                </a:solidFill>
              </a:rPr>
              <a:t>H.1.ii ACCESSIBILITY</a:t>
            </a:r>
            <a:endParaRPr lang="en-GB" dirty="0">
              <a:solidFill>
                <a:srgbClr val="B36574"/>
              </a:solidFill>
            </a:endParaRPr>
          </a:p>
        </p:txBody>
      </p:sp>
      <p:sp>
        <p:nvSpPr>
          <p:cNvPr id="16" name="Text Placeholder 56">
            <a:extLst>
              <a:ext uri="{FF2B5EF4-FFF2-40B4-BE49-F238E27FC236}">
                <a16:creationId xmlns:a16="http://schemas.microsoft.com/office/drawing/2014/main" id="{8039968C-6949-7C0E-6722-695A16EABD32}"/>
              </a:ext>
            </a:extLst>
          </p:cNvPr>
          <p:cNvSpPr txBox="1">
            <a:spLocks/>
          </p:cNvSpPr>
          <p:nvPr/>
        </p:nvSpPr>
        <p:spPr>
          <a:xfrm>
            <a:off x="8308848" y="2126287"/>
            <a:ext cx="3346704" cy="386033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1000"/>
              </a:spcBef>
            </a:pPr>
            <a:r>
              <a:rPr lang="en-US" dirty="0"/>
              <a:t>homes that can accommodate intergenerational living. Such dwellings are also well suited for people looking for retirement living accommodation which in turn will lead to the release of existing family homes onto the market. The provision of level access bungalows and level access flats/apartments, that promote and maintain people’s independence is particularly likely to capture demand from these groups. The specific measures incorporated into schemes will need to demonstrate compliance with the relevant accessible and adaptable standard. </a:t>
            </a:r>
          </a:p>
          <a:p>
            <a:pPr algn="l">
              <a:spcBef>
                <a:spcPts val="1000"/>
              </a:spcBef>
            </a:pPr>
            <a:r>
              <a:rPr lang="en-US" dirty="0"/>
              <a:t>Buckingham Town Council encourages proposals for houses, bungalows and apartments/flats to go beyond the minimum policy requirements set out above. Provision of 15% M4(3) homes on site is recommended subject to local needs evidence.</a:t>
            </a:r>
          </a:p>
        </p:txBody>
      </p:sp>
      <p:sp>
        <p:nvSpPr>
          <p:cNvPr id="21" name="Text Placeholder 10">
            <a:extLst>
              <a:ext uri="{FF2B5EF4-FFF2-40B4-BE49-F238E27FC236}">
                <a16:creationId xmlns:a16="http://schemas.microsoft.com/office/drawing/2014/main" id="{1FC42976-A01B-D81C-CB2D-93B687EE30C6}"/>
              </a:ext>
            </a:extLst>
          </p:cNvPr>
          <p:cNvSpPr txBox="1">
            <a:spLocks/>
          </p:cNvSpPr>
          <p:nvPr/>
        </p:nvSpPr>
        <p:spPr>
          <a:xfrm>
            <a:off x="927350" y="2225475"/>
            <a:ext cx="3261740" cy="10987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spcBef>
                <a:spcPts val="1000"/>
              </a:spcBef>
            </a:pPr>
            <a:r>
              <a:rPr lang="en-US" dirty="0"/>
              <a:t>As a minimum all new dwellings shall accord with the Nationally Described Space Standard dated March 2015 and any subsequent variations thereof.</a:t>
            </a:r>
          </a:p>
        </p:txBody>
      </p:sp>
      <p:sp>
        <p:nvSpPr>
          <p:cNvPr id="25" name="Rectangle 24">
            <a:extLst>
              <a:ext uri="{FF2B5EF4-FFF2-40B4-BE49-F238E27FC236}">
                <a16:creationId xmlns:a16="http://schemas.microsoft.com/office/drawing/2014/main" id="{39BD5137-E4EA-1CA2-11C3-AA74BEAF0CFA}"/>
              </a:ext>
              <a:ext uri="{C183D7F6-B498-43B3-948B-1728B52AA6E4}">
                <adec:decorative xmlns:adec="http://schemas.microsoft.com/office/drawing/2017/decorative" val="1"/>
              </a:ext>
            </a:extLst>
          </p:cNvPr>
          <p:cNvSpPr/>
          <p:nvPr/>
        </p:nvSpPr>
        <p:spPr>
          <a:xfrm>
            <a:off x="927349" y="2182331"/>
            <a:ext cx="3261741" cy="109895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8" name="Picture Placeholder 7" descr="Handicapped parking spot">
            <a:extLst>
              <a:ext uri="{FF2B5EF4-FFF2-40B4-BE49-F238E27FC236}">
                <a16:creationId xmlns:a16="http://schemas.microsoft.com/office/drawing/2014/main" id="{419FDA22-87F3-376C-E590-E512BDA7C058}"/>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921237" y="3421267"/>
            <a:ext cx="3267854" cy="1625862"/>
          </a:xfrm>
        </p:spPr>
      </p:pic>
      <p:sp>
        <p:nvSpPr>
          <p:cNvPr id="7" name="Slide Number Placeholder 6">
            <a:extLst>
              <a:ext uri="{FF2B5EF4-FFF2-40B4-BE49-F238E27FC236}">
                <a16:creationId xmlns:a16="http://schemas.microsoft.com/office/drawing/2014/main" id="{3C6FAA03-31EF-C41C-7C90-541C9A8CF403}"/>
              </a:ext>
            </a:extLst>
          </p:cNvPr>
          <p:cNvSpPr>
            <a:spLocks noGrp="1"/>
          </p:cNvSpPr>
          <p:nvPr>
            <p:ph type="sldNum" sz="quarter" idx="12"/>
          </p:nvPr>
        </p:nvSpPr>
        <p:spPr/>
        <p:txBody>
          <a:bodyPr/>
          <a:lstStyle/>
          <a:p>
            <a:pPr rtl="0"/>
            <a:fld id="{294A09A9-5501-47C1-A89A-A340965A2BE2}" type="slidenum">
              <a:rPr lang="en-GB" noProof="0" smtClean="0"/>
              <a:t>41</a:t>
            </a:fld>
            <a:endParaRPr lang="en-GB" noProof="0"/>
          </a:p>
        </p:txBody>
      </p:sp>
    </p:spTree>
    <p:extLst>
      <p:ext uri="{BB962C8B-B14F-4D97-AF65-F5344CB8AC3E}">
        <p14:creationId xmlns:p14="http://schemas.microsoft.com/office/powerpoint/2010/main" val="1949344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9301BB93-41E2-41C0-90D7-472B814ABD7C}"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2" name="Title 1">
            <a:extLst>
              <a:ext uri="{FF2B5EF4-FFF2-40B4-BE49-F238E27FC236}">
                <a16:creationId xmlns:a16="http://schemas.microsoft.com/office/drawing/2014/main" id="{B76F5E17-30AC-6110-9AEF-14F31ACF666C}"/>
              </a:ext>
            </a:extLst>
          </p:cNvPr>
          <p:cNvSpPr txBox="1">
            <a:spLocks/>
          </p:cNvSpPr>
          <p:nvPr/>
        </p:nvSpPr>
        <p:spPr>
          <a:xfrm>
            <a:off x="838199" y="506475"/>
            <a:ext cx="8208707" cy="827279"/>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US" dirty="0">
                <a:solidFill>
                  <a:srgbClr val="B36574"/>
                </a:solidFill>
              </a:rPr>
              <a:t>HOMES AND BUILDINGS</a:t>
            </a:r>
            <a:endParaRPr lang="en-GB" dirty="0">
              <a:solidFill>
                <a:srgbClr val="B36574"/>
              </a:solidFill>
            </a:endParaRPr>
          </a:p>
        </p:txBody>
      </p:sp>
      <p:sp>
        <p:nvSpPr>
          <p:cNvPr id="6" name="TextBox 5">
            <a:extLst>
              <a:ext uri="{FF2B5EF4-FFF2-40B4-BE49-F238E27FC236}">
                <a16:creationId xmlns:a16="http://schemas.microsoft.com/office/drawing/2014/main" id="{7658F042-A72B-0C19-3CE6-FFB69AEA4879}"/>
              </a:ext>
            </a:extLst>
          </p:cNvPr>
          <p:cNvSpPr txBox="1"/>
          <p:nvPr/>
        </p:nvSpPr>
        <p:spPr>
          <a:xfrm>
            <a:off x="838199" y="1717053"/>
            <a:ext cx="3518510" cy="369332"/>
          </a:xfrm>
          <a:prstGeom prst="rect">
            <a:avLst/>
          </a:prstGeom>
          <a:noFill/>
        </p:spPr>
        <p:txBody>
          <a:bodyPr wrap="square" rtlCol="0">
            <a:spAutoFit/>
          </a:bodyPr>
          <a:lstStyle/>
          <a:p>
            <a:r>
              <a:rPr lang="en-US" dirty="0">
                <a:solidFill>
                  <a:srgbClr val="B36574"/>
                </a:solidFill>
              </a:rPr>
              <a:t>H.2.i LIGHT, ASPECT &amp; PRIVACY</a:t>
            </a:r>
            <a:endParaRPr lang="en-GB" dirty="0">
              <a:solidFill>
                <a:srgbClr val="B36574"/>
              </a:solidFill>
            </a:endParaRPr>
          </a:p>
        </p:txBody>
      </p:sp>
      <p:sp>
        <p:nvSpPr>
          <p:cNvPr id="14" name="Text Placeholder 56">
            <a:extLst>
              <a:ext uri="{FF2B5EF4-FFF2-40B4-BE49-F238E27FC236}">
                <a16:creationId xmlns:a16="http://schemas.microsoft.com/office/drawing/2014/main" id="{68AF77F8-B251-1D9B-7B01-986D2C8A83A1}"/>
              </a:ext>
            </a:extLst>
          </p:cNvPr>
          <p:cNvSpPr txBox="1">
            <a:spLocks/>
          </p:cNvSpPr>
          <p:nvPr/>
        </p:nvSpPr>
        <p:spPr>
          <a:xfrm>
            <a:off x="950388" y="3200830"/>
            <a:ext cx="3346704" cy="1020537"/>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en-US" dirty="0">
                <a:effectLst/>
                <a:ea typeface="Calibri" panose="020F0502020204030204" pitchFamily="34" charset="0"/>
                <a:cs typeface="Times New Roman" panose="02020603050405020304" pitchFamily="18" charset="0"/>
              </a:rPr>
              <a:t>Where 1 or 2 </a:t>
            </a:r>
            <a:r>
              <a:rPr lang="en-US" dirty="0" err="1">
                <a:effectLst/>
                <a:ea typeface="Calibri" panose="020F0502020204030204" pitchFamily="34" charset="0"/>
                <a:cs typeface="Times New Roman" panose="02020603050405020304" pitchFamily="18" charset="0"/>
              </a:rPr>
              <a:t>storey</a:t>
            </a:r>
            <a:r>
              <a:rPr lang="en-US" dirty="0">
                <a:effectLst/>
                <a:ea typeface="Calibri" panose="020F0502020204030204" pitchFamily="34" charset="0"/>
                <a:cs typeface="Times New Roman" panose="02020603050405020304" pitchFamily="18" charset="0"/>
              </a:rPr>
              <a:t> buildings face a building of similar height a minimum distance of 22 </a:t>
            </a:r>
            <a:r>
              <a:rPr lang="en-US" dirty="0" err="1">
                <a:effectLst/>
                <a:ea typeface="Calibri" panose="020F0502020204030204" pitchFamily="34" charset="0"/>
                <a:cs typeface="Times New Roman" panose="02020603050405020304" pitchFamily="18" charset="0"/>
              </a:rPr>
              <a:t>metres</a:t>
            </a:r>
            <a:r>
              <a:rPr lang="en-US" dirty="0">
                <a:effectLst/>
                <a:ea typeface="Calibri" panose="020F0502020204030204" pitchFamily="34" charset="0"/>
                <a:cs typeface="Times New Roman" panose="02020603050405020304" pitchFamily="18" charset="0"/>
              </a:rPr>
              <a:t> should be maintained between the principal windows of the dwellings.</a:t>
            </a:r>
            <a:endParaRPr lang="en-GB"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6D27978-3D5A-84A7-8A04-437B92F86535}"/>
              </a:ext>
            </a:extLst>
          </p:cNvPr>
          <p:cNvSpPr txBox="1"/>
          <p:nvPr/>
        </p:nvSpPr>
        <p:spPr>
          <a:xfrm>
            <a:off x="838199" y="2285018"/>
            <a:ext cx="3445186" cy="646331"/>
          </a:xfrm>
          <a:prstGeom prst="rect">
            <a:avLst/>
          </a:prstGeom>
          <a:noFill/>
        </p:spPr>
        <p:txBody>
          <a:bodyPr wrap="square" rtlCol="0">
            <a:spAutoFit/>
          </a:bodyPr>
          <a:lstStyle/>
          <a:p>
            <a:r>
              <a:rPr lang="en-US" dirty="0">
                <a:solidFill>
                  <a:srgbClr val="B36574"/>
                </a:solidFill>
              </a:rPr>
              <a:t>SPACE BETWEEN DWELLINGS: FRONT TO FRONT</a:t>
            </a:r>
            <a:endParaRPr lang="en-GB" dirty="0">
              <a:solidFill>
                <a:srgbClr val="B36574"/>
              </a:solidFill>
            </a:endParaRPr>
          </a:p>
        </p:txBody>
      </p:sp>
      <p:sp>
        <p:nvSpPr>
          <p:cNvPr id="16" name="Text Placeholder 56">
            <a:extLst>
              <a:ext uri="{FF2B5EF4-FFF2-40B4-BE49-F238E27FC236}">
                <a16:creationId xmlns:a16="http://schemas.microsoft.com/office/drawing/2014/main" id="{8039968C-6949-7C0E-6722-695A16EABD32}"/>
              </a:ext>
            </a:extLst>
          </p:cNvPr>
          <p:cNvSpPr txBox="1">
            <a:spLocks/>
          </p:cNvSpPr>
          <p:nvPr/>
        </p:nvSpPr>
        <p:spPr>
          <a:xfrm>
            <a:off x="8377068" y="2301746"/>
            <a:ext cx="3346704" cy="3420175"/>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1000"/>
              </a:spcBef>
            </a:pPr>
            <a:r>
              <a:rPr lang="en-US" dirty="0"/>
              <a:t>Where principal windows face the wall of a 2 </a:t>
            </a:r>
            <a:r>
              <a:rPr lang="en-US" dirty="0" err="1"/>
              <a:t>storey</a:t>
            </a:r>
            <a:r>
              <a:rPr lang="en-US" dirty="0"/>
              <a:t> dwelling that contains no windows, or windows that contain obscured glass (e.g. bathrooms) the minimum distance shall be 14 </a:t>
            </a:r>
            <a:r>
              <a:rPr lang="en-US" dirty="0" err="1"/>
              <a:t>metres</a:t>
            </a:r>
            <a:r>
              <a:rPr lang="en-US" dirty="0"/>
              <a:t>. If the facing wall is 3 </a:t>
            </a:r>
            <a:r>
              <a:rPr lang="en-US" dirty="0" err="1"/>
              <a:t>storeys</a:t>
            </a:r>
            <a:r>
              <a:rPr lang="en-US" dirty="0"/>
              <a:t> high (with no windows) </a:t>
            </a:r>
            <a:r>
              <a:rPr lang="en-US" b="1" dirty="0"/>
              <a:t>the minimum distance shall be 17 </a:t>
            </a:r>
            <a:r>
              <a:rPr lang="en-US" b="1" dirty="0" err="1"/>
              <a:t>metres</a:t>
            </a:r>
            <a:r>
              <a:rPr lang="en-US" b="1" dirty="0"/>
              <a:t>, increasing by 3 </a:t>
            </a:r>
            <a:r>
              <a:rPr lang="en-US" b="1" dirty="0" err="1"/>
              <a:t>metres</a:t>
            </a:r>
            <a:r>
              <a:rPr lang="en-US" b="1" dirty="0"/>
              <a:t> for each additional </a:t>
            </a:r>
            <a:r>
              <a:rPr lang="en-US" b="1" dirty="0" err="1"/>
              <a:t>storey</a:t>
            </a:r>
            <a:r>
              <a:rPr lang="en-US" b="1" dirty="0"/>
              <a:t>.</a:t>
            </a:r>
          </a:p>
        </p:txBody>
      </p:sp>
      <p:pic>
        <p:nvPicPr>
          <p:cNvPr id="8" name="Picture Placeholder 7" descr="A red line with a black line&#10;&#10;Description automatically generated with medium confidence">
            <a:extLst>
              <a:ext uri="{FF2B5EF4-FFF2-40B4-BE49-F238E27FC236}">
                <a16:creationId xmlns:a16="http://schemas.microsoft.com/office/drawing/2014/main" id="{7A742ECF-8623-5EC7-AE9E-E6364FEF14AF}"/>
              </a:ext>
            </a:extLst>
          </p:cNvPr>
          <p:cNvPicPr>
            <a:picLocks noGrp="1" noChangeAspect="1"/>
          </p:cNvPicPr>
          <p:nvPr>
            <p:ph type="pic" sz="quarter" idx="14"/>
          </p:nvPr>
        </p:nvPicPr>
        <p:blipFill>
          <a:blip r:embed="rId3"/>
          <a:stretch>
            <a:fillRect/>
          </a:stretch>
        </p:blipFill>
        <p:spPr>
          <a:xfrm>
            <a:off x="950388" y="4244585"/>
            <a:ext cx="3134162" cy="1190791"/>
          </a:xfrm>
        </p:spPr>
      </p:pic>
      <p:sp>
        <p:nvSpPr>
          <p:cNvPr id="9" name="TextBox 8">
            <a:extLst>
              <a:ext uri="{FF2B5EF4-FFF2-40B4-BE49-F238E27FC236}">
                <a16:creationId xmlns:a16="http://schemas.microsoft.com/office/drawing/2014/main" id="{2B05455C-3B1E-34C4-0DD7-00E223A8FD4B}"/>
              </a:ext>
            </a:extLst>
          </p:cNvPr>
          <p:cNvSpPr txBox="1"/>
          <p:nvPr/>
        </p:nvSpPr>
        <p:spPr>
          <a:xfrm>
            <a:off x="8247784" y="1763219"/>
            <a:ext cx="3445186" cy="369332"/>
          </a:xfrm>
          <a:prstGeom prst="rect">
            <a:avLst/>
          </a:prstGeom>
          <a:noFill/>
        </p:spPr>
        <p:txBody>
          <a:bodyPr wrap="square" rtlCol="0">
            <a:spAutoFit/>
          </a:bodyPr>
          <a:lstStyle/>
          <a:p>
            <a:r>
              <a:rPr lang="en-US" dirty="0">
                <a:solidFill>
                  <a:srgbClr val="B36574"/>
                </a:solidFill>
              </a:rPr>
              <a:t>FRONT/BACK TO SIDE</a:t>
            </a:r>
            <a:endParaRPr lang="en-GB" dirty="0">
              <a:solidFill>
                <a:srgbClr val="B36574"/>
              </a:solidFill>
            </a:endParaRPr>
          </a:p>
        </p:txBody>
      </p:sp>
      <p:sp>
        <p:nvSpPr>
          <p:cNvPr id="11" name="Text Placeholder 56">
            <a:extLst>
              <a:ext uri="{FF2B5EF4-FFF2-40B4-BE49-F238E27FC236}">
                <a16:creationId xmlns:a16="http://schemas.microsoft.com/office/drawing/2014/main" id="{6B8E97DB-4044-3683-9729-97E56912D962}"/>
              </a:ext>
            </a:extLst>
          </p:cNvPr>
          <p:cNvSpPr txBox="1">
            <a:spLocks/>
          </p:cNvSpPr>
          <p:nvPr/>
        </p:nvSpPr>
        <p:spPr>
          <a:xfrm>
            <a:off x="4663728" y="3208920"/>
            <a:ext cx="3346704" cy="1020537"/>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en-US" dirty="0">
                <a:effectLst/>
                <a:ea typeface="Calibri" panose="020F0502020204030204" pitchFamily="34" charset="0"/>
                <a:cs typeface="Times New Roman" panose="02020603050405020304" pitchFamily="18" charset="0"/>
              </a:rPr>
              <a:t>Where one or both facing dwellings are more than 2 </a:t>
            </a:r>
            <a:r>
              <a:rPr lang="en-US" dirty="0" err="1">
                <a:effectLst/>
                <a:ea typeface="Calibri" panose="020F0502020204030204" pitchFamily="34" charset="0"/>
                <a:cs typeface="Times New Roman" panose="02020603050405020304" pitchFamily="18" charset="0"/>
              </a:rPr>
              <a:t>storeys</a:t>
            </a:r>
            <a:r>
              <a:rPr lang="en-US" dirty="0">
                <a:effectLst/>
                <a:ea typeface="Calibri" panose="020F0502020204030204" pitchFamily="34" charset="0"/>
                <a:cs typeface="Times New Roman" panose="02020603050405020304" pitchFamily="18" charset="0"/>
              </a:rPr>
              <a:t> high the minimum distance between principal windows shall be 28 </a:t>
            </a:r>
            <a:r>
              <a:rPr lang="en-US" dirty="0" err="1">
                <a:effectLst/>
                <a:ea typeface="Calibri" panose="020F0502020204030204" pitchFamily="34" charset="0"/>
                <a:cs typeface="Times New Roman" panose="02020603050405020304" pitchFamily="18" charset="0"/>
              </a:rPr>
              <a:t>metres</a:t>
            </a:r>
            <a:r>
              <a:rPr lang="en-US" dirty="0">
                <a:effectLst/>
                <a:ea typeface="Calibri" panose="020F0502020204030204" pitchFamily="34" charset="0"/>
                <a:cs typeface="Times New Roman" panose="02020603050405020304" pitchFamily="18" charset="0"/>
              </a:rPr>
              <a:t> </a:t>
            </a:r>
            <a:r>
              <a:rPr lang="en-US" b="1" dirty="0">
                <a:effectLst/>
                <a:ea typeface="Calibri" panose="020F0502020204030204" pitchFamily="34" charset="0"/>
                <a:cs typeface="Times New Roman" panose="02020603050405020304" pitchFamily="18" charset="0"/>
              </a:rPr>
              <a:t>plus an additional 3 </a:t>
            </a:r>
            <a:r>
              <a:rPr lang="en-US" b="1" dirty="0" err="1">
                <a:effectLst/>
                <a:ea typeface="Calibri" panose="020F0502020204030204" pitchFamily="34" charset="0"/>
                <a:cs typeface="Times New Roman" panose="02020603050405020304" pitchFamily="18" charset="0"/>
              </a:rPr>
              <a:t>metres</a:t>
            </a:r>
            <a:r>
              <a:rPr lang="en-US" b="1" dirty="0">
                <a:effectLst/>
                <a:ea typeface="Calibri" panose="020F0502020204030204" pitchFamily="34" charset="0"/>
                <a:cs typeface="Times New Roman" panose="02020603050405020304" pitchFamily="18" charset="0"/>
              </a:rPr>
              <a:t> setback for each additional </a:t>
            </a:r>
            <a:r>
              <a:rPr lang="en-US" b="1" dirty="0" err="1">
                <a:effectLst/>
                <a:ea typeface="Calibri" panose="020F0502020204030204" pitchFamily="34" charset="0"/>
                <a:cs typeface="Times New Roman" panose="02020603050405020304" pitchFamily="18" charset="0"/>
              </a:rPr>
              <a:t>storey</a:t>
            </a:r>
            <a:r>
              <a:rPr lang="en-US" b="1" dirty="0">
                <a:effectLst/>
                <a:ea typeface="Calibri" panose="020F0502020204030204" pitchFamily="34" charset="0"/>
                <a:cs typeface="Times New Roman" panose="02020603050405020304" pitchFamily="18" charset="0"/>
              </a:rPr>
              <a:t>.</a:t>
            </a:r>
            <a:endParaRPr lang="en-GB" b="1" dirty="0">
              <a:effectLst/>
              <a:ea typeface="Calibri" panose="020F0502020204030204" pitchFamily="34" charset="0"/>
              <a:cs typeface="Times New Roman" panose="02020603050405020304" pitchFamily="18" charset="0"/>
            </a:endParaRPr>
          </a:p>
        </p:txBody>
      </p:sp>
      <p:pic>
        <p:nvPicPr>
          <p:cNvPr id="12" name="Picture Placeholder 7">
            <a:extLst>
              <a:ext uri="{FF2B5EF4-FFF2-40B4-BE49-F238E27FC236}">
                <a16:creationId xmlns:a16="http://schemas.microsoft.com/office/drawing/2014/main" id="{380E8244-C08A-0652-3712-8E7D7B5BF2B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942552" y="4351602"/>
            <a:ext cx="2565962" cy="1190791"/>
          </a:xfrm>
          <a:prstGeom prst="rect">
            <a:avLst/>
          </a:prstGeom>
          <a:solidFill>
            <a:schemeClr val="accent5"/>
          </a:solidFill>
        </p:spPr>
      </p:pic>
      <p:pic>
        <p:nvPicPr>
          <p:cNvPr id="13" name="Picture Placeholder 7">
            <a:extLst>
              <a:ext uri="{FF2B5EF4-FFF2-40B4-BE49-F238E27FC236}">
                <a16:creationId xmlns:a16="http://schemas.microsoft.com/office/drawing/2014/main" id="{F11667E7-B59E-9C98-7BEB-64ECF6E60DE5}"/>
              </a:ext>
            </a:extLst>
          </p:cNvPr>
          <p:cNvPicPr>
            <a:picLocks noChangeAspect="1"/>
          </p:cNvPicPr>
          <p:nvPr/>
        </p:nvPicPr>
        <p:blipFill>
          <a:blip r:embed="rId5"/>
          <a:stretch/>
        </p:blipFill>
        <p:spPr>
          <a:xfrm>
            <a:off x="8377068" y="4130564"/>
            <a:ext cx="3181794" cy="1476581"/>
          </a:xfrm>
          <a:prstGeom prst="rect">
            <a:avLst/>
          </a:prstGeom>
          <a:solidFill>
            <a:schemeClr val="accent5"/>
          </a:solidFill>
        </p:spPr>
      </p:pic>
      <p:sp>
        <p:nvSpPr>
          <p:cNvPr id="7" name="Slide Number Placeholder 6">
            <a:extLst>
              <a:ext uri="{FF2B5EF4-FFF2-40B4-BE49-F238E27FC236}">
                <a16:creationId xmlns:a16="http://schemas.microsoft.com/office/drawing/2014/main" id="{DD237D2B-FCF9-6ECB-EDEA-77A43B0F7697}"/>
              </a:ext>
            </a:extLst>
          </p:cNvPr>
          <p:cNvSpPr>
            <a:spLocks noGrp="1"/>
          </p:cNvSpPr>
          <p:nvPr>
            <p:ph type="sldNum" sz="quarter" idx="12"/>
          </p:nvPr>
        </p:nvSpPr>
        <p:spPr/>
        <p:txBody>
          <a:bodyPr/>
          <a:lstStyle/>
          <a:p>
            <a:pPr rtl="0"/>
            <a:fld id="{294A09A9-5501-47C1-A89A-A340965A2BE2}" type="slidenum">
              <a:rPr lang="en-GB" noProof="0" smtClean="0"/>
              <a:t>42</a:t>
            </a:fld>
            <a:endParaRPr lang="en-GB" noProof="0"/>
          </a:p>
        </p:txBody>
      </p:sp>
    </p:spTree>
    <p:extLst>
      <p:ext uri="{BB962C8B-B14F-4D97-AF65-F5344CB8AC3E}">
        <p14:creationId xmlns:p14="http://schemas.microsoft.com/office/powerpoint/2010/main" val="2488431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137CD836-32C4-4252-8038-101ED5A4B03E}"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2" name="Title 1">
            <a:extLst>
              <a:ext uri="{FF2B5EF4-FFF2-40B4-BE49-F238E27FC236}">
                <a16:creationId xmlns:a16="http://schemas.microsoft.com/office/drawing/2014/main" id="{B76F5E17-30AC-6110-9AEF-14F31ACF666C}"/>
              </a:ext>
            </a:extLst>
          </p:cNvPr>
          <p:cNvSpPr txBox="1">
            <a:spLocks/>
          </p:cNvSpPr>
          <p:nvPr/>
        </p:nvSpPr>
        <p:spPr>
          <a:xfrm>
            <a:off x="838199" y="506475"/>
            <a:ext cx="8208707" cy="827279"/>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US" dirty="0">
                <a:solidFill>
                  <a:srgbClr val="B36574"/>
                </a:solidFill>
              </a:rPr>
              <a:t>HOMES AND BUILDINGS</a:t>
            </a:r>
            <a:endParaRPr lang="en-GB" dirty="0">
              <a:solidFill>
                <a:srgbClr val="B36574"/>
              </a:solidFill>
            </a:endParaRPr>
          </a:p>
        </p:txBody>
      </p:sp>
      <p:sp>
        <p:nvSpPr>
          <p:cNvPr id="14" name="Text Placeholder 56">
            <a:extLst>
              <a:ext uri="{FF2B5EF4-FFF2-40B4-BE49-F238E27FC236}">
                <a16:creationId xmlns:a16="http://schemas.microsoft.com/office/drawing/2014/main" id="{68AF77F8-B251-1D9B-7B01-986D2C8A83A1}"/>
              </a:ext>
            </a:extLst>
          </p:cNvPr>
          <p:cNvSpPr txBox="1">
            <a:spLocks/>
          </p:cNvSpPr>
          <p:nvPr/>
        </p:nvSpPr>
        <p:spPr>
          <a:xfrm>
            <a:off x="936681" y="2291408"/>
            <a:ext cx="3346704" cy="171987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en-US" dirty="0">
                <a:effectLst/>
                <a:ea typeface="Calibri" panose="020F0502020204030204" pitchFamily="34" charset="0"/>
                <a:cs typeface="Times New Roman" panose="02020603050405020304" pitchFamily="18" charset="0"/>
              </a:rPr>
              <a:t>Where the rear elevation of a 1 or 2 </a:t>
            </a:r>
            <a:r>
              <a:rPr lang="en-US" dirty="0" err="1">
                <a:effectLst/>
                <a:ea typeface="Calibri" panose="020F0502020204030204" pitchFamily="34" charset="0"/>
                <a:cs typeface="Times New Roman" panose="02020603050405020304" pitchFamily="18" charset="0"/>
              </a:rPr>
              <a:t>storey</a:t>
            </a:r>
            <a:r>
              <a:rPr lang="en-US" dirty="0">
                <a:effectLst/>
                <a:ea typeface="Calibri" panose="020F0502020204030204" pitchFamily="34" charset="0"/>
                <a:cs typeface="Times New Roman" panose="02020603050405020304" pitchFamily="18" charset="0"/>
              </a:rPr>
              <a:t> dwelling faces the rear elevation of a 1 or 2 </a:t>
            </a:r>
            <a:r>
              <a:rPr lang="en-US" dirty="0" err="1">
                <a:effectLst/>
                <a:ea typeface="Calibri" panose="020F0502020204030204" pitchFamily="34" charset="0"/>
                <a:cs typeface="Times New Roman" panose="02020603050405020304" pitchFamily="18" charset="0"/>
              </a:rPr>
              <a:t>storey</a:t>
            </a:r>
            <a:r>
              <a:rPr lang="en-US" dirty="0">
                <a:effectLst/>
                <a:ea typeface="Calibri" panose="020F0502020204030204" pitchFamily="34" charset="0"/>
                <a:cs typeface="Times New Roman" panose="02020603050405020304" pitchFamily="18" charset="0"/>
              </a:rPr>
              <a:t> dwelling a minimum distance of 22 </a:t>
            </a:r>
            <a:r>
              <a:rPr lang="en-US" dirty="0" err="1">
                <a:effectLst/>
                <a:ea typeface="Calibri" panose="020F0502020204030204" pitchFamily="34" charset="0"/>
                <a:cs typeface="Times New Roman" panose="02020603050405020304" pitchFamily="18" charset="0"/>
              </a:rPr>
              <a:t>metres</a:t>
            </a:r>
            <a:r>
              <a:rPr lang="en-US" dirty="0">
                <a:effectLst/>
                <a:ea typeface="Calibri" panose="020F0502020204030204" pitchFamily="34" charset="0"/>
                <a:cs typeface="Times New Roman" panose="02020603050405020304" pitchFamily="18" charset="0"/>
              </a:rPr>
              <a:t> shall be maintained. If one of the dwellings is 3 </a:t>
            </a:r>
            <a:r>
              <a:rPr lang="en-US" dirty="0" err="1">
                <a:effectLst/>
                <a:ea typeface="Calibri" panose="020F0502020204030204" pitchFamily="34" charset="0"/>
                <a:cs typeface="Times New Roman" panose="02020603050405020304" pitchFamily="18" charset="0"/>
              </a:rPr>
              <a:t>storeys</a:t>
            </a:r>
            <a:r>
              <a:rPr lang="en-US" dirty="0">
                <a:effectLst/>
                <a:ea typeface="Calibri" panose="020F0502020204030204" pitchFamily="34" charset="0"/>
                <a:cs typeface="Times New Roman" panose="02020603050405020304" pitchFamily="18" charset="0"/>
              </a:rPr>
              <a:t> high than</a:t>
            </a:r>
            <a:r>
              <a:rPr lang="en-US" b="1" dirty="0">
                <a:effectLst/>
                <a:ea typeface="Calibri" panose="020F0502020204030204" pitchFamily="34" charset="0"/>
                <a:cs typeface="Times New Roman" panose="02020603050405020304" pitchFamily="18" charset="0"/>
              </a:rPr>
              <a:t> a minimum distance of 28 </a:t>
            </a:r>
            <a:r>
              <a:rPr lang="en-US" b="1" dirty="0" err="1">
                <a:effectLst/>
                <a:ea typeface="Calibri" panose="020F0502020204030204" pitchFamily="34" charset="0"/>
                <a:cs typeface="Times New Roman" panose="02020603050405020304" pitchFamily="18" charset="0"/>
              </a:rPr>
              <a:t>metres</a:t>
            </a:r>
            <a:r>
              <a:rPr lang="en-US" b="1" dirty="0">
                <a:effectLst/>
                <a:ea typeface="Calibri" panose="020F0502020204030204" pitchFamily="34" charset="0"/>
                <a:cs typeface="Times New Roman" panose="02020603050405020304" pitchFamily="18" charset="0"/>
              </a:rPr>
              <a:t> shall be maintained, increasing by 3 </a:t>
            </a:r>
            <a:r>
              <a:rPr lang="en-US" b="1" dirty="0" err="1">
                <a:effectLst/>
                <a:ea typeface="Calibri" panose="020F0502020204030204" pitchFamily="34" charset="0"/>
                <a:cs typeface="Times New Roman" panose="02020603050405020304" pitchFamily="18" charset="0"/>
              </a:rPr>
              <a:t>metres</a:t>
            </a:r>
            <a:r>
              <a:rPr lang="en-US" b="1" dirty="0">
                <a:effectLst/>
                <a:ea typeface="Calibri" panose="020F0502020204030204" pitchFamily="34" charset="0"/>
                <a:cs typeface="Times New Roman" panose="02020603050405020304" pitchFamily="18" charset="0"/>
              </a:rPr>
              <a:t> for each additional </a:t>
            </a:r>
            <a:r>
              <a:rPr lang="en-US" b="1" dirty="0" err="1">
                <a:effectLst/>
                <a:ea typeface="Calibri" panose="020F0502020204030204" pitchFamily="34" charset="0"/>
                <a:cs typeface="Times New Roman" panose="02020603050405020304" pitchFamily="18" charset="0"/>
              </a:rPr>
              <a:t>storey</a:t>
            </a:r>
            <a:r>
              <a:rPr lang="en-US" b="1" dirty="0">
                <a:effectLst/>
                <a:ea typeface="Calibri" panose="020F0502020204030204" pitchFamily="34" charset="0"/>
                <a:cs typeface="Times New Roman" panose="02020603050405020304" pitchFamily="18" charset="0"/>
              </a:rPr>
              <a:t>.</a:t>
            </a:r>
            <a:endParaRPr lang="en-GB" b="1"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6D27978-3D5A-84A7-8A04-437B92F86535}"/>
              </a:ext>
            </a:extLst>
          </p:cNvPr>
          <p:cNvSpPr txBox="1"/>
          <p:nvPr/>
        </p:nvSpPr>
        <p:spPr>
          <a:xfrm>
            <a:off x="838199" y="1794145"/>
            <a:ext cx="3445186" cy="369332"/>
          </a:xfrm>
          <a:prstGeom prst="rect">
            <a:avLst/>
          </a:prstGeom>
          <a:noFill/>
        </p:spPr>
        <p:txBody>
          <a:bodyPr wrap="square" rtlCol="0">
            <a:spAutoFit/>
          </a:bodyPr>
          <a:lstStyle/>
          <a:p>
            <a:r>
              <a:rPr lang="en-US" dirty="0">
                <a:solidFill>
                  <a:srgbClr val="B36574"/>
                </a:solidFill>
              </a:rPr>
              <a:t>BACK TO BACK</a:t>
            </a:r>
            <a:endParaRPr lang="en-GB" dirty="0">
              <a:solidFill>
                <a:srgbClr val="B36574"/>
              </a:solidFill>
            </a:endParaRPr>
          </a:p>
        </p:txBody>
      </p:sp>
      <p:sp>
        <p:nvSpPr>
          <p:cNvPr id="16" name="Text Placeholder 56">
            <a:extLst>
              <a:ext uri="{FF2B5EF4-FFF2-40B4-BE49-F238E27FC236}">
                <a16:creationId xmlns:a16="http://schemas.microsoft.com/office/drawing/2014/main" id="{8039968C-6949-7C0E-6722-695A16EABD32}"/>
              </a:ext>
            </a:extLst>
          </p:cNvPr>
          <p:cNvSpPr txBox="1">
            <a:spLocks/>
          </p:cNvSpPr>
          <p:nvPr/>
        </p:nvSpPr>
        <p:spPr>
          <a:xfrm>
            <a:off x="8377068" y="2291407"/>
            <a:ext cx="3346704" cy="1672959"/>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1000"/>
              </a:spcBef>
            </a:pPr>
            <a:r>
              <a:rPr lang="en-US" dirty="0"/>
              <a:t>New buildings that are proposed to be sited facing principal windows of existing properties shall be designed so that there is no obstruction to daylight beyond a vertical angle of 45 degrees measured from the nearest jamb of the principal window(s) of an adjoining property.</a:t>
            </a:r>
            <a:endParaRPr lang="en-US" b="1" dirty="0"/>
          </a:p>
        </p:txBody>
      </p:sp>
      <p:pic>
        <p:nvPicPr>
          <p:cNvPr id="8" name="Picture Placeholder 7">
            <a:extLst>
              <a:ext uri="{FF2B5EF4-FFF2-40B4-BE49-F238E27FC236}">
                <a16:creationId xmlns:a16="http://schemas.microsoft.com/office/drawing/2014/main" id="{7A742ECF-8623-5EC7-AE9E-E6364FEF14AF}"/>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942599" y="4224272"/>
            <a:ext cx="3134162" cy="1190791"/>
          </a:xfrm>
        </p:spPr>
      </p:pic>
      <p:sp>
        <p:nvSpPr>
          <p:cNvPr id="9" name="TextBox 8">
            <a:extLst>
              <a:ext uri="{FF2B5EF4-FFF2-40B4-BE49-F238E27FC236}">
                <a16:creationId xmlns:a16="http://schemas.microsoft.com/office/drawing/2014/main" id="{2B05455C-3B1E-34C4-0DD7-00E223A8FD4B}"/>
              </a:ext>
            </a:extLst>
          </p:cNvPr>
          <p:cNvSpPr txBox="1"/>
          <p:nvPr/>
        </p:nvSpPr>
        <p:spPr>
          <a:xfrm>
            <a:off x="4558392" y="1812705"/>
            <a:ext cx="3445186" cy="369332"/>
          </a:xfrm>
          <a:prstGeom prst="rect">
            <a:avLst/>
          </a:prstGeom>
          <a:noFill/>
        </p:spPr>
        <p:txBody>
          <a:bodyPr wrap="square" rtlCol="0">
            <a:spAutoFit/>
          </a:bodyPr>
          <a:lstStyle/>
          <a:p>
            <a:r>
              <a:rPr lang="en-US" dirty="0">
                <a:solidFill>
                  <a:srgbClr val="B36574"/>
                </a:solidFill>
              </a:rPr>
              <a:t>45 DEGREE RULE</a:t>
            </a:r>
            <a:endParaRPr lang="en-GB" dirty="0">
              <a:solidFill>
                <a:srgbClr val="B36574"/>
              </a:solidFill>
            </a:endParaRPr>
          </a:p>
        </p:txBody>
      </p:sp>
      <p:sp>
        <p:nvSpPr>
          <p:cNvPr id="11" name="Text Placeholder 56">
            <a:extLst>
              <a:ext uri="{FF2B5EF4-FFF2-40B4-BE49-F238E27FC236}">
                <a16:creationId xmlns:a16="http://schemas.microsoft.com/office/drawing/2014/main" id="{6B8E97DB-4044-3683-9729-97E56912D962}"/>
              </a:ext>
            </a:extLst>
          </p:cNvPr>
          <p:cNvSpPr txBox="1">
            <a:spLocks/>
          </p:cNvSpPr>
          <p:nvPr/>
        </p:nvSpPr>
        <p:spPr>
          <a:xfrm>
            <a:off x="4656874" y="2291408"/>
            <a:ext cx="3346704" cy="1672959"/>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en-US" dirty="0">
                <a:effectLst/>
                <a:ea typeface="Calibri" panose="020F0502020204030204" pitchFamily="34" charset="0"/>
                <a:cs typeface="Times New Roman" panose="02020603050405020304" pitchFamily="18" charset="0"/>
              </a:rPr>
              <a:t>New buildings that are sited close to the principal windows of existing properties shall be designed so that there is no obstruction to daylight beyond a horizonal angle of 45 degrees, measured on plan view, from the nearest jamb of the principal window of an adjoining property.</a:t>
            </a:r>
            <a:endParaRPr lang="en-GB" b="1" dirty="0">
              <a:effectLst/>
              <a:ea typeface="Calibri" panose="020F0502020204030204" pitchFamily="34" charset="0"/>
              <a:cs typeface="Times New Roman" panose="02020603050405020304" pitchFamily="18" charset="0"/>
            </a:endParaRPr>
          </a:p>
        </p:txBody>
      </p:sp>
      <p:pic>
        <p:nvPicPr>
          <p:cNvPr id="12" name="Picture Placeholder 7">
            <a:extLst>
              <a:ext uri="{FF2B5EF4-FFF2-40B4-BE49-F238E27FC236}">
                <a16:creationId xmlns:a16="http://schemas.microsoft.com/office/drawing/2014/main" id="{380E8244-C08A-0652-3712-8E7D7B5BF2BF}"/>
              </a:ext>
            </a:extLst>
          </p:cNvPr>
          <p:cNvPicPr>
            <a:picLocks noChangeAspect="1"/>
          </p:cNvPicPr>
          <p:nvPr/>
        </p:nvPicPr>
        <p:blipFill>
          <a:blip r:embed="rId4"/>
          <a:srcRect/>
          <a:stretch/>
        </p:blipFill>
        <p:spPr>
          <a:xfrm>
            <a:off x="5245598" y="3875006"/>
            <a:ext cx="1864151" cy="1672958"/>
          </a:xfrm>
          <a:prstGeom prst="rect">
            <a:avLst/>
          </a:prstGeom>
          <a:solidFill>
            <a:schemeClr val="accent5"/>
          </a:solidFill>
        </p:spPr>
      </p:pic>
      <p:sp>
        <p:nvSpPr>
          <p:cNvPr id="7" name="TextBox 6">
            <a:extLst>
              <a:ext uri="{FF2B5EF4-FFF2-40B4-BE49-F238E27FC236}">
                <a16:creationId xmlns:a16="http://schemas.microsoft.com/office/drawing/2014/main" id="{91124F2F-E8FE-3C4F-8301-A6DAEFF5C6C2}"/>
              </a:ext>
            </a:extLst>
          </p:cNvPr>
          <p:cNvSpPr txBox="1"/>
          <p:nvPr/>
        </p:nvSpPr>
        <p:spPr>
          <a:xfrm>
            <a:off x="8278586" y="3723677"/>
            <a:ext cx="3445186" cy="646331"/>
          </a:xfrm>
          <a:prstGeom prst="rect">
            <a:avLst/>
          </a:prstGeom>
          <a:noFill/>
        </p:spPr>
        <p:txBody>
          <a:bodyPr wrap="square" rtlCol="0">
            <a:spAutoFit/>
          </a:bodyPr>
          <a:lstStyle/>
          <a:p>
            <a:r>
              <a:rPr lang="en-US" dirty="0">
                <a:solidFill>
                  <a:srgbClr val="B36574"/>
                </a:solidFill>
              </a:rPr>
              <a:t>BALCONIES FOR FLATS/APARTMENTS</a:t>
            </a:r>
            <a:endParaRPr lang="en-GB" dirty="0">
              <a:solidFill>
                <a:srgbClr val="B36574"/>
              </a:solidFill>
            </a:endParaRPr>
          </a:p>
        </p:txBody>
      </p:sp>
      <p:sp>
        <p:nvSpPr>
          <p:cNvPr id="17" name="TextBox 16">
            <a:extLst>
              <a:ext uri="{FF2B5EF4-FFF2-40B4-BE49-F238E27FC236}">
                <a16:creationId xmlns:a16="http://schemas.microsoft.com/office/drawing/2014/main" id="{29D4F0B0-FFB8-B39C-033D-AD6FE0263E95}"/>
              </a:ext>
            </a:extLst>
          </p:cNvPr>
          <p:cNvSpPr txBox="1"/>
          <p:nvPr/>
        </p:nvSpPr>
        <p:spPr>
          <a:xfrm>
            <a:off x="8278586" y="4553630"/>
            <a:ext cx="3445186" cy="871521"/>
          </a:xfrm>
          <a:prstGeom prst="rect">
            <a:avLst/>
          </a:prstGeom>
          <a:noFill/>
        </p:spPr>
        <p:txBody>
          <a:bodyPr wrap="square">
            <a:spAutoFit/>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Whether these are located internally from the face of the building, or attached externally, balconies will have a minimum floorspace of 4 square metres to allow functional use. </a:t>
            </a:r>
          </a:p>
        </p:txBody>
      </p:sp>
      <p:sp>
        <p:nvSpPr>
          <p:cNvPr id="6" name="Slide Number Placeholder 5">
            <a:extLst>
              <a:ext uri="{FF2B5EF4-FFF2-40B4-BE49-F238E27FC236}">
                <a16:creationId xmlns:a16="http://schemas.microsoft.com/office/drawing/2014/main" id="{1943692F-C38D-6593-8E7E-100847147066}"/>
              </a:ext>
            </a:extLst>
          </p:cNvPr>
          <p:cNvSpPr>
            <a:spLocks noGrp="1"/>
          </p:cNvSpPr>
          <p:nvPr>
            <p:ph type="sldNum" sz="quarter" idx="12"/>
          </p:nvPr>
        </p:nvSpPr>
        <p:spPr/>
        <p:txBody>
          <a:bodyPr/>
          <a:lstStyle/>
          <a:p>
            <a:pPr rtl="0"/>
            <a:fld id="{294A09A9-5501-47C1-A89A-A340965A2BE2}" type="slidenum">
              <a:rPr lang="en-GB" noProof="0" smtClean="0"/>
              <a:t>43</a:t>
            </a:fld>
            <a:endParaRPr lang="en-GB" noProof="0"/>
          </a:p>
        </p:txBody>
      </p:sp>
      <p:sp>
        <p:nvSpPr>
          <p:cNvPr id="5" name="TextBox 4">
            <a:extLst>
              <a:ext uri="{FF2B5EF4-FFF2-40B4-BE49-F238E27FC236}">
                <a16:creationId xmlns:a16="http://schemas.microsoft.com/office/drawing/2014/main" id="{06E074CF-7724-FCCC-546E-9D702DE6B83D}"/>
              </a:ext>
            </a:extLst>
          </p:cNvPr>
          <p:cNvSpPr txBox="1"/>
          <p:nvPr/>
        </p:nvSpPr>
        <p:spPr>
          <a:xfrm>
            <a:off x="838199" y="1389215"/>
            <a:ext cx="5374341" cy="276999"/>
          </a:xfrm>
          <a:prstGeom prst="rect">
            <a:avLst/>
          </a:prstGeom>
          <a:noFill/>
        </p:spPr>
        <p:txBody>
          <a:bodyPr wrap="square">
            <a:spAutoFit/>
          </a:bodyPr>
          <a:lstStyle/>
          <a:p>
            <a:r>
              <a:rPr lang="en-US" sz="1200" b="1" dirty="0">
                <a:ea typeface="Times New Roman" panose="02020603050405020304" pitchFamily="18" charset="0"/>
                <a:cs typeface="Aptos" panose="020B0004020202020204" pitchFamily="34" charset="0"/>
              </a:rPr>
              <a:t>S</a:t>
            </a:r>
            <a:r>
              <a:rPr lang="en-US" sz="1200" b="1" dirty="0">
                <a:effectLst/>
                <a:ea typeface="Times New Roman" panose="02020603050405020304" pitchFamily="18" charset="0"/>
                <a:cs typeface="Aptos" panose="020B0004020202020204" pitchFamily="34" charset="0"/>
              </a:rPr>
              <a:t>ee Buckingham </a:t>
            </a:r>
            <a:r>
              <a:rPr lang="en-US" sz="1200" b="1" dirty="0" err="1">
                <a:effectLst/>
                <a:ea typeface="Times New Roman" panose="02020603050405020304" pitchFamily="18" charset="0"/>
                <a:cs typeface="Aptos" panose="020B0004020202020204" pitchFamily="34" charset="0"/>
              </a:rPr>
              <a:t>Neighbourhood</a:t>
            </a:r>
            <a:r>
              <a:rPr lang="en-US" sz="1200" b="1" dirty="0">
                <a:effectLst/>
                <a:ea typeface="Times New Roman" panose="02020603050405020304" pitchFamily="18" charset="0"/>
                <a:cs typeface="Aptos" panose="020B0004020202020204" pitchFamily="34" charset="0"/>
              </a:rPr>
              <a:t> Plan Policy ENV4 Private Outdoor Space</a:t>
            </a:r>
          </a:p>
        </p:txBody>
      </p:sp>
    </p:spTree>
    <p:extLst>
      <p:ext uri="{BB962C8B-B14F-4D97-AF65-F5344CB8AC3E}">
        <p14:creationId xmlns:p14="http://schemas.microsoft.com/office/powerpoint/2010/main" val="313096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66C8E04C-F077-4542-836D-2A9F16EA2E7A}"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2" name="Title 1">
            <a:extLst>
              <a:ext uri="{FF2B5EF4-FFF2-40B4-BE49-F238E27FC236}">
                <a16:creationId xmlns:a16="http://schemas.microsoft.com/office/drawing/2014/main" id="{B76F5E17-30AC-6110-9AEF-14F31ACF666C}"/>
              </a:ext>
            </a:extLst>
          </p:cNvPr>
          <p:cNvSpPr txBox="1">
            <a:spLocks/>
          </p:cNvSpPr>
          <p:nvPr/>
        </p:nvSpPr>
        <p:spPr>
          <a:xfrm>
            <a:off x="838200" y="32279"/>
            <a:ext cx="8208707" cy="827279"/>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US" dirty="0">
                <a:solidFill>
                  <a:srgbClr val="B36574"/>
                </a:solidFill>
              </a:rPr>
              <a:t>HOMES AND BUILDINGS</a:t>
            </a:r>
            <a:endParaRPr lang="en-GB" dirty="0">
              <a:solidFill>
                <a:srgbClr val="B36574"/>
              </a:solidFill>
            </a:endParaRPr>
          </a:p>
        </p:txBody>
      </p:sp>
      <p:sp>
        <p:nvSpPr>
          <p:cNvPr id="14" name="Text Placeholder 56">
            <a:extLst>
              <a:ext uri="{FF2B5EF4-FFF2-40B4-BE49-F238E27FC236}">
                <a16:creationId xmlns:a16="http://schemas.microsoft.com/office/drawing/2014/main" id="{68AF77F8-B251-1D9B-7B01-986D2C8A83A1}"/>
              </a:ext>
            </a:extLst>
          </p:cNvPr>
          <p:cNvSpPr txBox="1">
            <a:spLocks/>
          </p:cNvSpPr>
          <p:nvPr/>
        </p:nvSpPr>
        <p:spPr>
          <a:xfrm>
            <a:off x="961398" y="2798840"/>
            <a:ext cx="3346704" cy="288435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en-US" dirty="0">
                <a:effectLst/>
                <a:ea typeface="Calibri" panose="020F0502020204030204" pitchFamily="34" charset="0"/>
                <a:cs typeface="Times New Roman" panose="02020603050405020304" pitchFamily="18" charset="0"/>
              </a:rPr>
              <a:t>The distance between dwellings and the treatment of spaces around them have an important effect on the appearance of an area and the quality of life for residents, and for the development’s distinctiveness. Sufficient space should be provided to meet the outdoor needs of the household including children’s play, hobbies, outdoor relaxation, drying of washing and greenery.</a:t>
            </a:r>
          </a:p>
          <a:p>
            <a:pPr algn="l">
              <a:lnSpc>
                <a:spcPct val="107000"/>
              </a:lnSpc>
              <a:spcAft>
                <a:spcPts val="800"/>
              </a:spcAft>
            </a:pPr>
            <a:r>
              <a:rPr lang="en-US" dirty="0">
                <a:effectLst/>
                <a:ea typeface="Calibri" panose="020F0502020204030204" pitchFamily="34" charset="0"/>
                <a:cs typeface="Times New Roman" panose="02020603050405020304" pitchFamily="18" charset="0"/>
              </a:rPr>
              <a:t>Outlook from a dwelling is allied to privacy and both are necessary for quality of life in dwellings. Whilst an adequate standard of privacy may be achieved by the use of walls, fences or planting</a:t>
            </a:r>
            <a:r>
              <a:rPr lang="en-US" dirty="0">
                <a:ea typeface="Calibri" panose="020F0502020204030204" pitchFamily="34" charset="0"/>
                <a:cs typeface="Times New Roman" panose="02020603050405020304" pitchFamily="18" charset="0"/>
              </a:rPr>
              <a:t>. </a:t>
            </a:r>
            <a:endParaRPr lang="en-GB" dirty="0">
              <a:ea typeface="Calibri" panose="020F0502020204030204" pitchFamily="34" charset="0"/>
              <a:cs typeface="Times New Roman" panose="02020603050405020304" pitchFamily="18" charset="0"/>
            </a:endParaRPr>
          </a:p>
          <a:p>
            <a:pPr algn="l">
              <a:lnSpc>
                <a:spcPct val="107000"/>
              </a:lnSpc>
              <a:spcAft>
                <a:spcPts val="800"/>
              </a:spcAft>
            </a:pPr>
            <a:endParaRPr lang="en-US"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6D27978-3D5A-84A7-8A04-437B92F86535}"/>
              </a:ext>
            </a:extLst>
          </p:cNvPr>
          <p:cNvSpPr txBox="1"/>
          <p:nvPr/>
        </p:nvSpPr>
        <p:spPr>
          <a:xfrm>
            <a:off x="838200" y="2112708"/>
            <a:ext cx="3445186" cy="646331"/>
          </a:xfrm>
          <a:prstGeom prst="rect">
            <a:avLst/>
          </a:prstGeom>
          <a:noFill/>
        </p:spPr>
        <p:txBody>
          <a:bodyPr wrap="square" rtlCol="0">
            <a:spAutoFit/>
          </a:bodyPr>
          <a:lstStyle/>
          <a:p>
            <a:r>
              <a:rPr lang="en-US" dirty="0">
                <a:solidFill>
                  <a:srgbClr val="B36574"/>
                </a:solidFill>
              </a:rPr>
              <a:t>MINIMUM SPACE STANDARDS - EXTERNAL</a:t>
            </a:r>
            <a:endParaRPr lang="en-GB" dirty="0">
              <a:solidFill>
                <a:srgbClr val="B36574"/>
              </a:solidFill>
            </a:endParaRPr>
          </a:p>
        </p:txBody>
      </p:sp>
      <p:sp>
        <p:nvSpPr>
          <p:cNvPr id="16" name="Text Placeholder 56">
            <a:extLst>
              <a:ext uri="{FF2B5EF4-FFF2-40B4-BE49-F238E27FC236}">
                <a16:creationId xmlns:a16="http://schemas.microsoft.com/office/drawing/2014/main" id="{8039968C-6949-7C0E-6722-695A16EABD32}"/>
              </a:ext>
            </a:extLst>
          </p:cNvPr>
          <p:cNvSpPr txBox="1">
            <a:spLocks/>
          </p:cNvSpPr>
          <p:nvPr/>
        </p:nvSpPr>
        <p:spPr>
          <a:xfrm>
            <a:off x="4905031" y="2759039"/>
            <a:ext cx="3346704" cy="3467982"/>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200" b="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7000"/>
              </a:lnSpc>
              <a:spcAft>
                <a:spcPts val="800"/>
              </a:spcAft>
            </a:pPr>
            <a:r>
              <a:rPr lang="en-US" dirty="0">
                <a:effectLst/>
                <a:ea typeface="Calibri" panose="020F0502020204030204" pitchFamily="34" charset="0"/>
                <a:cs typeface="Times New Roman" panose="02020603050405020304" pitchFamily="18" charset="0"/>
              </a:rPr>
              <a:t>Consideration will need to be given to the outlook that would then be achieved, as an enclosed or cramped outlook from habitable rooms is likely to be oppressive.</a:t>
            </a:r>
          </a:p>
          <a:p>
            <a:pPr algn="l">
              <a:lnSpc>
                <a:spcPct val="107000"/>
              </a:lnSpc>
              <a:spcAft>
                <a:spcPts val="800"/>
              </a:spcAft>
            </a:pPr>
            <a:r>
              <a:rPr lang="en-GB" dirty="0">
                <a:effectLst/>
                <a:ea typeface="Calibri" panose="020F0502020204030204" pitchFamily="34" charset="0"/>
                <a:cs typeface="Times New Roman" panose="02020603050405020304" pitchFamily="18" charset="0"/>
              </a:rPr>
              <a:t>The provision of enclosed private outdoor amenity space should be incorporated in the early stage of the design process. Amenity space for all dwellings shall be:</a:t>
            </a:r>
          </a:p>
          <a:p>
            <a:pPr marL="342900" lvl="0" indent="-342900" algn="l">
              <a:lnSpc>
                <a:spcPct val="107000"/>
              </a:lnSpc>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Private, useable, functional, and safe.</a:t>
            </a:r>
          </a:p>
          <a:p>
            <a:pPr marL="342900" lvl="0" indent="-342900" algn="l">
              <a:lnSpc>
                <a:spcPct val="107000"/>
              </a:lnSpc>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Easily accessible from living areas.</a:t>
            </a:r>
          </a:p>
          <a:p>
            <a:pPr marL="342900" lvl="0" indent="-342900" algn="l">
              <a:lnSpc>
                <a:spcPct val="107000"/>
              </a:lnSpc>
              <a:spcAft>
                <a:spcPts val="80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Orientated to maximise sunlight.</a:t>
            </a:r>
          </a:p>
          <a:p>
            <a:pPr algn="l">
              <a:lnSpc>
                <a:spcPct val="107000"/>
              </a:lnSpc>
              <a:spcAft>
                <a:spcPts val="800"/>
              </a:spcAft>
            </a:pPr>
            <a:r>
              <a:rPr lang="en-GB" dirty="0">
                <a:effectLst/>
                <a:ea typeface="Calibri" panose="020F0502020204030204" pitchFamily="34" charset="0"/>
                <a:cs typeface="Times New Roman" panose="02020603050405020304" pitchFamily="18" charset="0"/>
              </a:rPr>
              <a:t>Private amenity space shall not be steeply sloping or awkwardly shaped to prejudice its function to accommodate relaxation and leisure activities of residents.</a:t>
            </a:r>
          </a:p>
        </p:txBody>
      </p:sp>
      <p:sp>
        <p:nvSpPr>
          <p:cNvPr id="7" name="Text Placeholder 10">
            <a:extLst>
              <a:ext uri="{FF2B5EF4-FFF2-40B4-BE49-F238E27FC236}">
                <a16:creationId xmlns:a16="http://schemas.microsoft.com/office/drawing/2014/main" id="{660AE8AD-4DAD-7AB0-83CB-EF327092E9DB}"/>
              </a:ext>
            </a:extLst>
          </p:cNvPr>
          <p:cNvSpPr txBox="1">
            <a:spLocks/>
          </p:cNvSpPr>
          <p:nvPr/>
        </p:nvSpPr>
        <p:spPr>
          <a:xfrm>
            <a:off x="8711211" y="3039132"/>
            <a:ext cx="1362069" cy="32189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 Placeholder 11">
            <a:extLst>
              <a:ext uri="{FF2B5EF4-FFF2-40B4-BE49-F238E27FC236}">
                <a16:creationId xmlns:a16="http://schemas.microsoft.com/office/drawing/2014/main" id="{E85C2DB0-819F-0AFA-271F-6BCD0B7BCA94}"/>
              </a:ext>
            </a:extLst>
          </p:cNvPr>
          <p:cNvSpPr txBox="1">
            <a:spLocks/>
          </p:cNvSpPr>
          <p:nvPr/>
        </p:nvSpPr>
        <p:spPr>
          <a:xfrm>
            <a:off x="8699572" y="3802862"/>
            <a:ext cx="1362068" cy="402477"/>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50 m²</a:t>
            </a:r>
          </a:p>
        </p:txBody>
      </p:sp>
      <p:sp>
        <p:nvSpPr>
          <p:cNvPr id="9" name="Rectangle 8">
            <a:extLst>
              <a:ext uri="{FF2B5EF4-FFF2-40B4-BE49-F238E27FC236}">
                <a16:creationId xmlns:a16="http://schemas.microsoft.com/office/drawing/2014/main" id="{005C1B6C-89B9-B853-7D0E-93EF7587A015}"/>
              </a:ext>
              <a:ext uri="{C183D7F6-B498-43B3-948B-1728B52AA6E4}">
                <adec:decorative xmlns:adec="http://schemas.microsoft.com/office/drawing/2017/decorative" val="1"/>
              </a:ext>
            </a:extLst>
          </p:cNvPr>
          <p:cNvSpPr/>
          <p:nvPr/>
        </p:nvSpPr>
        <p:spPr>
          <a:xfrm>
            <a:off x="8701198" y="2333968"/>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 name="Text Placeholder 10">
            <a:extLst>
              <a:ext uri="{FF2B5EF4-FFF2-40B4-BE49-F238E27FC236}">
                <a16:creationId xmlns:a16="http://schemas.microsoft.com/office/drawing/2014/main" id="{7325332E-BDA5-200A-D7E5-B9ADE436AD25}"/>
              </a:ext>
            </a:extLst>
          </p:cNvPr>
          <p:cNvSpPr txBox="1">
            <a:spLocks/>
          </p:cNvSpPr>
          <p:nvPr/>
        </p:nvSpPr>
        <p:spPr>
          <a:xfrm>
            <a:off x="8702450" y="5367406"/>
            <a:ext cx="1362069" cy="4134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 bedroom house</a:t>
            </a:r>
          </a:p>
        </p:txBody>
      </p:sp>
      <p:sp>
        <p:nvSpPr>
          <p:cNvPr id="12" name="Text Placeholder 11">
            <a:extLst>
              <a:ext uri="{FF2B5EF4-FFF2-40B4-BE49-F238E27FC236}">
                <a16:creationId xmlns:a16="http://schemas.microsoft.com/office/drawing/2014/main" id="{19C52F2E-456B-E1EA-05DE-093C70900285}"/>
              </a:ext>
            </a:extLst>
          </p:cNvPr>
          <p:cNvSpPr txBox="1">
            <a:spLocks/>
          </p:cNvSpPr>
          <p:nvPr/>
        </p:nvSpPr>
        <p:spPr>
          <a:xfrm>
            <a:off x="8674935" y="5871145"/>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75 m²</a:t>
            </a:r>
          </a:p>
        </p:txBody>
      </p:sp>
      <p:sp>
        <p:nvSpPr>
          <p:cNvPr id="13" name="Rectangle 12">
            <a:extLst>
              <a:ext uri="{FF2B5EF4-FFF2-40B4-BE49-F238E27FC236}">
                <a16:creationId xmlns:a16="http://schemas.microsoft.com/office/drawing/2014/main" id="{D4613486-7E82-1CD3-3EA9-128889A962B0}"/>
              </a:ext>
              <a:ext uri="{C183D7F6-B498-43B3-948B-1728B52AA6E4}">
                <adec:decorative xmlns:adec="http://schemas.microsoft.com/office/drawing/2017/decorative" val="1"/>
              </a:ext>
            </a:extLst>
          </p:cNvPr>
          <p:cNvSpPr/>
          <p:nvPr/>
        </p:nvSpPr>
        <p:spPr>
          <a:xfrm>
            <a:off x="8692437" y="4410758"/>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Text Placeholder 10">
            <a:extLst>
              <a:ext uri="{FF2B5EF4-FFF2-40B4-BE49-F238E27FC236}">
                <a16:creationId xmlns:a16="http://schemas.microsoft.com/office/drawing/2014/main" id="{2A8D6E90-3989-74A9-CE9F-D6989D19AB36}"/>
              </a:ext>
            </a:extLst>
          </p:cNvPr>
          <p:cNvSpPr txBox="1">
            <a:spLocks/>
          </p:cNvSpPr>
          <p:nvPr/>
        </p:nvSpPr>
        <p:spPr>
          <a:xfrm>
            <a:off x="8674935" y="1228270"/>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bedroom flat</a:t>
            </a:r>
          </a:p>
        </p:txBody>
      </p:sp>
      <p:sp>
        <p:nvSpPr>
          <p:cNvPr id="18" name="Text Placeholder 11">
            <a:extLst>
              <a:ext uri="{FF2B5EF4-FFF2-40B4-BE49-F238E27FC236}">
                <a16:creationId xmlns:a16="http://schemas.microsoft.com/office/drawing/2014/main" id="{D24A19B7-63C1-0DBC-712E-CA5AA7E2CCA4}"/>
              </a:ext>
            </a:extLst>
          </p:cNvPr>
          <p:cNvSpPr txBox="1">
            <a:spLocks/>
          </p:cNvSpPr>
          <p:nvPr/>
        </p:nvSpPr>
        <p:spPr>
          <a:xfrm>
            <a:off x="8674935" y="1720016"/>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a:t>
            </a:r>
            <a:r>
              <a:rPr lang="en-GB" dirty="0"/>
              <a:t>0 m²</a:t>
            </a:r>
          </a:p>
        </p:txBody>
      </p:sp>
      <p:sp>
        <p:nvSpPr>
          <p:cNvPr id="19" name="Rectangle 18">
            <a:extLst>
              <a:ext uri="{FF2B5EF4-FFF2-40B4-BE49-F238E27FC236}">
                <a16:creationId xmlns:a16="http://schemas.microsoft.com/office/drawing/2014/main" id="{97CF3257-AE02-D736-0388-587A4329D665}"/>
              </a:ext>
              <a:ext uri="{C183D7F6-B498-43B3-948B-1728B52AA6E4}">
                <adec:decorative xmlns:adec="http://schemas.microsoft.com/office/drawing/2017/decorative" val="1"/>
              </a:ext>
            </a:extLst>
          </p:cNvPr>
          <p:cNvSpPr/>
          <p:nvPr/>
        </p:nvSpPr>
        <p:spPr>
          <a:xfrm>
            <a:off x="8684950" y="255977"/>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0" name="Text Placeholder 10">
            <a:extLst>
              <a:ext uri="{FF2B5EF4-FFF2-40B4-BE49-F238E27FC236}">
                <a16:creationId xmlns:a16="http://schemas.microsoft.com/office/drawing/2014/main" id="{F0C31A89-D8DC-E3F5-EB56-A04145560E6D}"/>
              </a:ext>
            </a:extLst>
          </p:cNvPr>
          <p:cNvSpPr txBox="1">
            <a:spLocks/>
          </p:cNvSpPr>
          <p:nvPr/>
        </p:nvSpPr>
        <p:spPr>
          <a:xfrm>
            <a:off x="8691182" y="3262981"/>
            <a:ext cx="1362069" cy="574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bedroom house</a:t>
            </a:r>
          </a:p>
        </p:txBody>
      </p:sp>
      <p:sp>
        <p:nvSpPr>
          <p:cNvPr id="26" name="Text Placeholder 10">
            <a:extLst>
              <a:ext uri="{FF2B5EF4-FFF2-40B4-BE49-F238E27FC236}">
                <a16:creationId xmlns:a16="http://schemas.microsoft.com/office/drawing/2014/main" id="{DBFBBEB8-7803-A3AA-A8CC-C2C44BC0E700}"/>
              </a:ext>
            </a:extLst>
          </p:cNvPr>
          <p:cNvSpPr txBox="1">
            <a:spLocks/>
          </p:cNvSpPr>
          <p:nvPr/>
        </p:nvSpPr>
        <p:spPr>
          <a:xfrm>
            <a:off x="10169365" y="3042950"/>
            <a:ext cx="1362069" cy="32189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7" name="Text Placeholder 11">
            <a:extLst>
              <a:ext uri="{FF2B5EF4-FFF2-40B4-BE49-F238E27FC236}">
                <a16:creationId xmlns:a16="http://schemas.microsoft.com/office/drawing/2014/main" id="{F919A3B5-96D2-2F7B-AE79-DB4CE2E2DD83}"/>
              </a:ext>
            </a:extLst>
          </p:cNvPr>
          <p:cNvSpPr txBox="1">
            <a:spLocks/>
          </p:cNvSpPr>
          <p:nvPr/>
        </p:nvSpPr>
        <p:spPr>
          <a:xfrm>
            <a:off x="10157726" y="3806680"/>
            <a:ext cx="1362068" cy="402477"/>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65 m²</a:t>
            </a:r>
          </a:p>
        </p:txBody>
      </p:sp>
      <p:sp>
        <p:nvSpPr>
          <p:cNvPr id="28" name="Rectangle 27">
            <a:extLst>
              <a:ext uri="{FF2B5EF4-FFF2-40B4-BE49-F238E27FC236}">
                <a16:creationId xmlns:a16="http://schemas.microsoft.com/office/drawing/2014/main" id="{EC02F111-5647-E3C6-0C51-36855462A4DF}"/>
              </a:ext>
              <a:ext uri="{C183D7F6-B498-43B3-948B-1728B52AA6E4}">
                <adec:decorative xmlns:adec="http://schemas.microsoft.com/office/drawing/2017/decorative" val="1"/>
              </a:ext>
            </a:extLst>
          </p:cNvPr>
          <p:cNvSpPr/>
          <p:nvPr/>
        </p:nvSpPr>
        <p:spPr>
          <a:xfrm>
            <a:off x="10159352" y="2337786"/>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 name="Text Placeholder 10">
            <a:extLst>
              <a:ext uri="{FF2B5EF4-FFF2-40B4-BE49-F238E27FC236}">
                <a16:creationId xmlns:a16="http://schemas.microsoft.com/office/drawing/2014/main" id="{E23035EC-33A1-4C55-638D-A836BAAE76AE}"/>
              </a:ext>
            </a:extLst>
          </p:cNvPr>
          <p:cNvSpPr txBox="1">
            <a:spLocks/>
          </p:cNvSpPr>
          <p:nvPr/>
        </p:nvSpPr>
        <p:spPr>
          <a:xfrm>
            <a:off x="10160604" y="4903700"/>
            <a:ext cx="1362069" cy="8809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For each additional bedspace add</a:t>
            </a:r>
          </a:p>
        </p:txBody>
      </p:sp>
      <p:sp>
        <p:nvSpPr>
          <p:cNvPr id="30" name="Text Placeholder 11">
            <a:extLst>
              <a:ext uri="{FF2B5EF4-FFF2-40B4-BE49-F238E27FC236}">
                <a16:creationId xmlns:a16="http://schemas.microsoft.com/office/drawing/2014/main" id="{6D566F4F-B372-939C-D734-2267B37A8C88}"/>
              </a:ext>
            </a:extLst>
          </p:cNvPr>
          <p:cNvSpPr txBox="1">
            <a:spLocks/>
          </p:cNvSpPr>
          <p:nvPr/>
        </p:nvSpPr>
        <p:spPr>
          <a:xfrm>
            <a:off x="10133089" y="5874963"/>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5 m²</a:t>
            </a:r>
          </a:p>
        </p:txBody>
      </p:sp>
      <p:sp>
        <p:nvSpPr>
          <p:cNvPr id="31" name="Rectangle 30">
            <a:extLst>
              <a:ext uri="{FF2B5EF4-FFF2-40B4-BE49-F238E27FC236}">
                <a16:creationId xmlns:a16="http://schemas.microsoft.com/office/drawing/2014/main" id="{A29E29C7-E170-C01F-C19F-F99208F2FD49}"/>
              </a:ext>
              <a:ext uri="{C183D7F6-B498-43B3-948B-1728B52AA6E4}">
                <adec:decorative xmlns:adec="http://schemas.microsoft.com/office/drawing/2017/decorative" val="1"/>
              </a:ext>
            </a:extLst>
          </p:cNvPr>
          <p:cNvSpPr/>
          <p:nvPr/>
        </p:nvSpPr>
        <p:spPr>
          <a:xfrm>
            <a:off x="10150591" y="4414576"/>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 name="Text Placeholder 10">
            <a:extLst>
              <a:ext uri="{FF2B5EF4-FFF2-40B4-BE49-F238E27FC236}">
                <a16:creationId xmlns:a16="http://schemas.microsoft.com/office/drawing/2014/main" id="{A28D8DE7-61DC-71D4-E76E-D9634787E6E2}"/>
              </a:ext>
            </a:extLst>
          </p:cNvPr>
          <p:cNvSpPr txBox="1">
            <a:spLocks/>
          </p:cNvSpPr>
          <p:nvPr/>
        </p:nvSpPr>
        <p:spPr>
          <a:xfrm>
            <a:off x="10133089" y="1232088"/>
            <a:ext cx="1362069" cy="321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2+ bedroom flat</a:t>
            </a:r>
          </a:p>
        </p:txBody>
      </p:sp>
      <p:sp>
        <p:nvSpPr>
          <p:cNvPr id="33" name="Text Placeholder 11">
            <a:extLst>
              <a:ext uri="{FF2B5EF4-FFF2-40B4-BE49-F238E27FC236}">
                <a16:creationId xmlns:a16="http://schemas.microsoft.com/office/drawing/2014/main" id="{0EED5D59-2AC8-41E9-2B6F-715F89BC92B6}"/>
              </a:ext>
            </a:extLst>
          </p:cNvPr>
          <p:cNvSpPr txBox="1">
            <a:spLocks/>
          </p:cNvSpPr>
          <p:nvPr/>
        </p:nvSpPr>
        <p:spPr>
          <a:xfrm>
            <a:off x="10133089" y="1723834"/>
            <a:ext cx="1362068" cy="40247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40 m²</a:t>
            </a:r>
          </a:p>
        </p:txBody>
      </p:sp>
      <p:sp>
        <p:nvSpPr>
          <p:cNvPr id="34" name="Rectangle 33">
            <a:extLst>
              <a:ext uri="{FF2B5EF4-FFF2-40B4-BE49-F238E27FC236}">
                <a16:creationId xmlns:a16="http://schemas.microsoft.com/office/drawing/2014/main" id="{45E428A2-3C16-BDFB-1138-1636F935154F}"/>
              </a:ext>
              <a:ext uri="{C183D7F6-B498-43B3-948B-1728B52AA6E4}">
                <adec:decorative xmlns:adec="http://schemas.microsoft.com/office/drawing/2017/decorative" val="1"/>
              </a:ext>
            </a:extLst>
          </p:cNvPr>
          <p:cNvSpPr/>
          <p:nvPr/>
        </p:nvSpPr>
        <p:spPr>
          <a:xfrm>
            <a:off x="10143104" y="259795"/>
            <a:ext cx="1362068" cy="193694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5" name="Text Placeholder 10">
            <a:extLst>
              <a:ext uri="{FF2B5EF4-FFF2-40B4-BE49-F238E27FC236}">
                <a16:creationId xmlns:a16="http://schemas.microsoft.com/office/drawing/2014/main" id="{A0227CB3-5F35-38D5-C58C-CACCC95CDBBC}"/>
              </a:ext>
            </a:extLst>
          </p:cNvPr>
          <p:cNvSpPr txBox="1">
            <a:spLocks/>
          </p:cNvSpPr>
          <p:nvPr/>
        </p:nvSpPr>
        <p:spPr>
          <a:xfrm>
            <a:off x="10149336" y="3266799"/>
            <a:ext cx="1362069" cy="574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 bedroom house</a:t>
            </a:r>
          </a:p>
        </p:txBody>
      </p:sp>
      <p:sp>
        <p:nvSpPr>
          <p:cNvPr id="39" name="TextBox 38">
            <a:extLst>
              <a:ext uri="{FF2B5EF4-FFF2-40B4-BE49-F238E27FC236}">
                <a16:creationId xmlns:a16="http://schemas.microsoft.com/office/drawing/2014/main" id="{C6FA311D-D4D0-244E-F59A-F5DAE93235F9}"/>
              </a:ext>
            </a:extLst>
          </p:cNvPr>
          <p:cNvSpPr txBox="1"/>
          <p:nvPr/>
        </p:nvSpPr>
        <p:spPr>
          <a:xfrm>
            <a:off x="4970318" y="1389215"/>
            <a:ext cx="3445186" cy="646331"/>
          </a:xfrm>
          <a:prstGeom prst="rect">
            <a:avLst/>
          </a:prstGeom>
          <a:noFill/>
        </p:spPr>
        <p:txBody>
          <a:bodyPr wrap="square" rtlCol="0">
            <a:spAutoFit/>
          </a:bodyPr>
          <a:lstStyle/>
          <a:p>
            <a:pPr algn="r"/>
            <a:r>
              <a:rPr lang="en-US" dirty="0">
                <a:solidFill>
                  <a:srgbClr val="B36574"/>
                </a:solidFill>
              </a:rPr>
              <a:t>MINIMUM RECOMMENDED OUTDOOR AMENITY SPACE</a:t>
            </a:r>
            <a:endParaRPr lang="en-GB" dirty="0">
              <a:solidFill>
                <a:srgbClr val="B36574"/>
              </a:solidFill>
            </a:endParaRPr>
          </a:p>
        </p:txBody>
      </p:sp>
      <p:pic>
        <p:nvPicPr>
          <p:cNvPr id="21" name="Graphic 20" descr="Building with solid fill">
            <a:extLst>
              <a:ext uri="{FF2B5EF4-FFF2-40B4-BE49-F238E27FC236}">
                <a16:creationId xmlns:a16="http://schemas.microsoft.com/office/drawing/2014/main" id="{49FB0C72-04AC-E3CB-1279-07AF065BF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08784" y="350130"/>
            <a:ext cx="914400" cy="914400"/>
          </a:xfrm>
          <a:prstGeom prst="rect">
            <a:avLst/>
          </a:prstGeom>
        </p:spPr>
      </p:pic>
      <p:pic>
        <p:nvPicPr>
          <p:cNvPr id="25" name="Graphic 24" descr="Building with solid fill">
            <a:extLst>
              <a:ext uri="{FF2B5EF4-FFF2-40B4-BE49-F238E27FC236}">
                <a16:creationId xmlns:a16="http://schemas.microsoft.com/office/drawing/2014/main" id="{1011780F-3A4A-0448-C31F-3568FE2ADD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56923" y="313869"/>
            <a:ext cx="914400" cy="914400"/>
          </a:xfrm>
          <a:prstGeom prst="rect">
            <a:avLst/>
          </a:prstGeom>
        </p:spPr>
      </p:pic>
      <p:pic>
        <p:nvPicPr>
          <p:cNvPr id="41" name="Graphic 40" descr="House with solid fill">
            <a:extLst>
              <a:ext uri="{FF2B5EF4-FFF2-40B4-BE49-F238E27FC236}">
                <a16:creationId xmlns:a16="http://schemas.microsoft.com/office/drawing/2014/main" id="{2FAA5BA2-F2BE-B62C-96E4-95C0F69EBF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35045" y="2394131"/>
            <a:ext cx="914400" cy="914400"/>
          </a:xfrm>
          <a:prstGeom prst="rect">
            <a:avLst/>
          </a:prstGeom>
        </p:spPr>
      </p:pic>
      <p:pic>
        <p:nvPicPr>
          <p:cNvPr id="43" name="Graphic 42" descr="House with solid fill">
            <a:extLst>
              <a:ext uri="{FF2B5EF4-FFF2-40B4-BE49-F238E27FC236}">
                <a16:creationId xmlns:a16="http://schemas.microsoft.com/office/drawing/2014/main" id="{61EF17A9-F915-6EF5-9A13-3D25959867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6923" y="2413081"/>
            <a:ext cx="914400" cy="914400"/>
          </a:xfrm>
          <a:prstGeom prst="rect">
            <a:avLst/>
          </a:prstGeom>
        </p:spPr>
      </p:pic>
      <p:pic>
        <p:nvPicPr>
          <p:cNvPr id="44" name="Graphic 43" descr="House with solid fill">
            <a:extLst>
              <a:ext uri="{FF2B5EF4-FFF2-40B4-BE49-F238E27FC236}">
                <a16:creationId xmlns:a16="http://schemas.microsoft.com/office/drawing/2014/main" id="{1337EE76-BA60-18A6-D760-0D1355CFEB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08784" y="4457512"/>
            <a:ext cx="914400" cy="914400"/>
          </a:xfrm>
          <a:prstGeom prst="rect">
            <a:avLst/>
          </a:prstGeom>
        </p:spPr>
      </p:pic>
      <p:sp>
        <p:nvSpPr>
          <p:cNvPr id="6" name="TextBox 5">
            <a:extLst>
              <a:ext uri="{FF2B5EF4-FFF2-40B4-BE49-F238E27FC236}">
                <a16:creationId xmlns:a16="http://schemas.microsoft.com/office/drawing/2014/main" id="{D604E02A-8E3F-DDFD-827A-6E2A0AE9878C}"/>
              </a:ext>
            </a:extLst>
          </p:cNvPr>
          <p:cNvSpPr txBox="1"/>
          <p:nvPr/>
        </p:nvSpPr>
        <p:spPr>
          <a:xfrm>
            <a:off x="838200" y="986201"/>
            <a:ext cx="4862405" cy="369332"/>
          </a:xfrm>
          <a:prstGeom prst="rect">
            <a:avLst/>
          </a:prstGeom>
          <a:noFill/>
        </p:spPr>
        <p:txBody>
          <a:bodyPr wrap="square" rtlCol="0">
            <a:spAutoFit/>
          </a:bodyPr>
          <a:lstStyle/>
          <a:p>
            <a:r>
              <a:rPr lang="en-US" dirty="0">
                <a:solidFill>
                  <a:srgbClr val="B36574"/>
                </a:solidFill>
              </a:rPr>
              <a:t>H.2.iii. GARDENS AND BALCONIES</a:t>
            </a:r>
            <a:endParaRPr lang="en-GB" dirty="0">
              <a:solidFill>
                <a:srgbClr val="B36574"/>
              </a:solidFill>
            </a:endParaRPr>
          </a:p>
        </p:txBody>
      </p:sp>
      <p:sp>
        <p:nvSpPr>
          <p:cNvPr id="10" name="Slide Number Placeholder 9">
            <a:extLst>
              <a:ext uri="{FF2B5EF4-FFF2-40B4-BE49-F238E27FC236}">
                <a16:creationId xmlns:a16="http://schemas.microsoft.com/office/drawing/2014/main" id="{97EC0D0E-5884-3133-1278-1B68FC6A4E72}"/>
              </a:ext>
            </a:extLst>
          </p:cNvPr>
          <p:cNvSpPr>
            <a:spLocks noGrp="1"/>
          </p:cNvSpPr>
          <p:nvPr>
            <p:ph type="sldNum" sz="quarter" idx="12"/>
          </p:nvPr>
        </p:nvSpPr>
        <p:spPr/>
        <p:txBody>
          <a:bodyPr/>
          <a:lstStyle/>
          <a:p>
            <a:pPr rtl="0"/>
            <a:fld id="{294A09A9-5501-47C1-A89A-A340965A2BE2}" type="slidenum">
              <a:rPr lang="en-GB" noProof="0" smtClean="0"/>
              <a:t>44</a:t>
            </a:fld>
            <a:endParaRPr lang="en-GB" noProof="0"/>
          </a:p>
        </p:txBody>
      </p:sp>
      <p:sp>
        <p:nvSpPr>
          <p:cNvPr id="5" name="TextBox 4">
            <a:extLst>
              <a:ext uri="{FF2B5EF4-FFF2-40B4-BE49-F238E27FC236}">
                <a16:creationId xmlns:a16="http://schemas.microsoft.com/office/drawing/2014/main" id="{FAC2DC8E-822E-8A0B-0935-58561357AEF8}"/>
              </a:ext>
            </a:extLst>
          </p:cNvPr>
          <p:cNvSpPr txBox="1"/>
          <p:nvPr/>
        </p:nvSpPr>
        <p:spPr>
          <a:xfrm>
            <a:off x="838200" y="1389215"/>
            <a:ext cx="3832412" cy="461665"/>
          </a:xfrm>
          <a:prstGeom prst="rect">
            <a:avLst/>
          </a:prstGeom>
          <a:noFill/>
        </p:spPr>
        <p:txBody>
          <a:bodyPr wrap="square">
            <a:spAutoFit/>
          </a:bodyPr>
          <a:lstStyle/>
          <a:p>
            <a:r>
              <a:rPr lang="en-US" sz="1200" b="1" dirty="0">
                <a:effectLst/>
                <a:ea typeface="Times New Roman" panose="02020603050405020304" pitchFamily="18" charset="0"/>
                <a:cs typeface="Aptos" panose="020B0004020202020204" pitchFamily="34" charset="0"/>
              </a:rPr>
              <a:t>Please see Buckingham </a:t>
            </a:r>
            <a:r>
              <a:rPr lang="en-US" sz="1200" b="1" dirty="0" err="1">
                <a:effectLst/>
                <a:ea typeface="Times New Roman" panose="02020603050405020304" pitchFamily="18" charset="0"/>
                <a:cs typeface="Aptos" panose="020B0004020202020204" pitchFamily="34" charset="0"/>
              </a:rPr>
              <a:t>Neighbourhood</a:t>
            </a:r>
            <a:r>
              <a:rPr lang="en-US" sz="1200" b="1" dirty="0">
                <a:effectLst/>
                <a:ea typeface="Times New Roman" panose="02020603050405020304" pitchFamily="18" charset="0"/>
                <a:cs typeface="Aptos" panose="020B0004020202020204" pitchFamily="34" charset="0"/>
              </a:rPr>
              <a:t> Plan Policy ENV4 Private Outdoor Space</a:t>
            </a:r>
          </a:p>
        </p:txBody>
      </p:sp>
    </p:spTree>
    <p:extLst>
      <p:ext uri="{BB962C8B-B14F-4D97-AF65-F5344CB8AC3E}">
        <p14:creationId xmlns:p14="http://schemas.microsoft.com/office/powerpoint/2010/main" val="4024330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6B6D-F851-46AA-973F-BA1BAB95CA44}"/>
              </a:ext>
            </a:extLst>
          </p:cNvPr>
          <p:cNvSpPr>
            <a:spLocks noGrp="1"/>
          </p:cNvSpPr>
          <p:nvPr>
            <p:ph type="title"/>
          </p:nvPr>
        </p:nvSpPr>
        <p:spPr>
          <a:xfrm>
            <a:off x="841248" y="381000"/>
            <a:ext cx="5254752" cy="1325563"/>
          </a:xfrm>
        </p:spPr>
        <p:txBody>
          <a:bodyPr rtlCol="0"/>
          <a:lstStyle/>
          <a:p>
            <a:pPr rtl="0"/>
            <a:r>
              <a:rPr lang="en-GB" dirty="0">
                <a:solidFill>
                  <a:srgbClr val="B36574"/>
                </a:solidFill>
              </a:rPr>
              <a:t>RESOURCES</a:t>
            </a:r>
          </a:p>
        </p:txBody>
      </p:sp>
      <p:sp>
        <p:nvSpPr>
          <p:cNvPr id="3" name="Date Placeholder 2">
            <a:extLst>
              <a:ext uri="{FF2B5EF4-FFF2-40B4-BE49-F238E27FC236}">
                <a16:creationId xmlns:a16="http://schemas.microsoft.com/office/drawing/2014/main" id="{80D70DE2-C474-42D9-8EE2-50A9B9904151}"/>
              </a:ext>
            </a:extLst>
          </p:cNvPr>
          <p:cNvSpPr>
            <a:spLocks noGrp="1"/>
          </p:cNvSpPr>
          <p:nvPr>
            <p:ph type="dt" sz="half" idx="10"/>
          </p:nvPr>
        </p:nvSpPr>
        <p:spPr>
          <a:xfrm>
            <a:off x="838200" y="6356350"/>
            <a:ext cx="2743200" cy="365125"/>
          </a:xfrm>
        </p:spPr>
        <p:txBody>
          <a:bodyPr rtlCol="0"/>
          <a:lstStyle/>
          <a:p>
            <a:pPr rtl="0"/>
            <a:fld id="{453B74E7-D50F-4132-B8DE-6F99AE847BCB}" type="datetime1">
              <a:rPr lang="en-GB" smtClean="0"/>
              <a:t>10/07/2024</a:t>
            </a:fld>
            <a:endParaRPr lang="en-GB"/>
          </a:p>
        </p:txBody>
      </p:sp>
      <p:sp>
        <p:nvSpPr>
          <p:cNvPr id="4" name="Footer Placeholder 3">
            <a:extLst>
              <a:ext uri="{FF2B5EF4-FFF2-40B4-BE49-F238E27FC236}">
                <a16:creationId xmlns:a16="http://schemas.microsoft.com/office/drawing/2014/main" id="{9ABB923A-293F-4B5C-9189-17993D43E7DE}"/>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8" name="TextBox 7">
            <a:extLst>
              <a:ext uri="{FF2B5EF4-FFF2-40B4-BE49-F238E27FC236}">
                <a16:creationId xmlns:a16="http://schemas.microsoft.com/office/drawing/2014/main" id="{4378D95E-132F-EFBC-E1FE-FC8CC7D4C6C5}"/>
              </a:ext>
            </a:extLst>
          </p:cNvPr>
          <p:cNvSpPr txBox="1"/>
          <p:nvPr/>
        </p:nvSpPr>
        <p:spPr>
          <a:xfrm>
            <a:off x="838200" y="1337231"/>
            <a:ext cx="5905500" cy="369332"/>
          </a:xfrm>
          <a:prstGeom prst="rect">
            <a:avLst/>
          </a:prstGeom>
          <a:noFill/>
        </p:spPr>
        <p:txBody>
          <a:bodyPr wrap="square" rtlCol="0">
            <a:spAutoFit/>
          </a:bodyPr>
          <a:lstStyle/>
          <a:p>
            <a:r>
              <a:rPr lang="en-US" dirty="0">
                <a:solidFill>
                  <a:srgbClr val="B36574"/>
                </a:solidFill>
              </a:rPr>
              <a:t>R.2.iv. WATER</a:t>
            </a:r>
            <a:endParaRPr lang="en-GB" dirty="0">
              <a:solidFill>
                <a:srgbClr val="B36574"/>
              </a:solidFill>
            </a:endParaRPr>
          </a:p>
        </p:txBody>
      </p:sp>
      <p:sp>
        <p:nvSpPr>
          <p:cNvPr id="7" name="TextBox 6">
            <a:extLst>
              <a:ext uri="{FF2B5EF4-FFF2-40B4-BE49-F238E27FC236}">
                <a16:creationId xmlns:a16="http://schemas.microsoft.com/office/drawing/2014/main" id="{305A0626-EB8C-C3BD-B295-899D26F23500}"/>
              </a:ext>
            </a:extLst>
          </p:cNvPr>
          <p:cNvSpPr txBox="1"/>
          <p:nvPr/>
        </p:nvSpPr>
        <p:spPr>
          <a:xfrm>
            <a:off x="838200" y="1745467"/>
            <a:ext cx="5905500" cy="369332"/>
          </a:xfrm>
          <a:prstGeom prst="rect">
            <a:avLst/>
          </a:prstGeom>
          <a:noFill/>
        </p:spPr>
        <p:txBody>
          <a:bodyPr wrap="square" rtlCol="0">
            <a:spAutoFit/>
          </a:bodyPr>
          <a:lstStyle/>
          <a:p>
            <a:r>
              <a:rPr lang="en-US" dirty="0">
                <a:solidFill>
                  <a:srgbClr val="B36574"/>
                </a:solidFill>
              </a:rPr>
              <a:t>CLIMATE CHANGE AND FLOODING</a:t>
            </a:r>
            <a:endParaRPr lang="en-GB" dirty="0">
              <a:solidFill>
                <a:srgbClr val="B36574"/>
              </a:solidFill>
            </a:endParaRPr>
          </a:p>
        </p:txBody>
      </p:sp>
      <p:sp>
        <p:nvSpPr>
          <p:cNvPr id="10" name="Content Placeholder 7">
            <a:extLst>
              <a:ext uri="{FF2B5EF4-FFF2-40B4-BE49-F238E27FC236}">
                <a16:creationId xmlns:a16="http://schemas.microsoft.com/office/drawing/2014/main" id="{7AB14A91-D5BB-4EAE-5A90-C7C1D5A6C8B2}"/>
              </a:ext>
            </a:extLst>
          </p:cNvPr>
          <p:cNvSpPr txBox="1">
            <a:spLocks/>
          </p:cNvSpPr>
          <p:nvPr/>
        </p:nvSpPr>
        <p:spPr>
          <a:xfrm>
            <a:off x="886327" y="2108260"/>
            <a:ext cx="4993866" cy="3203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200" dirty="0">
                <a:effectLst/>
                <a:ea typeface="Calibri" panose="020F0502020204030204" pitchFamily="34" charset="0"/>
                <a:cs typeface="Times New Roman" panose="02020603050405020304" pitchFamily="18" charset="0"/>
              </a:rPr>
              <a:t>More intense rainfall in recent years has led to more regular flooding within Buckingham, </a:t>
            </a:r>
            <a:r>
              <a:rPr lang="en-US" sz="1200" b="1" dirty="0">
                <a:effectLst/>
                <a:ea typeface="Calibri" panose="020F0502020204030204" pitchFamily="34" charset="0"/>
                <a:cs typeface="Times New Roman" panose="02020603050405020304" pitchFamily="18" charset="0"/>
              </a:rPr>
              <a:t>see Buckingham </a:t>
            </a:r>
            <a:r>
              <a:rPr lang="en-US" sz="1200" b="1" dirty="0" err="1">
                <a:effectLst/>
                <a:ea typeface="Calibri" panose="020F0502020204030204" pitchFamily="34" charset="0"/>
                <a:cs typeface="Times New Roman" panose="02020603050405020304" pitchFamily="18" charset="0"/>
              </a:rPr>
              <a:t>Neighbourhood</a:t>
            </a:r>
            <a:r>
              <a:rPr lang="en-US" sz="1200" b="1" dirty="0">
                <a:effectLst/>
                <a:ea typeface="Calibri" panose="020F0502020204030204" pitchFamily="34" charset="0"/>
                <a:cs typeface="Times New Roman" panose="02020603050405020304" pitchFamily="18" charset="0"/>
              </a:rPr>
              <a:t> Plan Policy I1 Water management and flood risk. </a:t>
            </a:r>
          </a:p>
          <a:p>
            <a:pPr marL="0" indent="0">
              <a:lnSpc>
                <a:spcPct val="107000"/>
              </a:lnSpc>
              <a:spcAft>
                <a:spcPts val="800"/>
              </a:spcAft>
              <a:buNone/>
            </a:pPr>
            <a:r>
              <a:rPr lang="en-US" sz="1200" dirty="0">
                <a:effectLst/>
                <a:ea typeface="Calibri" panose="020F0502020204030204" pitchFamily="34" charset="0"/>
                <a:cs typeface="Times New Roman" panose="02020603050405020304" pitchFamily="18" charset="0"/>
              </a:rPr>
              <a:t>In addition the following applies:</a:t>
            </a:r>
          </a:p>
          <a:p>
            <a:pPr marL="0" indent="0">
              <a:lnSpc>
                <a:spcPct val="107000"/>
              </a:lnSpc>
              <a:spcAft>
                <a:spcPts val="800"/>
              </a:spcAft>
              <a:buNone/>
            </a:pPr>
            <a:r>
              <a:rPr lang="en-US" sz="1200" dirty="0">
                <a:effectLst/>
                <a:ea typeface="Calibri" panose="020F0502020204030204" pitchFamily="34" charset="0"/>
                <a:cs typeface="Times New Roman" panose="02020603050405020304" pitchFamily="18" charset="0"/>
              </a:rPr>
              <a:t>a) not culverting, building over, creating structures or crossings in, or altering watercourses in a manner which may harm the physical environment, ecology, or hydrology of the watercourse wherever practicable; and</a:t>
            </a:r>
          </a:p>
          <a:p>
            <a:pPr marL="0" indent="0">
              <a:lnSpc>
                <a:spcPct val="107000"/>
              </a:lnSpc>
              <a:spcAft>
                <a:spcPts val="800"/>
              </a:spcAft>
              <a:buNone/>
            </a:pPr>
            <a:r>
              <a:rPr lang="en-US" sz="1200" dirty="0">
                <a:effectLst/>
                <a:ea typeface="Calibri" panose="020F0502020204030204" pitchFamily="34" charset="0"/>
                <a:cs typeface="Times New Roman" panose="02020603050405020304" pitchFamily="18" charset="0"/>
              </a:rPr>
              <a:t>b) encouraging catchment management through the removal of existing culverts and other hard engineering structures and the introduction of natural flood management measures including river restoration, appropriate tree planting, upstream flood storage and wetland habitat creation.</a:t>
            </a:r>
          </a:p>
        </p:txBody>
      </p:sp>
      <p:pic>
        <p:nvPicPr>
          <p:cNvPr id="14" name="Picture 13" descr="A storefront with water on the ground&#10;&#10;Description automatically generated">
            <a:extLst>
              <a:ext uri="{FF2B5EF4-FFF2-40B4-BE49-F238E27FC236}">
                <a16:creationId xmlns:a16="http://schemas.microsoft.com/office/drawing/2014/main" id="{940E7944-4DD6-CBF8-9BFC-2EBDD938E6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7509" y="224012"/>
            <a:ext cx="2572923" cy="1929692"/>
          </a:xfrm>
          <a:prstGeom prst="rect">
            <a:avLst/>
          </a:prstGeom>
        </p:spPr>
      </p:pic>
      <p:pic>
        <p:nvPicPr>
          <p:cNvPr id="18" name="Picture 17" descr="A flooded street with cars and buildings&#10;&#10;Description automatically generated">
            <a:extLst>
              <a:ext uri="{FF2B5EF4-FFF2-40B4-BE49-F238E27FC236}">
                <a16:creationId xmlns:a16="http://schemas.microsoft.com/office/drawing/2014/main" id="{C170170A-65DC-5B9E-C8C3-E2C6226660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0708" y="2236237"/>
            <a:ext cx="2564986" cy="1923740"/>
          </a:xfrm>
          <a:prstGeom prst="rect">
            <a:avLst/>
          </a:prstGeom>
        </p:spPr>
      </p:pic>
      <p:pic>
        <p:nvPicPr>
          <p:cNvPr id="20" name="Picture 19" descr="A flooded building with a black pole and a lamp post&#10;&#10;Description automatically generated">
            <a:extLst>
              <a:ext uri="{FF2B5EF4-FFF2-40B4-BE49-F238E27FC236}">
                <a16:creationId xmlns:a16="http://schemas.microsoft.com/office/drawing/2014/main" id="{9172BAEF-4394-A05A-600A-6FC1E61565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10708" y="224012"/>
            <a:ext cx="2572923" cy="1929692"/>
          </a:xfrm>
          <a:prstGeom prst="rect">
            <a:avLst/>
          </a:prstGeom>
        </p:spPr>
      </p:pic>
      <p:pic>
        <p:nvPicPr>
          <p:cNvPr id="22" name="Picture 21" descr="A flooded street with cars and a sign&#10;&#10;Description automatically generated">
            <a:extLst>
              <a:ext uri="{FF2B5EF4-FFF2-40B4-BE49-F238E27FC236}">
                <a16:creationId xmlns:a16="http://schemas.microsoft.com/office/drawing/2014/main" id="{227D3306-450F-FA40-987C-7768118AD5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2671" y="4320506"/>
            <a:ext cx="2600960" cy="1950720"/>
          </a:xfrm>
          <a:prstGeom prst="rect">
            <a:avLst/>
          </a:prstGeom>
        </p:spPr>
      </p:pic>
      <p:pic>
        <p:nvPicPr>
          <p:cNvPr id="24" name="Picture 23" descr="A flooded area with a chair and a pole&#10;&#10;Description automatically generated with medium confidence">
            <a:extLst>
              <a:ext uri="{FF2B5EF4-FFF2-40B4-BE49-F238E27FC236}">
                <a16:creationId xmlns:a16="http://schemas.microsoft.com/office/drawing/2014/main" id="{1FC8B48F-5799-DCB7-F492-41B47438BE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7509" y="2236237"/>
            <a:ext cx="2572923" cy="1929692"/>
          </a:xfrm>
          <a:prstGeom prst="rect">
            <a:avLst/>
          </a:prstGeom>
        </p:spPr>
      </p:pic>
      <p:pic>
        <p:nvPicPr>
          <p:cNvPr id="26" name="Picture 25" descr="A flooded gate and trees&#10;&#10;Description automatically generated">
            <a:extLst>
              <a:ext uri="{FF2B5EF4-FFF2-40B4-BE49-F238E27FC236}">
                <a16:creationId xmlns:a16="http://schemas.microsoft.com/office/drawing/2014/main" id="{87F5EE5F-F015-4093-5BFC-D2F40B8EC70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67509" y="4320506"/>
            <a:ext cx="2509017" cy="1881764"/>
          </a:xfrm>
          <a:prstGeom prst="rect">
            <a:avLst/>
          </a:prstGeom>
        </p:spPr>
      </p:pic>
      <p:sp>
        <p:nvSpPr>
          <p:cNvPr id="6" name="Slide Number Placeholder 5">
            <a:extLst>
              <a:ext uri="{FF2B5EF4-FFF2-40B4-BE49-F238E27FC236}">
                <a16:creationId xmlns:a16="http://schemas.microsoft.com/office/drawing/2014/main" id="{4EBE7576-0CE9-F42F-39E6-A1764E2C49F5}"/>
              </a:ext>
            </a:extLst>
          </p:cNvPr>
          <p:cNvSpPr>
            <a:spLocks noGrp="1"/>
          </p:cNvSpPr>
          <p:nvPr>
            <p:ph type="sldNum" sz="quarter" idx="12"/>
          </p:nvPr>
        </p:nvSpPr>
        <p:spPr/>
        <p:txBody>
          <a:bodyPr/>
          <a:lstStyle/>
          <a:p>
            <a:pPr rtl="0"/>
            <a:fld id="{294A09A9-5501-47C1-A89A-A340965A2BE2}" type="slidenum">
              <a:rPr lang="en-GB" noProof="0" smtClean="0"/>
              <a:t>45</a:t>
            </a:fld>
            <a:endParaRPr lang="en-GB" noProof="0"/>
          </a:p>
        </p:txBody>
      </p:sp>
    </p:spTree>
    <p:extLst>
      <p:ext uri="{BB962C8B-B14F-4D97-AF65-F5344CB8AC3E}">
        <p14:creationId xmlns:p14="http://schemas.microsoft.com/office/powerpoint/2010/main" val="2590958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6B6D-F851-46AA-973F-BA1BAB95CA44}"/>
              </a:ext>
            </a:extLst>
          </p:cNvPr>
          <p:cNvSpPr>
            <a:spLocks noGrp="1"/>
          </p:cNvSpPr>
          <p:nvPr>
            <p:ph type="title"/>
          </p:nvPr>
        </p:nvSpPr>
        <p:spPr>
          <a:xfrm>
            <a:off x="841248" y="381000"/>
            <a:ext cx="5254752" cy="1325563"/>
          </a:xfrm>
        </p:spPr>
        <p:txBody>
          <a:bodyPr rtlCol="0"/>
          <a:lstStyle/>
          <a:p>
            <a:pPr rtl="0"/>
            <a:r>
              <a:rPr lang="en-GB" dirty="0">
                <a:solidFill>
                  <a:srgbClr val="B36574"/>
                </a:solidFill>
              </a:rPr>
              <a:t>RESOURCES</a:t>
            </a:r>
          </a:p>
        </p:txBody>
      </p:sp>
      <p:sp>
        <p:nvSpPr>
          <p:cNvPr id="3" name="Date Placeholder 2">
            <a:extLst>
              <a:ext uri="{FF2B5EF4-FFF2-40B4-BE49-F238E27FC236}">
                <a16:creationId xmlns:a16="http://schemas.microsoft.com/office/drawing/2014/main" id="{80D70DE2-C474-42D9-8EE2-50A9B9904151}"/>
              </a:ext>
            </a:extLst>
          </p:cNvPr>
          <p:cNvSpPr>
            <a:spLocks noGrp="1"/>
          </p:cNvSpPr>
          <p:nvPr>
            <p:ph type="dt" sz="half" idx="10"/>
          </p:nvPr>
        </p:nvSpPr>
        <p:spPr>
          <a:xfrm>
            <a:off x="838200" y="6356350"/>
            <a:ext cx="2743200" cy="365125"/>
          </a:xfrm>
        </p:spPr>
        <p:txBody>
          <a:bodyPr rtlCol="0"/>
          <a:lstStyle/>
          <a:p>
            <a:pPr rtl="0"/>
            <a:fld id="{59033A87-84D6-42FE-B251-E0AECF627611}" type="datetime1">
              <a:rPr lang="en-GB" smtClean="0"/>
              <a:t>10/07/2024</a:t>
            </a:fld>
            <a:endParaRPr lang="en-GB"/>
          </a:p>
        </p:txBody>
      </p:sp>
      <p:sp>
        <p:nvSpPr>
          <p:cNvPr id="4" name="Footer Placeholder 3">
            <a:extLst>
              <a:ext uri="{FF2B5EF4-FFF2-40B4-BE49-F238E27FC236}">
                <a16:creationId xmlns:a16="http://schemas.microsoft.com/office/drawing/2014/main" id="{9ABB923A-293F-4B5C-9189-17993D43E7DE}"/>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6" name="Content Placeholder 7">
            <a:extLst>
              <a:ext uri="{FF2B5EF4-FFF2-40B4-BE49-F238E27FC236}">
                <a16:creationId xmlns:a16="http://schemas.microsoft.com/office/drawing/2014/main" id="{CBA09BA0-7CA5-C90F-D806-8069B4ED2315}"/>
              </a:ext>
            </a:extLst>
          </p:cNvPr>
          <p:cNvSpPr txBox="1">
            <a:spLocks/>
          </p:cNvSpPr>
          <p:nvPr/>
        </p:nvSpPr>
        <p:spPr>
          <a:xfrm>
            <a:off x="6359934" y="2744737"/>
            <a:ext cx="4993866" cy="17221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200" dirty="0">
                <a:effectLst/>
                <a:ea typeface="Calibri" panose="020F0502020204030204" pitchFamily="34" charset="0"/>
                <a:cs typeface="Times New Roman" panose="02020603050405020304" pitchFamily="18" charset="0"/>
              </a:rPr>
              <a:t>A rainwater capture system collects rainwater falling on roofs and other surfaces, filters it and diverts it into a rainwater storage tank and then pumps it around a dwelling for use in flushing toilets, supplying outside taps or in some cases washing machines.</a:t>
            </a:r>
          </a:p>
          <a:p>
            <a:pPr marL="0" indent="0">
              <a:lnSpc>
                <a:spcPct val="107000"/>
              </a:lnSpc>
              <a:spcAft>
                <a:spcPts val="800"/>
              </a:spcAft>
              <a:buNone/>
            </a:pPr>
            <a:r>
              <a:rPr lang="en-US" sz="1200" dirty="0">
                <a:effectLst/>
                <a:ea typeface="Calibri" panose="020F0502020204030204" pitchFamily="34" charset="0"/>
                <a:cs typeface="Times New Roman" panose="02020603050405020304" pitchFamily="18" charset="0"/>
              </a:rPr>
              <a:t>As with water recycling this should be considered by developers as a system to be installed in all new properties.</a:t>
            </a:r>
          </a:p>
        </p:txBody>
      </p:sp>
      <p:sp>
        <p:nvSpPr>
          <p:cNvPr id="8" name="TextBox 7">
            <a:extLst>
              <a:ext uri="{FF2B5EF4-FFF2-40B4-BE49-F238E27FC236}">
                <a16:creationId xmlns:a16="http://schemas.microsoft.com/office/drawing/2014/main" id="{4378D95E-132F-EFBC-E1FE-FC8CC7D4C6C5}"/>
              </a:ext>
            </a:extLst>
          </p:cNvPr>
          <p:cNvSpPr txBox="1"/>
          <p:nvPr/>
        </p:nvSpPr>
        <p:spPr>
          <a:xfrm>
            <a:off x="838200" y="1539062"/>
            <a:ext cx="5905500" cy="369332"/>
          </a:xfrm>
          <a:prstGeom prst="rect">
            <a:avLst/>
          </a:prstGeom>
          <a:noFill/>
        </p:spPr>
        <p:txBody>
          <a:bodyPr wrap="square" rtlCol="0">
            <a:spAutoFit/>
          </a:bodyPr>
          <a:lstStyle/>
          <a:p>
            <a:r>
              <a:rPr lang="en-US" dirty="0">
                <a:solidFill>
                  <a:srgbClr val="B36574"/>
                </a:solidFill>
              </a:rPr>
              <a:t>R.2.iv. WATER</a:t>
            </a:r>
            <a:endParaRPr lang="en-GB" dirty="0">
              <a:solidFill>
                <a:srgbClr val="B36574"/>
              </a:solidFill>
            </a:endParaRPr>
          </a:p>
        </p:txBody>
      </p:sp>
      <p:sp>
        <p:nvSpPr>
          <p:cNvPr id="7" name="TextBox 6">
            <a:extLst>
              <a:ext uri="{FF2B5EF4-FFF2-40B4-BE49-F238E27FC236}">
                <a16:creationId xmlns:a16="http://schemas.microsoft.com/office/drawing/2014/main" id="{305A0626-EB8C-C3BD-B295-899D26F23500}"/>
              </a:ext>
            </a:extLst>
          </p:cNvPr>
          <p:cNvSpPr txBox="1"/>
          <p:nvPr/>
        </p:nvSpPr>
        <p:spPr>
          <a:xfrm>
            <a:off x="838200" y="2153704"/>
            <a:ext cx="5905500" cy="369332"/>
          </a:xfrm>
          <a:prstGeom prst="rect">
            <a:avLst/>
          </a:prstGeom>
          <a:noFill/>
        </p:spPr>
        <p:txBody>
          <a:bodyPr wrap="square" rtlCol="0">
            <a:spAutoFit/>
          </a:bodyPr>
          <a:lstStyle/>
          <a:p>
            <a:r>
              <a:rPr lang="en-US" dirty="0">
                <a:solidFill>
                  <a:srgbClr val="B36574"/>
                </a:solidFill>
              </a:rPr>
              <a:t>WATER RECYCLING</a:t>
            </a:r>
            <a:endParaRPr lang="en-GB" dirty="0">
              <a:solidFill>
                <a:srgbClr val="B36574"/>
              </a:solidFill>
            </a:endParaRPr>
          </a:p>
        </p:txBody>
      </p:sp>
      <p:sp>
        <p:nvSpPr>
          <p:cNvPr id="10" name="Content Placeholder 7">
            <a:extLst>
              <a:ext uri="{FF2B5EF4-FFF2-40B4-BE49-F238E27FC236}">
                <a16:creationId xmlns:a16="http://schemas.microsoft.com/office/drawing/2014/main" id="{7AB14A91-D5BB-4EAE-5A90-C7C1D5A6C8B2}"/>
              </a:ext>
            </a:extLst>
          </p:cNvPr>
          <p:cNvSpPr txBox="1">
            <a:spLocks/>
          </p:cNvSpPr>
          <p:nvPr/>
        </p:nvSpPr>
        <p:spPr>
          <a:xfrm>
            <a:off x="838201" y="2744068"/>
            <a:ext cx="4993866" cy="2574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200" dirty="0">
                <a:effectLst/>
                <a:ea typeface="Calibri" panose="020F0502020204030204" pitchFamily="34" charset="0"/>
                <a:cs typeface="Times New Roman" panose="02020603050405020304" pitchFamily="18" charset="0"/>
              </a:rPr>
              <a:t>Water used in homes has long been thought of in terms of clean drinking water (known as potable water) coming into the house from the mains and sewage going out. However, the wastewater from baths, showers, washing machines, dishwashers and sinks is referred to as greywater, which typically makes up between 50-80% of a household’s wastewater.</a:t>
            </a:r>
          </a:p>
          <a:p>
            <a:pPr marL="0" indent="0">
              <a:lnSpc>
                <a:spcPct val="107000"/>
              </a:lnSpc>
              <a:spcAft>
                <a:spcPts val="800"/>
              </a:spcAft>
              <a:buNone/>
            </a:pPr>
            <a:r>
              <a:rPr lang="en-GB" sz="1200" dirty="0">
                <a:effectLst/>
                <a:ea typeface="Calibri" panose="020F0502020204030204" pitchFamily="34" charset="0"/>
                <a:cs typeface="Times New Roman" panose="02020603050405020304" pitchFamily="18" charset="0"/>
              </a:rPr>
              <a:t>If recycled properly, greywater can save approximately 70 litres of potable water per person per day in domestic households, therefore greywater recycling is one of several water solutions that developers should look to when constructing new developments to help decrease usage of this valuable resource.</a:t>
            </a:r>
          </a:p>
        </p:txBody>
      </p:sp>
      <p:sp>
        <p:nvSpPr>
          <p:cNvPr id="11" name="TextBox 10">
            <a:extLst>
              <a:ext uri="{FF2B5EF4-FFF2-40B4-BE49-F238E27FC236}">
                <a16:creationId xmlns:a16="http://schemas.microsoft.com/office/drawing/2014/main" id="{418F9304-561C-E237-5542-D46FBE5C072D}"/>
              </a:ext>
            </a:extLst>
          </p:cNvPr>
          <p:cNvSpPr txBox="1"/>
          <p:nvPr/>
        </p:nvSpPr>
        <p:spPr>
          <a:xfrm>
            <a:off x="6359934" y="2157257"/>
            <a:ext cx="5905500" cy="369332"/>
          </a:xfrm>
          <a:prstGeom prst="rect">
            <a:avLst/>
          </a:prstGeom>
          <a:noFill/>
        </p:spPr>
        <p:txBody>
          <a:bodyPr wrap="square" rtlCol="0">
            <a:spAutoFit/>
          </a:bodyPr>
          <a:lstStyle/>
          <a:p>
            <a:r>
              <a:rPr lang="en-US" dirty="0">
                <a:solidFill>
                  <a:srgbClr val="B36574"/>
                </a:solidFill>
              </a:rPr>
              <a:t>RAINWATER HARVESTING</a:t>
            </a:r>
            <a:endParaRPr lang="en-GB" dirty="0">
              <a:solidFill>
                <a:srgbClr val="B36574"/>
              </a:solidFill>
            </a:endParaRPr>
          </a:p>
        </p:txBody>
      </p:sp>
      <p:sp>
        <p:nvSpPr>
          <p:cNvPr id="9" name="Slide Number Placeholder 8">
            <a:extLst>
              <a:ext uri="{FF2B5EF4-FFF2-40B4-BE49-F238E27FC236}">
                <a16:creationId xmlns:a16="http://schemas.microsoft.com/office/drawing/2014/main" id="{BBAD96F6-C86A-0C60-F5B9-0C8EF29C2384}"/>
              </a:ext>
            </a:extLst>
          </p:cNvPr>
          <p:cNvSpPr>
            <a:spLocks noGrp="1"/>
          </p:cNvSpPr>
          <p:nvPr>
            <p:ph type="sldNum" sz="quarter" idx="12"/>
          </p:nvPr>
        </p:nvSpPr>
        <p:spPr/>
        <p:txBody>
          <a:bodyPr/>
          <a:lstStyle/>
          <a:p>
            <a:pPr rtl="0"/>
            <a:fld id="{294A09A9-5501-47C1-A89A-A340965A2BE2}" type="slidenum">
              <a:rPr lang="en-GB" noProof="0" smtClean="0"/>
              <a:t>46</a:t>
            </a:fld>
            <a:endParaRPr lang="en-GB" noProof="0"/>
          </a:p>
        </p:txBody>
      </p:sp>
    </p:spTree>
    <p:extLst>
      <p:ext uri="{BB962C8B-B14F-4D97-AF65-F5344CB8AC3E}">
        <p14:creationId xmlns:p14="http://schemas.microsoft.com/office/powerpoint/2010/main" val="3916668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6B6D-F851-46AA-973F-BA1BAB95CA44}"/>
              </a:ext>
            </a:extLst>
          </p:cNvPr>
          <p:cNvSpPr>
            <a:spLocks noGrp="1"/>
          </p:cNvSpPr>
          <p:nvPr>
            <p:ph type="title"/>
          </p:nvPr>
        </p:nvSpPr>
        <p:spPr>
          <a:xfrm>
            <a:off x="841248" y="381000"/>
            <a:ext cx="5254752" cy="1325563"/>
          </a:xfrm>
        </p:spPr>
        <p:txBody>
          <a:bodyPr rtlCol="0"/>
          <a:lstStyle/>
          <a:p>
            <a:pPr rtl="0"/>
            <a:r>
              <a:rPr lang="en-GB" dirty="0"/>
              <a:t>planning applications</a:t>
            </a:r>
          </a:p>
        </p:txBody>
      </p:sp>
      <p:sp>
        <p:nvSpPr>
          <p:cNvPr id="3" name="Date Placeholder 2">
            <a:extLst>
              <a:ext uri="{FF2B5EF4-FFF2-40B4-BE49-F238E27FC236}">
                <a16:creationId xmlns:a16="http://schemas.microsoft.com/office/drawing/2014/main" id="{80D70DE2-C474-42D9-8EE2-50A9B9904151}"/>
              </a:ext>
            </a:extLst>
          </p:cNvPr>
          <p:cNvSpPr>
            <a:spLocks noGrp="1"/>
          </p:cNvSpPr>
          <p:nvPr>
            <p:ph type="dt" sz="half" idx="10"/>
          </p:nvPr>
        </p:nvSpPr>
        <p:spPr>
          <a:xfrm>
            <a:off x="838200" y="6356350"/>
            <a:ext cx="2743200" cy="365125"/>
          </a:xfrm>
        </p:spPr>
        <p:txBody>
          <a:bodyPr rtlCol="0"/>
          <a:lstStyle/>
          <a:p>
            <a:pPr rtl="0"/>
            <a:fld id="{9741CACD-534A-490E-A9CE-9788EE296592}" type="datetime1">
              <a:rPr lang="en-GB" smtClean="0"/>
              <a:t>10/07/2024</a:t>
            </a:fld>
            <a:endParaRPr lang="en-GB"/>
          </a:p>
        </p:txBody>
      </p:sp>
      <p:sp>
        <p:nvSpPr>
          <p:cNvPr id="4" name="Footer Placeholder 3">
            <a:extLst>
              <a:ext uri="{FF2B5EF4-FFF2-40B4-BE49-F238E27FC236}">
                <a16:creationId xmlns:a16="http://schemas.microsoft.com/office/drawing/2014/main" id="{9ABB923A-293F-4B5C-9189-17993D43E7DE}"/>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6" name="Content Placeholder 7">
            <a:extLst>
              <a:ext uri="{FF2B5EF4-FFF2-40B4-BE49-F238E27FC236}">
                <a16:creationId xmlns:a16="http://schemas.microsoft.com/office/drawing/2014/main" id="{CBA09BA0-7CA5-C90F-D806-8069B4ED2315}"/>
              </a:ext>
            </a:extLst>
          </p:cNvPr>
          <p:cNvSpPr txBox="1">
            <a:spLocks/>
          </p:cNvSpPr>
          <p:nvPr/>
        </p:nvSpPr>
        <p:spPr>
          <a:xfrm>
            <a:off x="838200" y="2744068"/>
            <a:ext cx="4993866" cy="1352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At the submission stage, whether ‘outline’ or ‘full’, the prospective developer will provide a statement, and include external material details, stating that the proposals are fully in accordance with these codes. </a:t>
            </a:r>
          </a:p>
          <a:p>
            <a:pPr marL="0" indent="0">
              <a:buNone/>
            </a:pPr>
            <a:r>
              <a:rPr lang="en-US" sz="1200" dirty="0"/>
              <a:t>Where they are unable to do so the onus will remain with the applicant to explain why. </a:t>
            </a:r>
          </a:p>
        </p:txBody>
      </p:sp>
      <p:sp>
        <p:nvSpPr>
          <p:cNvPr id="10" name="Content Placeholder 7">
            <a:extLst>
              <a:ext uri="{FF2B5EF4-FFF2-40B4-BE49-F238E27FC236}">
                <a16:creationId xmlns:a16="http://schemas.microsoft.com/office/drawing/2014/main" id="{DF488556-04B9-A3AD-78B9-C6B3CBAD3C5F}"/>
              </a:ext>
            </a:extLst>
          </p:cNvPr>
          <p:cNvSpPr txBox="1">
            <a:spLocks/>
          </p:cNvSpPr>
          <p:nvPr/>
        </p:nvSpPr>
        <p:spPr>
          <a:xfrm>
            <a:off x="6113667" y="2744069"/>
            <a:ext cx="4993866" cy="684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In relation to other developments, extensions, shop fronts </a:t>
            </a:r>
            <a:r>
              <a:rPr lang="en-US" sz="1200" dirty="0" err="1"/>
              <a:t>etc</a:t>
            </a:r>
            <a:r>
              <a:rPr lang="en-US" sz="1200" dirty="0"/>
              <a:t>, the following supplementary planning guidance can be found within the Buckinghamshire Council website under Planning Policy.</a:t>
            </a:r>
          </a:p>
        </p:txBody>
      </p:sp>
      <p:sp>
        <p:nvSpPr>
          <p:cNvPr id="11" name="TextBox 10">
            <a:extLst>
              <a:ext uri="{FF2B5EF4-FFF2-40B4-BE49-F238E27FC236}">
                <a16:creationId xmlns:a16="http://schemas.microsoft.com/office/drawing/2014/main" id="{56B03145-55A8-16F6-D3AA-320704563894}"/>
              </a:ext>
            </a:extLst>
          </p:cNvPr>
          <p:cNvSpPr txBox="1"/>
          <p:nvPr/>
        </p:nvSpPr>
        <p:spPr>
          <a:xfrm>
            <a:off x="6113667" y="2094812"/>
            <a:ext cx="5905500" cy="369332"/>
          </a:xfrm>
          <a:prstGeom prst="rect">
            <a:avLst/>
          </a:prstGeom>
          <a:noFill/>
        </p:spPr>
        <p:txBody>
          <a:bodyPr wrap="square" rtlCol="0">
            <a:spAutoFit/>
          </a:bodyPr>
          <a:lstStyle/>
          <a:p>
            <a:r>
              <a:rPr lang="en-US" dirty="0"/>
              <a:t>FURTHER GUIDANCE</a:t>
            </a:r>
            <a:endParaRPr lang="en-GB" dirty="0"/>
          </a:p>
        </p:txBody>
      </p:sp>
      <p:sp>
        <p:nvSpPr>
          <p:cNvPr id="12" name="TextBox 11">
            <a:extLst>
              <a:ext uri="{FF2B5EF4-FFF2-40B4-BE49-F238E27FC236}">
                <a16:creationId xmlns:a16="http://schemas.microsoft.com/office/drawing/2014/main" id="{A9A7D9BF-A19D-423A-7CE1-CF013D383759}"/>
              </a:ext>
            </a:extLst>
          </p:cNvPr>
          <p:cNvSpPr txBox="1"/>
          <p:nvPr/>
        </p:nvSpPr>
        <p:spPr>
          <a:xfrm>
            <a:off x="838200" y="2094812"/>
            <a:ext cx="5905500" cy="369332"/>
          </a:xfrm>
          <a:prstGeom prst="rect">
            <a:avLst/>
          </a:prstGeom>
          <a:noFill/>
        </p:spPr>
        <p:txBody>
          <a:bodyPr wrap="square" rtlCol="0">
            <a:spAutoFit/>
          </a:bodyPr>
          <a:lstStyle/>
          <a:p>
            <a:r>
              <a:rPr lang="en-US" dirty="0"/>
              <a:t>SUBMISSION OF PLANNING APPLICATIONS</a:t>
            </a:r>
            <a:endParaRPr lang="en-GB" dirty="0"/>
          </a:p>
        </p:txBody>
      </p:sp>
      <p:sp>
        <p:nvSpPr>
          <p:cNvPr id="7" name="Slide Number Placeholder 6">
            <a:extLst>
              <a:ext uri="{FF2B5EF4-FFF2-40B4-BE49-F238E27FC236}">
                <a16:creationId xmlns:a16="http://schemas.microsoft.com/office/drawing/2014/main" id="{93414967-5BC2-4107-3A45-57FD76F73678}"/>
              </a:ext>
            </a:extLst>
          </p:cNvPr>
          <p:cNvSpPr>
            <a:spLocks noGrp="1"/>
          </p:cNvSpPr>
          <p:nvPr>
            <p:ph type="sldNum" sz="quarter" idx="12"/>
          </p:nvPr>
        </p:nvSpPr>
        <p:spPr/>
        <p:txBody>
          <a:bodyPr/>
          <a:lstStyle/>
          <a:p>
            <a:pPr rtl="0"/>
            <a:fld id="{294A09A9-5501-47C1-A89A-A340965A2BE2}" type="slidenum">
              <a:rPr lang="en-GB" noProof="0" smtClean="0"/>
              <a:t>47</a:t>
            </a:fld>
            <a:endParaRPr lang="en-GB" noProof="0"/>
          </a:p>
        </p:txBody>
      </p:sp>
    </p:spTree>
    <p:extLst>
      <p:ext uri="{BB962C8B-B14F-4D97-AF65-F5344CB8AC3E}">
        <p14:creationId xmlns:p14="http://schemas.microsoft.com/office/powerpoint/2010/main" val="4133019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F4FC1553-7958-4961-A863-E1E91F762B67}"/>
              </a:ext>
            </a:extLst>
          </p:cNvPr>
          <p:cNvSpPr>
            <a:spLocks noGrp="1"/>
          </p:cNvSpPr>
          <p:nvPr>
            <p:ph type="body" sz="quarter" idx="20"/>
          </p:nvPr>
        </p:nvSpPr>
        <p:spPr>
          <a:xfrm>
            <a:off x="691896" y="1979741"/>
            <a:ext cx="3346704" cy="767316"/>
          </a:xfrm>
        </p:spPr>
        <p:txBody>
          <a:bodyPr rtlCol="0"/>
          <a:lstStyle/>
          <a:p>
            <a:pPr algn="l" rtl="0"/>
            <a:r>
              <a:rPr lang="en-US" i="1" dirty="0"/>
              <a:t>1960s bank – originally NatWest, on Market Hill, Buckingham, inside the conservation area</a:t>
            </a:r>
            <a:endParaRPr lang="en-GB" i="1" dirty="0"/>
          </a:p>
        </p:txBody>
      </p:sp>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63E624D3-48E3-493F-8AF3-BFEEBA16DC7C}"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56350"/>
            <a:ext cx="4114800" cy="365125"/>
          </a:xfrm>
        </p:spPr>
        <p:txBody>
          <a:bodyPr rtlCol="0"/>
          <a:lstStyle/>
          <a:p>
            <a:pPr rtl="0"/>
            <a:r>
              <a:rPr lang="en-GB"/>
              <a:t>Buckingham Design Code: 2024 - 2044</a:t>
            </a:r>
          </a:p>
        </p:txBody>
      </p:sp>
      <p:sp>
        <p:nvSpPr>
          <p:cNvPr id="2" name="Title 1">
            <a:extLst>
              <a:ext uri="{FF2B5EF4-FFF2-40B4-BE49-F238E27FC236}">
                <a16:creationId xmlns:a16="http://schemas.microsoft.com/office/drawing/2014/main" id="{B76F5E17-30AC-6110-9AEF-14F31ACF666C}"/>
              </a:ext>
            </a:extLst>
          </p:cNvPr>
          <p:cNvSpPr txBox="1">
            <a:spLocks/>
          </p:cNvSpPr>
          <p:nvPr/>
        </p:nvSpPr>
        <p:spPr>
          <a:xfrm>
            <a:off x="838199" y="506475"/>
            <a:ext cx="8208707" cy="827279"/>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endParaRPr lang="en-GB" dirty="0">
              <a:solidFill>
                <a:srgbClr val="A0559D"/>
              </a:solidFill>
            </a:endParaRPr>
          </a:p>
        </p:txBody>
      </p:sp>
      <p:sp>
        <p:nvSpPr>
          <p:cNvPr id="24" name="Text Placeholder 23">
            <a:extLst>
              <a:ext uri="{FF2B5EF4-FFF2-40B4-BE49-F238E27FC236}">
                <a16:creationId xmlns:a16="http://schemas.microsoft.com/office/drawing/2014/main" id="{73D5A6D9-DD0F-67BA-52C8-EEFC701E3C61}"/>
              </a:ext>
            </a:extLst>
          </p:cNvPr>
          <p:cNvSpPr>
            <a:spLocks noGrp="1"/>
          </p:cNvSpPr>
          <p:nvPr>
            <p:ph type="body" sz="quarter" idx="23"/>
          </p:nvPr>
        </p:nvSpPr>
        <p:spPr>
          <a:xfrm>
            <a:off x="7245637" y="2208037"/>
            <a:ext cx="3346704" cy="663610"/>
          </a:xfrm>
        </p:spPr>
        <p:txBody>
          <a:bodyPr/>
          <a:lstStyle/>
          <a:p>
            <a:pPr algn="r"/>
            <a:r>
              <a:rPr lang="en-US" i="1" dirty="0"/>
              <a:t>Finished redevelopment in 2022</a:t>
            </a:r>
            <a:endParaRPr lang="en-GB" i="1" dirty="0">
              <a:solidFill>
                <a:schemeClr val="accent3"/>
              </a:solidFill>
            </a:endParaRPr>
          </a:p>
        </p:txBody>
      </p:sp>
      <p:sp>
        <p:nvSpPr>
          <p:cNvPr id="8" name="Title 1">
            <a:extLst>
              <a:ext uri="{FF2B5EF4-FFF2-40B4-BE49-F238E27FC236}">
                <a16:creationId xmlns:a16="http://schemas.microsoft.com/office/drawing/2014/main" id="{EDB96918-18A7-74F3-EB00-46370089459C}"/>
              </a:ext>
            </a:extLst>
          </p:cNvPr>
          <p:cNvSpPr txBox="1">
            <a:spLocks/>
          </p:cNvSpPr>
          <p:nvPr/>
        </p:nvSpPr>
        <p:spPr>
          <a:xfrm>
            <a:off x="539261" y="280591"/>
            <a:ext cx="8208707" cy="674227"/>
          </a:xfrm>
          <a:prstGeom prst="rect">
            <a:avLst/>
          </a:prstGeom>
        </p:spPr>
        <p:txBody>
          <a:bodyPr vert="horz" lIns="91440" tIns="45720" rIns="91440" bIns="45720" rtlCol="0" anchor="b" anchorCtr="0">
            <a:no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dirty="0"/>
              <a:t>Local distinctiveness</a:t>
            </a:r>
          </a:p>
        </p:txBody>
      </p:sp>
      <p:sp>
        <p:nvSpPr>
          <p:cNvPr id="9" name="Title 158">
            <a:extLst>
              <a:ext uri="{FF2B5EF4-FFF2-40B4-BE49-F238E27FC236}">
                <a16:creationId xmlns:a16="http://schemas.microsoft.com/office/drawing/2014/main" id="{9027FE3E-5648-15EF-E276-F580CFAAEEA6}"/>
              </a:ext>
            </a:extLst>
          </p:cNvPr>
          <p:cNvSpPr txBox="1">
            <a:spLocks/>
          </p:cNvSpPr>
          <p:nvPr/>
        </p:nvSpPr>
        <p:spPr>
          <a:xfrm>
            <a:off x="539261" y="886087"/>
            <a:ext cx="11242432" cy="558564"/>
          </a:xfrm>
          <a:prstGeom prst="rect">
            <a:avLst/>
          </a:prstGeom>
        </p:spPr>
        <p:txBody>
          <a:bodyPr vert="horz" lIns="91440" tIns="45720" rIns="91440" bIns="45720" rtlCol="0" anchor="ctr">
            <a:noAutofit/>
          </a:bodyPr>
          <a:lstStyle>
            <a:lvl1pPr algn="l" defTabSz="914400" rtl="0" eaLnBrk="1" latinLnBrk="0" hangingPunct="1">
              <a:lnSpc>
                <a:spcPts val="4000"/>
              </a:lnSpc>
              <a:spcBef>
                <a:spcPct val="0"/>
              </a:spcBef>
              <a:buNone/>
              <a:defRPr sz="3000" kern="1200" cap="all" spc="30" baseline="0">
                <a:solidFill>
                  <a:schemeClr val="tx1"/>
                </a:solidFill>
                <a:latin typeface="+mj-lt"/>
                <a:ea typeface="+mj-ea"/>
                <a:cs typeface="+mj-cs"/>
              </a:defRPr>
            </a:lvl1pPr>
          </a:lstStyle>
          <a:p>
            <a:r>
              <a:rPr lang="en-GB" sz="1800" dirty="0"/>
              <a:t>Use of local distinctiveness in redevelopment</a:t>
            </a:r>
          </a:p>
        </p:txBody>
      </p:sp>
      <p:sp>
        <p:nvSpPr>
          <p:cNvPr id="6" name="Slide Number Placeholder 5">
            <a:extLst>
              <a:ext uri="{FF2B5EF4-FFF2-40B4-BE49-F238E27FC236}">
                <a16:creationId xmlns:a16="http://schemas.microsoft.com/office/drawing/2014/main" id="{52153875-CFA8-8046-12A7-AAB896657088}"/>
              </a:ext>
            </a:extLst>
          </p:cNvPr>
          <p:cNvSpPr>
            <a:spLocks noGrp="1"/>
          </p:cNvSpPr>
          <p:nvPr>
            <p:ph type="sldNum" sz="quarter" idx="12"/>
          </p:nvPr>
        </p:nvSpPr>
        <p:spPr/>
        <p:txBody>
          <a:bodyPr/>
          <a:lstStyle/>
          <a:p>
            <a:pPr rtl="0"/>
            <a:fld id="{294A09A9-5501-47C1-A89A-A340965A2BE2}" type="slidenum">
              <a:rPr lang="en-GB" noProof="0" smtClean="0"/>
              <a:t>5</a:t>
            </a:fld>
            <a:endParaRPr lang="en-GB" noProof="0"/>
          </a:p>
        </p:txBody>
      </p:sp>
      <p:pic>
        <p:nvPicPr>
          <p:cNvPr id="16" name="Picture 15" descr="A car parked on the side of a street&#10;&#10;Description automatically generated">
            <a:extLst>
              <a:ext uri="{FF2B5EF4-FFF2-40B4-BE49-F238E27FC236}">
                <a16:creationId xmlns:a16="http://schemas.microsoft.com/office/drawing/2014/main" id="{A3386060-D194-B403-A473-AF8188547A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6622180" y="2526900"/>
            <a:ext cx="3970161" cy="3594083"/>
          </a:xfrm>
          <a:prstGeom prst="rect">
            <a:avLst/>
          </a:prstGeom>
        </p:spPr>
      </p:pic>
      <p:pic>
        <p:nvPicPr>
          <p:cNvPr id="20" name="Picture 19" descr="A street with buildings and cars&#10;&#10;Description automatically generated">
            <a:extLst>
              <a:ext uri="{FF2B5EF4-FFF2-40B4-BE49-F238E27FC236}">
                <a16:creationId xmlns:a16="http://schemas.microsoft.com/office/drawing/2014/main" id="{5115244F-197B-D382-E70A-28009A4AC4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1895" y="2539841"/>
            <a:ext cx="4877925" cy="3605913"/>
          </a:xfrm>
          <a:prstGeom prst="rect">
            <a:avLst/>
          </a:prstGeom>
        </p:spPr>
      </p:pic>
    </p:spTree>
    <p:extLst>
      <p:ext uri="{BB962C8B-B14F-4D97-AF65-F5344CB8AC3E}">
        <p14:creationId xmlns:p14="http://schemas.microsoft.com/office/powerpoint/2010/main" val="293625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841248" y="381000"/>
            <a:ext cx="4572000" cy="1325563"/>
          </a:xfrm>
        </p:spPr>
        <p:txBody>
          <a:bodyPr rtlCol="0">
            <a:normAutofit/>
          </a:bodyPr>
          <a:lstStyle/>
          <a:p>
            <a:pPr rtl="0"/>
            <a:r>
              <a:rPr lang="en-GB" dirty="0">
                <a:solidFill>
                  <a:srgbClr val="A0559D"/>
                </a:solidFill>
              </a:rPr>
              <a:t>CONTEXT</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0"/>
          </p:nvPr>
        </p:nvSpPr>
        <p:spPr>
          <a:xfrm>
            <a:off x="841248" y="1789112"/>
            <a:ext cx="4572000" cy="4166519"/>
          </a:xfrm>
        </p:spPr>
        <p:txBody>
          <a:bodyPr vert="horz" lIns="91440" tIns="45720" rIns="91440" bIns="45720" rtlCol="0" anchor="t">
            <a:normAutofit/>
          </a:bodyPr>
          <a:lstStyle/>
          <a:p>
            <a:pPr rtl="0">
              <a:lnSpc>
                <a:spcPct val="100000"/>
              </a:lnSpc>
            </a:pPr>
            <a:r>
              <a:rPr lang="en-US" sz="1200" dirty="0"/>
              <a:t>Buckingham is a market town located in the north of Buckinghamshire approximately 17 miles north-west of Aylesbury and 12 miles south-west of Milton Keynes. The historic core of Buckingham was designated as a Conservation Area in 1971 and the boundary was revised in 2005.</a:t>
            </a:r>
          </a:p>
          <a:p>
            <a:pPr rtl="0">
              <a:lnSpc>
                <a:spcPct val="100000"/>
              </a:lnSpc>
            </a:pPr>
            <a:r>
              <a:rPr lang="en-US" sz="1200" dirty="0"/>
              <a:t>The historic core of Buckingham is situated on a raised promontory and is largely contained within a sweeping bend of the River Great Ouse. The winding form of the river, its floodplains and crossing points have shaped the physical character of the town and defined its strategic and economic importance.</a:t>
            </a:r>
          </a:p>
          <a:p>
            <a:pPr rtl="0">
              <a:lnSpc>
                <a:spcPct val="100000"/>
              </a:lnSpc>
            </a:pPr>
            <a:r>
              <a:rPr lang="en-US" sz="1200" dirty="0"/>
              <a:t>There are many changes in levels within the town form, an important element of its character and former strategic importance. Rising ground gives emphasis and grandeur to individual buildings such as the Church of St. Peter and St. Paul and allows expansive views across the surrounding countryside. In contrast, the lower-level ground along the river has a much more intimate character.</a:t>
            </a:r>
          </a:p>
        </p:txBody>
      </p:sp>
      <p:sp>
        <p:nvSpPr>
          <p:cNvPr id="18" name="Date Placeholder 17">
            <a:extLst>
              <a:ext uri="{FF2B5EF4-FFF2-40B4-BE49-F238E27FC236}">
                <a16:creationId xmlns:a16="http://schemas.microsoft.com/office/drawing/2014/main" id="{A3D6E35C-2B82-4CA5-AE4C-0E164EB85918}"/>
              </a:ext>
            </a:extLst>
          </p:cNvPr>
          <p:cNvSpPr>
            <a:spLocks noGrp="1"/>
          </p:cNvSpPr>
          <p:nvPr>
            <p:ph type="dt" sz="half" idx="12"/>
          </p:nvPr>
        </p:nvSpPr>
        <p:spPr>
          <a:xfrm>
            <a:off x="838200" y="6356350"/>
            <a:ext cx="2743200" cy="365125"/>
          </a:xfrm>
        </p:spPr>
        <p:txBody>
          <a:bodyPr rtlCol="0"/>
          <a:lstStyle/>
          <a:p>
            <a:pPr rtl="0"/>
            <a:fld id="{6406D64A-4F0B-41D4-ABFC-73C3CE1804BB}" type="datetime1">
              <a:rPr lang="en-GB" smtClean="0"/>
              <a:t>10/07/2024</a:t>
            </a:fld>
            <a:endParaRPr lang="en-GB"/>
          </a:p>
        </p:txBody>
      </p:sp>
      <p:pic>
        <p:nvPicPr>
          <p:cNvPr id="17" name="Picture Placeholder 16">
            <a:extLst>
              <a:ext uri="{FF2B5EF4-FFF2-40B4-BE49-F238E27FC236}">
                <a16:creationId xmlns:a16="http://schemas.microsoft.com/office/drawing/2014/main" id="{4E3E635E-1A96-4CA0-98A4-32D3261AAB6A}"/>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8125440" y="0"/>
            <a:ext cx="4862624" cy="6858000"/>
          </a:xfrm>
        </p:spPr>
      </p:pic>
      <p:pic>
        <p:nvPicPr>
          <p:cNvPr id="6" name="Picture Placeholder 5">
            <a:extLst>
              <a:ext uri="{FF2B5EF4-FFF2-40B4-BE49-F238E27FC236}">
                <a16:creationId xmlns:a16="http://schemas.microsoft.com/office/drawing/2014/main" id="{9F161216-1E36-45AD-A0BD-FF3668FD0C6D}"/>
              </a:ext>
            </a:extLst>
          </p:cNvPr>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tretch/>
        </p:blipFill>
        <p:spPr>
          <a:xfrm>
            <a:off x="6095472" y="1706563"/>
            <a:ext cx="4059936" cy="3639089"/>
          </a:xfrm>
        </p:spPr>
      </p:pic>
      <p:sp>
        <p:nvSpPr>
          <p:cNvPr id="19" name="Footer Placeholder 18">
            <a:extLst>
              <a:ext uri="{FF2B5EF4-FFF2-40B4-BE49-F238E27FC236}">
                <a16:creationId xmlns:a16="http://schemas.microsoft.com/office/drawing/2014/main" id="{CF68E937-6723-45CF-A796-59509B100E72}"/>
              </a:ext>
            </a:extLst>
          </p:cNvPr>
          <p:cNvSpPr>
            <a:spLocks noGrp="1"/>
          </p:cNvSpPr>
          <p:nvPr>
            <p:ph type="ftr" sz="quarter" idx="13"/>
          </p:nvPr>
        </p:nvSpPr>
        <p:spPr>
          <a:xfrm>
            <a:off x="4038600" y="6356350"/>
            <a:ext cx="4114800" cy="365125"/>
          </a:xfrm>
        </p:spPr>
        <p:txBody>
          <a:bodyPr rtlCol="0"/>
          <a:lstStyle/>
          <a:p>
            <a:pPr rtl="0"/>
            <a:r>
              <a:rPr lang="en-GB"/>
              <a:t>Buckingham Design Code: 2024 - 2044</a:t>
            </a:r>
          </a:p>
        </p:txBody>
      </p:sp>
      <p:sp>
        <p:nvSpPr>
          <p:cNvPr id="4" name="Slide Number Placeholder 3">
            <a:extLst>
              <a:ext uri="{FF2B5EF4-FFF2-40B4-BE49-F238E27FC236}">
                <a16:creationId xmlns:a16="http://schemas.microsoft.com/office/drawing/2014/main" id="{696A301F-88FB-927C-B49A-2C75EEB54754}"/>
              </a:ext>
            </a:extLst>
          </p:cNvPr>
          <p:cNvSpPr>
            <a:spLocks noGrp="1"/>
          </p:cNvSpPr>
          <p:nvPr>
            <p:ph type="sldNum" sz="quarter" idx="14"/>
          </p:nvPr>
        </p:nvSpPr>
        <p:spPr/>
        <p:txBody>
          <a:bodyPr/>
          <a:lstStyle/>
          <a:p>
            <a:pPr rtl="0"/>
            <a:fld id="{294A09A9-5501-47C1-A89A-A340965A2BE2}" type="slidenum">
              <a:rPr lang="en-GB" noProof="0" smtClean="0"/>
              <a:pPr rtl="0"/>
              <a:t>6</a:t>
            </a:fld>
            <a:endParaRPr lang="en-GB" noProof="0"/>
          </a:p>
        </p:txBody>
      </p:sp>
      <p:sp>
        <p:nvSpPr>
          <p:cNvPr id="5" name="Title 8">
            <a:extLst>
              <a:ext uri="{FF2B5EF4-FFF2-40B4-BE49-F238E27FC236}">
                <a16:creationId xmlns:a16="http://schemas.microsoft.com/office/drawing/2014/main" id="{A987A296-A26D-DDB3-7835-3E10AD121D5C}"/>
              </a:ext>
            </a:extLst>
          </p:cNvPr>
          <p:cNvSpPr txBox="1">
            <a:spLocks/>
          </p:cNvSpPr>
          <p:nvPr/>
        </p:nvSpPr>
        <p:spPr>
          <a:xfrm>
            <a:off x="6069563" y="5403151"/>
            <a:ext cx="1990350" cy="501893"/>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pPr algn="r">
              <a:lnSpc>
                <a:spcPct val="100000"/>
              </a:lnSpc>
            </a:pPr>
            <a:r>
              <a:rPr lang="en-US" sz="1000" i="1" cap="none" dirty="0"/>
              <a:t>Buckingham Old </a:t>
            </a:r>
            <a:r>
              <a:rPr lang="en-US" sz="1000" i="1" cap="none" dirty="0" err="1"/>
              <a:t>Gaol</a:t>
            </a:r>
            <a:r>
              <a:rPr lang="en-US" sz="1000" i="1" cap="none" dirty="0"/>
              <a:t> - </a:t>
            </a:r>
            <a:r>
              <a:rPr lang="en-US" sz="1000" i="1" cap="none" dirty="0" err="1"/>
              <a:t>Rukiah</a:t>
            </a:r>
            <a:r>
              <a:rPr lang="en-US" sz="1000" i="1" cap="none" dirty="0"/>
              <a:t> Macey</a:t>
            </a:r>
          </a:p>
        </p:txBody>
      </p:sp>
      <p:sp>
        <p:nvSpPr>
          <p:cNvPr id="7" name="TextBox 6">
            <a:extLst>
              <a:ext uri="{FF2B5EF4-FFF2-40B4-BE49-F238E27FC236}">
                <a16:creationId xmlns:a16="http://schemas.microsoft.com/office/drawing/2014/main" id="{21FD4339-3821-D085-98BD-4D6822D949C7}"/>
              </a:ext>
            </a:extLst>
          </p:cNvPr>
          <p:cNvSpPr txBox="1"/>
          <p:nvPr/>
        </p:nvSpPr>
        <p:spPr>
          <a:xfrm>
            <a:off x="8256495" y="5530986"/>
            <a:ext cx="954882" cy="400110"/>
          </a:xfrm>
          <a:prstGeom prst="rect">
            <a:avLst/>
          </a:prstGeom>
          <a:solidFill>
            <a:schemeClr val="bg1"/>
          </a:solidFill>
        </p:spPr>
        <p:txBody>
          <a:bodyPr wrap="square" rtlCol="0">
            <a:spAutoFit/>
          </a:bodyPr>
          <a:lstStyle/>
          <a:p>
            <a:r>
              <a:rPr lang="en-GB" sz="1000" i="1" kern="100" dirty="0">
                <a:effectLst/>
                <a:latin typeface="Aptos" panose="020B0004020202020204" pitchFamily="34" charset="0"/>
                <a:ea typeface="Aptos" panose="020B0004020202020204" pitchFamily="34" charset="0"/>
                <a:cs typeface="Times New Roman" panose="02020603050405020304" pitchFamily="18" charset="0"/>
              </a:rPr>
              <a:t>The </a:t>
            </a:r>
            <a:r>
              <a:rPr lang="en-GB" sz="1000" i="1" kern="100" dirty="0" err="1">
                <a:effectLst/>
                <a:latin typeface="Aptos" panose="020B0004020202020204" pitchFamily="34" charset="0"/>
                <a:ea typeface="Aptos" panose="020B0004020202020204" pitchFamily="34" charset="0"/>
                <a:cs typeface="Times New Roman" panose="02020603050405020304" pitchFamily="18" charset="0"/>
              </a:rPr>
              <a:t>Flosh</a:t>
            </a:r>
            <a:r>
              <a:rPr lang="en-GB" sz="1000" i="1" kern="100" dirty="0">
                <a:effectLst/>
                <a:latin typeface="Aptos" panose="020B0004020202020204" pitchFamily="34" charset="0"/>
                <a:ea typeface="Aptos" panose="020B0004020202020204" pitchFamily="34" charset="0"/>
                <a:cs typeface="Times New Roman" panose="02020603050405020304" pitchFamily="18" charset="0"/>
              </a:rPr>
              <a:t> and Lord’s Bridge</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914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841248" y="381000"/>
            <a:ext cx="4572000" cy="1325563"/>
          </a:xfrm>
        </p:spPr>
        <p:txBody>
          <a:bodyPr rtlCol="0">
            <a:normAutofit/>
          </a:bodyPr>
          <a:lstStyle/>
          <a:p>
            <a:pPr rtl="0"/>
            <a:r>
              <a:rPr lang="en-GB" dirty="0">
                <a:solidFill>
                  <a:srgbClr val="A0559D"/>
                </a:solidFill>
              </a:rPr>
              <a:t>CONTEXT</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0"/>
          </p:nvPr>
        </p:nvSpPr>
        <p:spPr>
          <a:xfrm>
            <a:off x="841248" y="1355825"/>
            <a:ext cx="4572000" cy="4341100"/>
          </a:xfrm>
        </p:spPr>
        <p:txBody>
          <a:bodyPr vert="horz" lIns="91440" tIns="45720" rIns="91440" bIns="45720" rtlCol="0" anchor="t">
            <a:noAutofit/>
          </a:bodyPr>
          <a:lstStyle/>
          <a:p>
            <a:pPr rtl="0">
              <a:lnSpc>
                <a:spcPct val="100000"/>
              </a:lnSpc>
            </a:pPr>
            <a:r>
              <a:rPr lang="en-US" sz="1200"/>
              <a:t>Although there is an overall 18th century flavour to the town, many of the individual streets have quite an eclectic character, with buildings varying in scale, height, roof form, width of elevation and architectural detailing. In addition, interesting juxtapositions exist between the grander public structures and town houses and the smaller and much simpler domestic dwellings.</a:t>
            </a:r>
          </a:p>
          <a:p>
            <a:pPr rtl="0">
              <a:lnSpc>
                <a:spcPct val="100000"/>
              </a:lnSpc>
            </a:pPr>
            <a:r>
              <a:rPr lang="en-US" sz="1200"/>
              <a:t>Key elements in the historic character of Buckingham are the materials used in the construction of buildings and street surfacing. The geology of the Buckingham area consists of limestone, clay and cornbrash deposits and these materials provide the basic elements in the construction of historic buildings prior to the 19th century when the arrival of the railway and canal introduced cheaper, mass-produced building materials, such as slate.</a:t>
            </a:r>
          </a:p>
          <a:p>
            <a:pPr rtl="0">
              <a:lnSpc>
                <a:spcPct val="100000"/>
              </a:lnSpc>
            </a:pPr>
            <a:r>
              <a:rPr lang="en-US" sz="1200"/>
              <a:t>Several buildings within the town are rendered or painted, which provides an interesting contrast in surface treatment and textures.</a:t>
            </a:r>
          </a:p>
          <a:p>
            <a:pPr rtl="0">
              <a:lnSpc>
                <a:spcPct val="100000"/>
              </a:lnSpc>
            </a:pPr>
            <a:r>
              <a:rPr lang="en-US" sz="1200"/>
              <a:t>New estate developments post 1945 have occurred within and adjoining the town and its historic core, many of which have paid little or no attention to the characteristics or local distinctiveness of Buckingham. These draft design codes are an attempt to redress the balance so that new developments respect that which makes Buckingham special.</a:t>
            </a:r>
            <a:endParaRPr lang="en-US" sz="1200" dirty="0"/>
          </a:p>
        </p:txBody>
      </p:sp>
      <p:sp>
        <p:nvSpPr>
          <p:cNvPr id="18" name="Date Placeholder 17">
            <a:extLst>
              <a:ext uri="{FF2B5EF4-FFF2-40B4-BE49-F238E27FC236}">
                <a16:creationId xmlns:a16="http://schemas.microsoft.com/office/drawing/2014/main" id="{A3D6E35C-2B82-4CA5-AE4C-0E164EB85918}"/>
              </a:ext>
            </a:extLst>
          </p:cNvPr>
          <p:cNvSpPr>
            <a:spLocks noGrp="1"/>
          </p:cNvSpPr>
          <p:nvPr>
            <p:ph type="dt" sz="half" idx="12"/>
          </p:nvPr>
        </p:nvSpPr>
        <p:spPr>
          <a:xfrm>
            <a:off x="838200" y="6356350"/>
            <a:ext cx="2743200" cy="365125"/>
          </a:xfrm>
        </p:spPr>
        <p:txBody>
          <a:bodyPr rtlCol="0"/>
          <a:lstStyle/>
          <a:p>
            <a:pPr rtl="0"/>
            <a:fld id="{74A5A669-F2B3-4BB0-9C78-4FE74D073BB6}" type="datetime1">
              <a:rPr lang="en-GB" smtClean="0"/>
              <a:t>10/07/2024</a:t>
            </a:fld>
            <a:endParaRPr lang="en-GB" dirty="0"/>
          </a:p>
        </p:txBody>
      </p:sp>
      <p:pic>
        <p:nvPicPr>
          <p:cNvPr id="17" name="Picture Placeholder 16">
            <a:extLst>
              <a:ext uri="{FF2B5EF4-FFF2-40B4-BE49-F238E27FC236}">
                <a16:creationId xmlns:a16="http://schemas.microsoft.com/office/drawing/2014/main" id="{4E3E635E-1A96-4CA0-98A4-32D3261AAB6A}"/>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8130015" y="-10039"/>
            <a:ext cx="5378653" cy="6868039"/>
          </a:xfrm>
        </p:spPr>
      </p:pic>
      <p:pic>
        <p:nvPicPr>
          <p:cNvPr id="6" name="Picture Placeholder 5">
            <a:extLst>
              <a:ext uri="{FF2B5EF4-FFF2-40B4-BE49-F238E27FC236}">
                <a16:creationId xmlns:a16="http://schemas.microsoft.com/office/drawing/2014/main" id="{9F161216-1E36-45AD-A0BD-FF3668FD0C6D}"/>
              </a:ext>
            </a:extLst>
          </p:cNvPr>
          <p:cNvPicPr>
            <a:picLocks noGrp="1" noChangeAspect="1"/>
          </p:cNvPicPr>
          <p:nvPr>
            <p:ph type="pic" sz="quarter" idx="16"/>
          </p:nvPr>
        </p:nvPicPr>
        <p:blipFill rotWithShape="1">
          <a:blip r:embed="rId4" cstate="email">
            <a:extLst>
              <a:ext uri="{28A0092B-C50C-407E-A947-70E740481C1C}">
                <a14:useLocalDpi xmlns:a14="http://schemas.microsoft.com/office/drawing/2010/main"/>
              </a:ext>
            </a:extLst>
          </a:blip>
          <a:srcRect/>
          <a:stretch/>
        </p:blipFill>
        <p:spPr>
          <a:xfrm>
            <a:off x="6095471" y="1652472"/>
            <a:ext cx="3409192" cy="3424844"/>
          </a:xfrm>
        </p:spPr>
      </p:pic>
      <p:sp>
        <p:nvSpPr>
          <p:cNvPr id="19" name="Footer Placeholder 18">
            <a:extLst>
              <a:ext uri="{FF2B5EF4-FFF2-40B4-BE49-F238E27FC236}">
                <a16:creationId xmlns:a16="http://schemas.microsoft.com/office/drawing/2014/main" id="{CF68E937-6723-45CF-A796-59509B100E72}"/>
              </a:ext>
            </a:extLst>
          </p:cNvPr>
          <p:cNvSpPr>
            <a:spLocks noGrp="1"/>
          </p:cNvSpPr>
          <p:nvPr>
            <p:ph type="ftr" sz="quarter" idx="13"/>
          </p:nvPr>
        </p:nvSpPr>
        <p:spPr>
          <a:xfrm>
            <a:off x="4038600" y="6356350"/>
            <a:ext cx="4114800" cy="365125"/>
          </a:xfrm>
        </p:spPr>
        <p:txBody>
          <a:bodyPr rtlCol="0"/>
          <a:lstStyle/>
          <a:p>
            <a:pPr rtl="0"/>
            <a:r>
              <a:rPr lang="en-GB"/>
              <a:t>Buckingham Design Code: 2024 - 2044</a:t>
            </a:r>
            <a:endParaRPr lang="en-GB" dirty="0"/>
          </a:p>
        </p:txBody>
      </p:sp>
      <p:sp>
        <p:nvSpPr>
          <p:cNvPr id="4" name="Slide Number Placeholder 3">
            <a:extLst>
              <a:ext uri="{FF2B5EF4-FFF2-40B4-BE49-F238E27FC236}">
                <a16:creationId xmlns:a16="http://schemas.microsoft.com/office/drawing/2014/main" id="{587ED846-DECA-E4E9-7CEB-54EFA204B26F}"/>
              </a:ext>
            </a:extLst>
          </p:cNvPr>
          <p:cNvSpPr>
            <a:spLocks noGrp="1"/>
          </p:cNvSpPr>
          <p:nvPr>
            <p:ph type="sldNum" sz="quarter" idx="14"/>
          </p:nvPr>
        </p:nvSpPr>
        <p:spPr/>
        <p:txBody>
          <a:bodyPr/>
          <a:lstStyle/>
          <a:p>
            <a:pPr rtl="0"/>
            <a:fld id="{294A09A9-5501-47C1-A89A-A340965A2BE2}" type="slidenum">
              <a:rPr lang="en-GB" noProof="0" smtClean="0"/>
              <a:pPr rtl="0"/>
              <a:t>7</a:t>
            </a:fld>
            <a:endParaRPr lang="en-GB" noProof="0"/>
          </a:p>
        </p:txBody>
      </p:sp>
    </p:spTree>
    <p:extLst>
      <p:ext uri="{BB962C8B-B14F-4D97-AF65-F5344CB8AC3E}">
        <p14:creationId xmlns:p14="http://schemas.microsoft.com/office/powerpoint/2010/main" val="377293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EF7656-A78E-4065-BA35-82DF8A5D175E}"/>
              </a:ext>
            </a:extLst>
          </p:cNvPr>
          <p:cNvSpPr>
            <a:spLocks noGrp="1"/>
          </p:cNvSpPr>
          <p:nvPr>
            <p:ph type="title"/>
          </p:nvPr>
        </p:nvSpPr>
        <p:spPr>
          <a:xfrm>
            <a:off x="5298404" y="1886206"/>
            <a:ext cx="4709160" cy="1017074"/>
          </a:xfrm>
        </p:spPr>
        <p:txBody>
          <a:bodyPr rtlCol="0" anchor="b">
            <a:normAutofit/>
          </a:bodyPr>
          <a:lstStyle/>
          <a:p>
            <a:pPr rtl="0">
              <a:lnSpc>
                <a:spcPct val="100000"/>
              </a:lnSpc>
            </a:pPr>
            <a:r>
              <a:rPr lang="en-US" sz="1200" cap="none" dirty="0"/>
              <a:t>The map shows the typical block structure and historic street pattern of the </a:t>
            </a:r>
            <a:r>
              <a:rPr lang="en-US" sz="1200" cap="none" dirty="0" err="1"/>
              <a:t>centre</a:t>
            </a:r>
            <a:r>
              <a:rPr lang="en-US" sz="1200" cap="none" dirty="0"/>
              <a:t> of Buckingham. It highlights how the town developed in this form with all buildings fronting onto the street/s or River Great Ouse, together with the regular and diverse plot sizes in differing locations. </a:t>
            </a:r>
          </a:p>
        </p:txBody>
      </p:sp>
      <p:pic>
        <p:nvPicPr>
          <p:cNvPr id="10" name="Picture Placeholder 9">
            <a:extLst>
              <a:ext uri="{FF2B5EF4-FFF2-40B4-BE49-F238E27FC236}">
                <a16:creationId xmlns:a16="http://schemas.microsoft.com/office/drawing/2014/main" id="{20563118-9176-49D8-94ED-2A61A207A093}"/>
              </a:ext>
            </a:extLst>
          </p:cNvPr>
          <p:cNvPicPr preferRelativeResize="0">
            <a:picLocks noGrp="1"/>
          </p:cNvPicPr>
          <p:nvPr>
            <p:ph type="pic" sz="quarter" idx="13"/>
          </p:nvPr>
        </p:nvPicPr>
        <p:blipFill>
          <a:blip r:embed="rId3" cstate="email">
            <a:extLst>
              <a:ext uri="{28A0092B-C50C-407E-A947-70E740481C1C}">
                <a14:useLocalDpi xmlns:a14="http://schemas.microsoft.com/office/drawing/2010/main"/>
              </a:ext>
            </a:extLst>
          </a:blip>
          <a:stretch/>
        </p:blipFill>
        <p:spPr>
          <a:xfrm>
            <a:off x="65314" y="76892"/>
            <a:ext cx="4904509" cy="6704215"/>
          </a:xfrm>
        </p:spPr>
      </p:pic>
      <p:sp>
        <p:nvSpPr>
          <p:cNvPr id="49" name="Date Placeholder 48">
            <a:extLst>
              <a:ext uri="{FF2B5EF4-FFF2-40B4-BE49-F238E27FC236}">
                <a16:creationId xmlns:a16="http://schemas.microsoft.com/office/drawing/2014/main" id="{24BF52CC-EC79-4681-9DB6-52E0532E1EAB}"/>
              </a:ext>
            </a:extLst>
          </p:cNvPr>
          <p:cNvSpPr>
            <a:spLocks noGrp="1"/>
          </p:cNvSpPr>
          <p:nvPr>
            <p:ph type="dt" sz="half" idx="16"/>
          </p:nvPr>
        </p:nvSpPr>
        <p:spPr>
          <a:xfrm>
            <a:off x="841248" y="6356350"/>
            <a:ext cx="1828800" cy="365125"/>
          </a:xfrm>
        </p:spPr>
        <p:txBody>
          <a:bodyPr rtlCol="0"/>
          <a:lstStyle/>
          <a:p>
            <a:pPr rtl="0"/>
            <a:fld id="{D5D1C5C9-3D55-4D54-A3F5-9A3A90E70ABE}" type="datetime1">
              <a:rPr lang="en-GB" smtClean="0"/>
              <a:t>10/07/2024</a:t>
            </a:fld>
            <a:endParaRPr lang="en-GB"/>
          </a:p>
        </p:txBody>
      </p:sp>
      <p:sp>
        <p:nvSpPr>
          <p:cNvPr id="50" name="Footer Placeholder 49">
            <a:extLst>
              <a:ext uri="{FF2B5EF4-FFF2-40B4-BE49-F238E27FC236}">
                <a16:creationId xmlns:a16="http://schemas.microsoft.com/office/drawing/2014/main" id="{4FA2B25F-A2C4-4D59-B248-DB84C0671426}"/>
              </a:ext>
            </a:extLst>
          </p:cNvPr>
          <p:cNvSpPr>
            <a:spLocks noGrp="1"/>
          </p:cNvSpPr>
          <p:nvPr>
            <p:ph type="ftr" sz="quarter" idx="14"/>
          </p:nvPr>
        </p:nvSpPr>
        <p:spPr>
          <a:xfrm>
            <a:off x="6345609" y="6356350"/>
            <a:ext cx="2743200" cy="365125"/>
          </a:xfrm>
        </p:spPr>
        <p:txBody>
          <a:bodyPr rtlCol="0"/>
          <a:lstStyle/>
          <a:p>
            <a:pPr rtl="0"/>
            <a:r>
              <a:rPr lang="en-GB"/>
              <a:t>Buckingham Design Code: 2024 - 2044</a:t>
            </a:r>
            <a:endParaRPr lang="en-GB" dirty="0"/>
          </a:p>
        </p:txBody>
      </p:sp>
      <p:sp>
        <p:nvSpPr>
          <p:cNvPr id="2" name="Title 1">
            <a:extLst>
              <a:ext uri="{FF2B5EF4-FFF2-40B4-BE49-F238E27FC236}">
                <a16:creationId xmlns:a16="http://schemas.microsoft.com/office/drawing/2014/main" id="{99FB76F7-51B0-3E74-8C56-B842DB107F66}"/>
              </a:ext>
            </a:extLst>
          </p:cNvPr>
          <p:cNvSpPr txBox="1">
            <a:spLocks/>
          </p:cNvSpPr>
          <p:nvPr/>
        </p:nvSpPr>
        <p:spPr>
          <a:xfrm>
            <a:off x="5298404" y="329173"/>
            <a:ext cx="5797487" cy="640642"/>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dirty="0">
                <a:solidFill>
                  <a:srgbClr val="A0559D"/>
                </a:solidFill>
              </a:rPr>
              <a:t>CONTEXT</a:t>
            </a:r>
          </a:p>
        </p:txBody>
      </p:sp>
      <p:sp>
        <p:nvSpPr>
          <p:cNvPr id="4" name="TextBox 3">
            <a:extLst>
              <a:ext uri="{FF2B5EF4-FFF2-40B4-BE49-F238E27FC236}">
                <a16:creationId xmlns:a16="http://schemas.microsoft.com/office/drawing/2014/main" id="{FE77226C-C812-13CC-55A4-A4EF8018DC0C}"/>
              </a:ext>
            </a:extLst>
          </p:cNvPr>
          <p:cNvSpPr txBox="1"/>
          <p:nvPr/>
        </p:nvSpPr>
        <p:spPr>
          <a:xfrm>
            <a:off x="5298404" y="1511426"/>
            <a:ext cx="4904509" cy="369332"/>
          </a:xfrm>
          <a:prstGeom prst="rect">
            <a:avLst/>
          </a:prstGeom>
          <a:noFill/>
        </p:spPr>
        <p:txBody>
          <a:bodyPr wrap="square" rtlCol="0">
            <a:spAutoFit/>
          </a:bodyPr>
          <a:lstStyle/>
          <a:p>
            <a:r>
              <a:rPr lang="en-GB" dirty="0">
                <a:solidFill>
                  <a:srgbClr val="A0559D"/>
                </a:solidFill>
                <a:latin typeface="+mj-lt"/>
              </a:rPr>
              <a:t>URBAN MORPHOLOGY: TOWN CENTRE</a:t>
            </a:r>
          </a:p>
        </p:txBody>
      </p:sp>
      <p:pic>
        <p:nvPicPr>
          <p:cNvPr id="8" name="Picture 7" descr="A map of a neighborhood&#10;&#10;Description automatically generated">
            <a:extLst>
              <a:ext uri="{FF2B5EF4-FFF2-40B4-BE49-F238E27FC236}">
                <a16:creationId xmlns:a16="http://schemas.microsoft.com/office/drawing/2014/main" id="{2B2BCA75-71A8-D19A-E2A5-943099BD4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1086" y="2903281"/>
            <a:ext cx="2817845" cy="2483051"/>
          </a:xfrm>
          <a:prstGeom prst="rect">
            <a:avLst/>
          </a:prstGeom>
        </p:spPr>
      </p:pic>
      <p:pic>
        <p:nvPicPr>
          <p:cNvPr id="13" name="Picture 12" descr="A map of a town&#10;&#10;Description automatically generated">
            <a:extLst>
              <a:ext uri="{FF2B5EF4-FFF2-40B4-BE49-F238E27FC236}">
                <a16:creationId xmlns:a16="http://schemas.microsoft.com/office/drawing/2014/main" id="{0785A4A2-094F-F1F5-16D1-6151C60172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61613" y="2889660"/>
            <a:ext cx="2611187" cy="2480627"/>
          </a:xfrm>
          <a:prstGeom prst="rect">
            <a:avLst/>
          </a:prstGeom>
        </p:spPr>
      </p:pic>
      <p:sp>
        <p:nvSpPr>
          <p:cNvPr id="14" name="Title 8">
            <a:extLst>
              <a:ext uri="{FF2B5EF4-FFF2-40B4-BE49-F238E27FC236}">
                <a16:creationId xmlns:a16="http://schemas.microsoft.com/office/drawing/2014/main" id="{C431B04E-0E2E-CB64-9B1D-08555189E0F2}"/>
              </a:ext>
            </a:extLst>
          </p:cNvPr>
          <p:cNvSpPr txBox="1">
            <a:spLocks/>
          </p:cNvSpPr>
          <p:nvPr/>
        </p:nvSpPr>
        <p:spPr>
          <a:xfrm>
            <a:off x="5418045" y="5231191"/>
            <a:ext cx="2943568" cy="1017073"/>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pPr>
              <a:lnSpc>
                <a:spcPct val="100000"/>
              </a:lnSpc>
            </a:pPr>
            <a:r>
              <a:rPr lang="en-US" sz="1200" b="1" cap="none" dirty="0"/>
              <a:t>High Street </a:t>
            </a:r>
            <a:r>
              <a:rPr lang="en-US" sz="1200" cap="none" dirty="0"/>
              <a:t>- varied dwelling/plot widths and depths. Perimeter blocks with carriageways through to mews/developments behind</a:t>
            </a:r>
          </a:p>
        </p:txBody>
      </p:sp>
      <p:sp>
        <p:nvSpPr>
          <p:cNvPr id="15" name="Title 8">
            <a:extLst>
              <a:ext uri="{FF2B5EF4-FFF2-40B4-BE49-F238E27FC236}">
                <a16:creationId xmlns:a16="http://schemas.microsoft.com/office/drawing/2014/main" id="{6660EA4F-636D-CC77-BF7A-5A66D478F5A5}"/>
              </a:ext>
            </a:extLst>
          </p:cNvPr>
          <p:cNvSpPr txBox="1">
            <a:spLocks/>
          </p:cNvSpPr>
          <p:nvPr/>
        </p:nvSpPr>
        <p:spPr>
          <a:xfrm>
            <a:off x="8238931" y="5231190"/>
            <a:ext cx="2943568" cy="852369"/>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pPr>
              <a:lnSpc>
                <a:spcPct val="100000"/>
              </a:lnSpc>
            </a:pPr>
            <a:r>
              <a:rPr lang="en-US" sz="1200" cap="none" dirty="0"/>
              <a:t>Parts of </a:t>
            </a:r>
            <a:r>
              <a:rPr lang="en-US" sz="1200" b="1" cap="none" dirty="0"/>
              <a:t>Nelson Street </a:t>
            </a:r>
            <a:r>
              <a:rPr lang="en-US" sz="1200" cap="none" dirty="0"/>
              <a:t>and </a:t>
            </a:r>
            <a:r>
              <a:rPr lang="en-US" sz="1200" b="1" cap="none" dirty="0"/>
              <a:t>Well Street </a:t>
            </a:r>
            <a:r>
              <a:rPr lang="en-US" sz="1200" cap="none" dirty="0"/>
              <a:t>- perimeter blocks with more regular plot width and depth</a:t>
            </a:r>
          </a:p>
        </p:txBody>
      </p:sp>
      <p:sp>
        <p:nvSpPr>
          <p:cNvPr id="3" name="TextBox 2">
            <a:extLst>
              <a:ext uri="{FF2B5EF4-FFF2-40B4-BE49-F238E27FC236}">
                <a16:creationId xmlns:a16="http://schemas.microsoft.com/office/drawing/2014/main" id="{C470BB0D-57E0-15B9-C1D7-04DBEF75061A}"/>
              </a:ext>
            </a:extLst>
          </p:cNvPr>
          <p:cNvSpPr txBox="1"/>
          <p:nvPr/>
        </p:nvSpPr>
        <p:spPr>
          <a:xfrm>
            <a:off x="5298404" y="1086534"/>
            <a:ext cx="4904509" cy="369332"/>
          </a:xfrm>
          <a:prstGeom prst="rect">
            <a:avLst/>
          </a:prstGeom>
          <a:noFill/>
        </p:spPr>
        <p:txBody>
          <a:bodyPr wrap="square" rtlCol="0">
            <a:spAutoFit/>
          </a:bodyPr>
          <a:lstStyle/>
          <a:p>
            <a:r>
              <a:rPr lang="en-US" dirty="0">
                <a:solidFill>
                  <a:srgbClr val="A0559D"/>
                </a:solidFill>
                <a:latin typeface="+mj-lt"/>
              </a:rPr>
              <a:t>LOCAL CHARACTER ANALYSIS: B</a:t>
            </a:r>
            <a:r>
              <a:rPr lang="en-GB" dirty="0">
                <a:solidFill>
                  <a:srgbClr val="A0559D"/>
                </a:solidFill>
                <a:latin typeface="+mj-lt"/>
              </a:rPr>
              <a:t>UILT FORM</a:t>
            </a:r>
          </a:p>
        </p:txBody>
      </p:sp>
      <p:sp>
        <p:nvSpPr>
          <p:cNvPr id="5" name="Slide Number Placeholder 4">
            <a:extLst>
              <a:ext uri="{FF2B5EF4-FFF2-40B4-BE49-F238E27FC236}">
                <a16:creationId xmlns:a16="http://schemas.microsoft.com/office/drawing/2014/main" id="{FA82080D-F825-76FF-B055-A174AB3AF0D8}"/>
              </a:ext>
            </a:extLst>
          </p:cNvPr>
          <p:cNvSpPr>
            <a:spLocks noGrp="1"/>
          </p:cNvSpPr>
          <p:nvPr>
            <p:ph type="sldNum" sz="quarter" idx="12"/>
          </p:nvPr>
        </p:nvSpPr>
        <p:spPr/>
        <p:txBody>
          <a:bodyPr/>
          <a:lstStyle/>
          <a:p>
            <a:pPr rtl="0"/>
            <a:fld id="{294A09A9-5501-47C1-A89A-A340965A2BE2}" type="slidenum">
              <a:rPr lang="en-GB" noProof="0" smtClean="0"/>
              <a:t>8</a:t>
            </a:fld>
            <a:endParaRPr lang="en-GB" noProof="0"/>
          </a:p>
        </p:txBody>
      </p:sp>
    </p:spTree>
    <p:extLst>
      <p:ext uri="{BB962C8B-B14F-4D97-AF65-F5344CB8AC3E}">
        <p14:creationId xmlns:p14="http://schemas.microsoft.com/office/powerpoint/2010/main" val="301830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114BBAB4-54CF-417F-8BC8-AA474E4E658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tretch/>
        </p:blipFill>
        <p:spPr>
          <a:xfrm>
            <a:off x="3916062" y="1724491"/>
            <a:ext cx="2524477" cy="1748434"/>
          </a:xfrm>
        </p:spPr>
      </p:pic>
      <p:sp>
        <p:nvSpPr>
          <p:cNvPr id="57" name="Text Placeholder 56">
            <a:extLst>
              <a:ext uri="{FF2B5EF4-FFF2-40B4-BE49-F238E27FC236}">
                <a16:creationId xmlns:a16="http://schemas.microsoft.com/office/drawing/2014/main" id="{F4FC1553-7958-4961-A863-E1E91F762B67}"/>
              </a:ext>
            </a:extLst>
          </p:cNvPr>
          <p:cNvSpPr>
            <a:spLocks noGrp="1"/>
          </p:cNvSpPr>
          <p:nvPr>
            <p:ph type="body" sz="quarter" idx="20"/>
          </p:nvPr>
        </p:nvSpPr>
        <p:spPr>
          <a:xfrm>
            <a:off x="3093835" y="3557776"/>
            <a:ext cx="3346704" cy="265176"/>
          </a:xfrm>
        </p:spPr>
        <p:txBody>
          <a:bodyPr rtlCol="0"/>
          <a:lstStyle/>
          <a:p>
            <a:pPr algn="r" rtl="0"/>
            <a:r>
              <a:rPr lang="en-GB" dirty="0"/>
              <a:t>Castle Street</a:t>
            </a:r>
          </a:p>
        </p:txBody>
      </p:sp>
      <p:pic>
        <p:nvPicPr>
          <p:cNvPr id="34" name="Picture Placeholder 33">
            <a:extLst>
              <a:ext uri="{FF2B5EF4-FFF2-40B4-BE49-F238E27FC236}">
                <a16:creationId xmlns:a16="http://schemas.microsoft.com/office/drawing/2014/main" id="{B036CA94-62CE-48D6-BCBA-3088EECE6FAE}"/>
              </a:ext>
            </a:extLst>
          </p:cNvPr>
          <p:cNvPicPr>
            <a:picLocks noGrp="1" noChangeAspect="1"/>
          </p:cNvPicPr>
          <p:nvPr>
            <p:ph type="pic" sz="quarter" idx="21"/>
          </p:nvPr>
        </p:nvPicPr>
        <p:blipFill>
          <a:blip r:embed="rId4"/>
          <a:stretch/>
        </p:blipFill>
        <p:spPr>
          <a:xfrm>
            <a:off x="3916063" y="3897339"/>
            <a:ext cx="2524477" cy="1771897"/>
          </a:xfrm>
        </p:spPr>
      </p:pic>
      <p:sp>
        <p:nvSpPr>
          <p:cNvPr id="59" name="Text Placeholder 58">
            <a:extLst>
              <a:ext uri="{FF2B5EF4-FFF2-40B4-BE49-F238E27FC236}">
                <a16:creationId xmlns:a16="http://schemas.microsoft.com/office/drawing/2014/main" id="{8963CDB5-5E75-43B6-B164-0264BB991EBA}"/>
              </a:ext>
            </a:extLst>
          </p:cNvPr>
          <p:cNvSpPr>
            <a:spLocks noGrp="1"/>
          </p:cNvSpPr>
          <p:nvPr>
            <p:ph type="body" sz="quarter" idx="23"/>
          </p:nvPr>
        </p:nvSpPr>
        <p:spPr>
          <a:xfrm>
            <a:off x="8007096" y="3583124"/>
            <a:ext cx="3346704" cy="265176"/>
          </a:xfrm>
        </p:spPr>
        <p:txBody>
          <a:bodyPr rtlCol="0"/>
          <a:lstStyle/>
          <a:p>
            <a:pPr algn="r" rtl="0"/>
            <a:r>
              <a:rPr lang="en-GB" dirty="0"/>
              <a:t>Well Street</a:t>
            </a:r>
          </a:p>
        </p:txBody>
      </p:sp>
      <p:pic>
        <p:nvPicPr>
          <p:cNvPr id="36" name="Picture Placeholder 35">
            <a:extLst>
              <a:ext uri="{FF2B5EF4-FFF2-40B4-BE49-F238E27FC236}">
                <a16:creationId xmlns:a16="http://schemas.microsoft.com/office/drawing/2014/main" id="{D12DBEAF-7B70-4176-9F70-A28AED6F8FFE}"/>
              </a:ext>
            </a:extLst>
          </p:cNvPr>
          <p:cNvPicPr>
            <a:picLocks noGrp="1" noChangeAspect="1"/>
          </p:cNvPicPr>
          <p:nvPr>
            <p:ph type="pic" sz="quarter" idx="24"/>
          </p:nvPr>
        </p:nvPicPr>
        <p:blipFill>
          <a:blip r:embed="rId5" cstate="email">
            <a:extLst>
              <a:ext uri="{28A0092B-C50C-407E-A947-70E740481C1C}">
                <a14:useLocalDpi xmlns:a14="http://schemas.microsoft.com/office/drawing/2010/main"/>
              </a:ext>
            </a:extLst>
          </a:blip>
          <a:stretch/>
        </p:blipFill>
        <p:spPr>
          <a:xfrm>
            <a:off x="9325495" y="827089"/>
            <a:ext cx="2028305" cy="2660073"/>
          </a:xfrm>
        </p:spPr>
      </p:pic>
      <p:sp>
        <p:nvSpPr>
          <p:cNvPr id="65" name="Text Placeholder 64">
            <a:extLst>
              <a:ext uri="{FF2B5EF4-FFF2-40B4-BE49-F238E27FC236}">
                <a16:creationId xmlns:a16="http://schemas.microsoft.com/office/drawing/2014/main" id="{77573F1B-4EFD-4B8D-BA9A-B96A3B750B92}"/>
              </a:ext>
            </a:extLst>
          </p:cNvPr>
          <p:cNvSpPr>
            <a:spLocks noGrp="1"/>
          </p:cNvSpPr>
          <p:nvPr>
            <p:ph type="body" sz="quarter" idx="26"/>
          </p:nvPr>
        </p:nvSpPr>
        <p:spPr>
          <a:xfrm>
            <a:off x="3093836" y="5803958"/>
            <a:ext cx="3346704" cy="265176"/>
          </a:xfrm>
        </p:spPr>
        <p:txBody>
          <a:bodyPr rtlCol="0"/>
          <a:lstStyle/>
          <a:p>
            <a:pPr algn="r" rtl="0"/>
            <a:r>
              <a:rPr lang="en-GB" dirty="0"/>
              <a:t>High Street</a:t>
            </a:r>
          </a:p>
        </p:txBody>
      </p:sp>
      <p:pic>
        <p:nvPicPr>
          <p:cNvPr id="38" name="Picture Placeholder 37">
            <a:extLst>
              <a:ext uri="{FF2B5EF4-FFF2-40B4-BE49-F238E27FC236}">
                <a16:creationId xmlns:a16="http://schemas.microsoft.com/office/drawing/2014/main" id="{DA54968D-F69E-4158-B5DF-ADC1D278A18E}"/>
              </a:ext>
            </a:extLst>
          </p:cNvPr>
          <p:cNvPicPr>
            <a:picLocks noGrp="1" noChangeAspect="1"/>
          </p:cNvPicPr>
          <p:nvPr>
            <p:ph type="pic" sz="quarter" idx="27"/>
          </p:nvPr>
        </p:nvPicPr>
        <p:blipFill>
          <a:blip r:embed="rId6" cstate="email">
            <a:extLst>
              <a:ext uri="{28A0092B-C50C-407E-A947-70E740481C1C}">
                <a14:useLocalDpi xmlns:a14="http://schemas.microsoft.com/office/drawing/2010/main"/>
              </a:ext>
            </a:extLst>
          </a:blip>
          <a:stretch/>
        </p:blipFill>
        <p:spPr>
          <a:xfrm>
            <a:off x="9046907" y="3944262"/>
            <a:ext cx="2306893" cy="1724974"/>
          </a:xfrm>
        </p:spPr>
      </p:pic>
      <p:sp>
        <p:nvSpPr>
          <p:cNvPr id="61" name="Text Placeholder 60">
            <a:extLst>
              <a:ext uri="{FF2B5EF4-FFF2-40B4-BE49-F238E27FC236}">
                <a16:creationId xmlns:a16="http://schemas.microsoft.com/office/drawing/2014/main" id="{874AB945-D8F5-4B1A-8741-8BF067EDC92C}"/>
              </a:ext>
            </a:extLst>
          </p:cNvPr>
          <p:cNvSpPr>
            <a:spLocks noGrp="1"/>
          </p:cNvSpPr>
          <p:nvPr>
            <p:ph type="body" sz="quarter" idx="28"/>
          </p:nvPr>
        </p:nvSpPr>
        <p:spPr>
          <a:xfrm>
            <a:off x="946994" y="1724490"/>
            <a:ext cx="2634406" cy="544881"/>
          </a:xfrm>
        </p:spPr>
        <p:txBody>
          <a:bodyPr rtlCol="0"/>
          <a:lstStyle/>
          <a:p>
            <a:pPr algn="l" rtl="0"/>
            <a:r>
              <a:rPr lang="en-GB" sz="1800" dirty="0">
                <a:solidFill>
                  <a:srgbClr val="A0559D"/>
                </a:solidFill>
              </a:rPr>
              <a:t>BUILDINGS WITH CARRIAGE ENTRANCES</a:t>
            </a:r>
          </a:p>
        </p:txBody>
      </p:sp>
      <p:sp>
        <p:nvSpPr>
          <p:cNvPr id="67" name="Text Placeholder 66">
            <a:extLst>
              <a:ext uri="{FF2B5EF4-FFF2-40B4-BE49-F238E27FC236}">
                <a16:creationId xmlns:a16="http://schemas.microsoft.com/office/drawing/2014/main" id="{1B11E2DE-AC50-4F88-B902-F13B04370DA2}"/>
              </a:ext>
            </a:extLst>
          </p:cNvPr>
          <p:cNvSpPr>
            <a:spLocks noGrp="1"/>
          </p:cNvSpPr>
          <p:nvPr>
            <p:ph type="body" sz="quarter" idx="29"/>
          </p:nvPr>
        </p:nvSpPr>
        <p:spPr>
          <a:xfrm>
            <a:off x="8007096" y="5803958"/>
            <a:ext cx="3346704" cy="265176"/>
          </a:xfrm>
        </p:spPr>
        <p:txBody>
          <a:bodyPr rtlCol="0"/>
          <a:lstStyle/>
          <a:p>
            <a:pPr algn="r" rtl="0"/>
            <a:r>
              <a:rPr lang="en-GB" dirty="0"/>
              <a:t>Whitehead Way</a:t>
            </a:r>
          </a:p>
        </p:txBody>
      </p:sp>
      <p:sp>
        <p:nvSpPr>
          <p:cNvPr id="3" name="Date Placeholder 2">
            <a:extLst>
              <a:ext uri="{FF2B5EF4-FFF2-40B4-BE49-F238E27FC236}">
                <a16:creationId xmlns:a16="http://schemas.microsoft.com/office/drawing/2014/main" id="{A36E9886-5B70-4F3A-A999-15D6807E1AE2}"/>
              </a:ext>
            </a:extLst>
          </p:cNvPr>
          <p:cNvSpPr>
            <a:spLocks noGrp="1"/>
          </p:cNvSpPr>
          <p:nvPr>
            <p:ph type="dt" sz="half" idx="10"/>
          </p:nvPr>
        </p:nvSpPr>
        <p:spPr>
          <a:xfrm>
            <a:off x="838200" y="6356350"/>
            <a:ext cx="2743200" cy="365125"/>
          </a:xfrm>
        </p:spPr>
        <p:txBody>
          <a:bodyPr rtlCol="0"/>
          <a:lstStyle/>
          <a:p>
            <a:pPr rtl="0"/>
            <a:fld id="{E842F9E1-8F3F-456D-8736-5EB060EC8492}" type="datetime1">
              <a:rPr lang="en-GB" smtClean="0"/>
              <a:t>10/07/2024</a:t>
            </a:fld>
            <a:endParaRPr lang="en-GB"/>
          </a:p>
        </p:txBody>
      </p:sp>
      <p:sp>
        <p:nvSpPr>
          <p:cNvPr id="4" name="Footer Placeholder 3">
            <a:extLst>
              <a:ext uri="{FF2B5EF4-FFF2-40B4-BE49-F238E27FC236}">
                <a16:creationId xmlns:a16="http://schemas.microsoft.com/office/drawing/2014/main" id="{28ACB6A2-99B6-4FFA-87DD-FA5CE7FDFD30}"/>
              </a:ext>
            </a:extLst>
          </p:cNvPr>
          <p:cNvSpPr>
            <a:spLocks noGrp="1"/>
          </p:cNvSpPr>
          <p:nvPr>
            <p:ph type="ftr" sz="quarter" idx="11"/>
          </p:nvPr>
        </p:nvSpPr>
        <p:spPr>
          <a:xfrm>
            <a:off x="4038600" y="6308509"/>
            <a:ext cx="4114800" cy="365125"/>
          </a:xfrm>
        </p:spPr>
        <p:txBody>
          <a:bodyPr rtlCol="0"/>
          <a:lstStyle/>
          <a:p>
            <a:pPr rtl="0"/>
            <a:r>
              <a:rPr lang="en-GB"/>
              <a:t>Buckingham Design Code: 2024 - 2044</a:t>
            </a:r>
          </a:p>
        </p:txBody>
      </p:sp>
      <p:sp>
        <p:nvSpPr>
          <p:cNvPr id="2" name="Title 1">
            <a:extLst>
              <a:ext uri="{FF2B5EF4-FFF2-40B4-BE49-F238E27FC236}">
                <a16:creationId xmlns:a16="http://schemas.microsoft.com/office/drawing/2014/main" id="{B76F5E17-30AC-6110-9AEF-14F31ACF666C}"/>
              </a:ext>
            </a:extLst>
          </p:cNvPr>
          <p:cNvSpPr txBox="1">
            <a:spLocks/>
          </p:cNvSpPr>
          <p:nvPr/>
        </p:nvSpPr>
        <p:spPr>
          <a:xfrm>
            <a:off x="838200" y="148497"/>
            <a:ext cx="7428722" cy="827279"/>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2800" kern="1200" cap="all" spc="20" baseline="0">
                <a:solidFill>
                  <a:schemeClr val="tx1"/>
                </a:solidFill>
                <a:latin typeface="+mn-lt"/>
                <a:ea typeface="+mj-ea"/>
                <a:cs typeface="+mj-cs"/>
              </a:defRPr>
            </a:lvl1pPr>
          </a:lstStyle>
          <a:p>
            <a:r>
              <a:rPr lang="en-GB" dirty="0">
                <a:solidFill>
                  <a:srgbClr val="A0559D"/>
                </a:solidFill>
              </a:rPr>
              <a:t>CONTEXT</a:t>
            </a:r>
          </a:p>
        </p:txBody>
      </p:sp>
      <p:sp>
        <p:nvSpPr>
          <p:cNvPr id="14" name="Text Placeholder 60">
            <a:extLst>
              <a:ext uri="{FF2B5EF4-FFF2-40B4-BE49-F238E27FC236}">
                <a16:creationId xmlns:a16="http://schemas.microsoft.com/office/drawing/2014/main" id="{B4661A13-0DB1-FF05-8A68-DA76EEE1C665}"/>
              </a:ext>
            </a:extLst>
          </p:cNvPr>
          <p:cNvSpPr txBox="1">
            <a:spLocks/>
          </p:cNvSpPr>
          <p:nvPr/>
        </p:nvSpPr>
        <p:spPr>
          <a:xfrm>
            <a:off x="6691089" y="1645585"/>
            <a:ext cx="2634406" cy="330284"/>
          </a:xfrm>
          <a:prstGeom prst="rect">
            <a:avLst/>
          </a:prstGeom>
        </p:spPr>
        <p:txBody>
          <a:bodyPr vert="horz" lIns="0" tIns="0" rIns="0" bIns="0" rtlCol="0" anchor="b" anchorCtr="0">
            <a:noAutofit/>
          </a:bodyPr>
          <a:lstStyle>
            <a:lvl1pPr marL="0" indent="0" algn="ctr" defTabSz="914400" rtl="0" eaLnBrk="1" latinLnBrk="0" hangingPunct="1">
              <a:lnSpc>
                <a:spcPct val="100000"/>
              </a:lnSpc>
              <a:spcBef>
                <a:spcPts val="0"/>
              </a:spcBef>
              <a:buFont typeface="Arial" panose="020B0604020202020204" pitchFamily="34" charset="0"/>
              <a:buNone/>
              <a:defRPr sz="1400" b="0" kern="1200" spc="2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dirty="0">
                <a:solidFill>
                  <a:srgbClr val="A0559D"/>
                </a:solidFill>
              </a:rPr>
              <a:t>CORNER BUILDINGS</a:t>
            </a:r>
          </a:p>
        </p:txBody>
      </p:sp>
      <p:sp>
        <p:nvSpPr>
          <p:cNvPr id="15" name="Title 8">
            <a:extLst>
              <a:ext uri="{FF2B5EF4-FFF2-40B4-BE49-F238E27FC236}">
                <a16:creationId xmlns:a16="http://schemas.microsoft.com/office/drawing/2014/main" id="{39EB9E41-273D-D03E-9907-348C297D3A5E}"/>
              </a:ext>
            </a:extLst>
          </p:cNvPr>
          <p:cNvSpPr>
            <a:spLocks noGrp="1"/>
          </p:cNvSpPr>
          <p:nvPr>
            <p:ph type="title"/>
          </p:nvPr>
        </p:nvSpPr>
        <p:spPr>
          <a:xfrm>
            <a:off x="862298" y="2473341"/>
            <a:ext cx="2524477" cy="1017074"/>
          </a:xfrm>
        </p:spPr>
        <p:txBody>
          <a:bodyPr rtlCol="0" anchor="b">
            <a:normAutofit/>
          </a:bodyPr>
          <a:lstStyle/>
          <a:p>
            <a:pPr rtl="0">
              <a:lnSpc>
                <a:spcPct val="100000"/>
              </a:lnSpc>
            </a:pPr>
            <a:r>
              <a:rPr lang="en-US" sz="1200" cap="none" dirty="0"/>
              <a:t>Carriage entrances are a common feature within the long-built terraces of Buckingham; two examples are shown here.</a:t>
            </a:r>
          </a:p>
        </p:txBody>
      </p:sp>
      <p:sp>
        <p:nvSpPr>
          <p:cNvPr id="17" name="TextBox 16">
            <a:extLst>
              <a:ext uri="{FF2B5EF4-FFF2-40B4-BE49-F238E27FC236}">
                <a16:creationId xmlns:a16="http://schemas.microsoft.com/office/drawing/2014/main" id="{BCA5EACC-9DF9-E725-0DC5-0001E4318407}"/>
              </a:ext>
            </a:extLst>
          </p:cNvPr>
          <p:cNvSpPr txBox="1"/>
          <p:nvPr/>
        </p:nvSpPr>
        <p:spPr>
          <a:xfrm>
            <a:off x="6675776" y="2467572"/>
            <a:ext cx="2371131" cy="1015663"/>
          </a:xfrm>
          <a:prstGeom prst="rect">
            <a:avLst/>
          </a:prstGeom>
          <a:noFill/>
        </p:spPr>
        <p:txBody>
          <a:bodyPr wrap="square">
            <a:spAutoFit/>
          </a:bodyPr>
          <a:lstStyle/>
          <a:p>
            <a:r>
              <a:rPr lang="en-US" sz="1200" dirty="0"/>
              <a:t>Buckingham has a wealth of uniquely designed buildings sited at corner locations; two examples are here, one historic and one contemporary.</a:t>
            </a:r>
            <a:endParaRPr lang="en-GB" sz="1200" dirty="0"/>
          </a:p>
        </p:txBody>
      </p:sp>
      <p:sp>
        <p:nvSpPr>
          <p:cNvPr id="6" name="TextBox 5">
            <a:extLst>
              <a:ext uri="{FF2B5EF4-FFF2-40B4-BE49-F238E27FC236}">
                <a16:creationId xmlns:a16="http://schemas.microsoft.com/office/drawing/2014/main" id="{0ACFB92D-8C87-ECBF-21CB-7E75820DCE90}"/>
              </a:ext>
            </a:extLst>
          </p:cNvPr>
          <p:cNvSpPr txBox="1"/>
          <p:nvPr/>
        </p:nvSpPr>
        <p:spPr>
          <a:xfrm>
            <a:off x="838200" y="1116584"/>
            <a:ext cx="4904509" cy="369332"/>
          </a:xfrm>
          <a:prstGeom prst="rect">
            <a:avLst/>
          </a:prstGeom>
          <a:noFill/>
        </p:spPr>
        <p:txBody>
          <a:bodyPr wrap="square" rtlCol="0">
            <a:spAutoFit/>
          </a:bodyPr>
          <a:lstStyle/>
          <a:p>
            <a:r>
              <a:rPr lang="en-US" dirty="0">
                <a:solidFill>
                  <a:srgbClr val="A0559D"/>
                </a:solidFill>
                <a:latin typeface="+mj-lt"/>
              </a:rPr>
              <a:t>LOCAL CHARACTER ANALYSIS: B</a:t>
            </a:r>
            <a:r>
              <a:rPr lang="en-GB" dirty="0">
                <a:solidFill>
                  <a:srgbClr val="A0559D"/>
                </a:solidFill>
                <a:latin typeface="+mj-lt"/>
              </a:rPr>
              <a:t>UILT FORM</a:t>
            </a:r>
          </a:p>
        </p:txBody>
      </p:sp>
      <p:sp>
        <p:nvSpPr>
          <p:cNvPr id="7" name="Slide Number Placeholder 6">
            <a:extLst>
              <a:ext uri="{FF2B5EF4-FFF2-40B4-BE49-F238E27FC236}">
                <a16:creationId xmlns:a16="http://schemas.microsoft.com/office/drawing/2014/main" id="{AC8A861C-05CE-EE5A-8819-9285DFBBF62E}"/>
              </a:ext>
            </a:extLst>
          </p:cNvPr>
          <p:cNvSpPr>
            <a:spLocks noGrp="1"/>
          </p:cNvSpPr>
          <p:nvPr>
            <p:ph type="sldNum" sz="quarter" idx="12"/>
          </p:nvPr>
        </p:nvSpPr>
        <p:spPr/>
        <p:txBody>
          <a:bodyPr/>
          <a:lstStyle/>
          <a:p>
            <a:pPr rtl="0"/>
            <a:fld id="{294A09A9-5501-47C1-A89A-A340965A2BE2}" type="slidenum">
              <a:rPr lang="en-GB" noProof="0" smtClean="0"/>
              <a:t>9</a:t>
            </a:fld>
            <a:endParaRPr lang="en-GB" noProof="0"/>
          </a:p>
        </p:txBody>
      </p:sp>
    </p:spTree>
    <p:extLst>
      <p:ext uri="{BB962C8B-B14F-4D97-AF65-F5344CB8AC3E}">
        <p14:creationId xmlns:p14="http://schemas.microsoft.com/office/powerpoint/2010/main" val="84176271"/>
      </p:ext>
    </p:extLst>
  </p:cSld>
  <p:clrMapOvr>
    <a:masterClrMapping/>
  </p:clrMapOvr>
</p:sld>
</file>

<file path=ppt/theme/theme1.xml><?xml version="1.0" encoding="utf-8"?>
<a:theme xmlns:a="http://schemas.openxmlformats.org/drawingml/2006/main" name="Office Theme">
  <a:themeElements>
    <a:clrScheme name="BNDP custom">
      <a:dk1>
        <a:sysClr val="windowText" lastClr="000000"/>
      </a:dk1>
      <a:lt1>
        <a:sysClr val="window" lastClr="FFFFFF"/>
      </a:lt1>
      <a:dk2>
        <a:srgbClr val="535471"/>
      </a:dk2>
      <a:lt2>
        <a:srgbClr val="B8C8C0"/>
      </a:lt2>
      <a:accent1>
        <a:srgbClr val="46A3A0"/>
      </a:accent1>
      <a:accent2>
        <a:srgbClr val="000000"/>
      </a:accent2>
      <a:accent3>
        <a:srgbClr val="C60C1A"/>
      </a:accent3>
      <a:accent4>
        <a:srgbClr val="AFFFB3"/>
      </a:accent4>
      <a:accent5>
        <a:srgbClr val="FCD24F"/>
      </a:accent5>
      <a:accent6>
        <a:srgbClr val="1FBEDA"/>
      </a:accent6>
      <a:hlink>
        <a:srgbClr val="0563C1"/>
      </a:hlink>
      <a:folHlink>
        <a:srgbClr val="000000"/>
      </a:folHlink>
    </a:clrScheme>
    <a:fontScheme name="Custom 115">
      <a:majorFont>
        <a:latin typeface="Century Gothic"/>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400001_TF89715846_Win32" id="{177740AA-476E-4963-B76B-69792FD13AB1}" vid="{F281BEA1-F399-41FF-8B72-A0A01987F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2E568EAD271445A53B6294C2363EB2" ma:contentTypeVersion="18" ma:contentTypeDescription="Create a new document." ma:contentTypeScope="" ma:versionID="bc7000d6e46f50b2a1f4138af9511b91">
  <xsd:schema xmlns:xsd="http://www.w3.org/2001/XMLSchema" xmlns:xs="http://www.w3.org/2001/XMLSchema" xmlns:p="http://schemas.microsoft.com/office/2006/metadata/properties" xmlns:ns2="06313233-3286-49da-88cf-a8f8a7e7c9d8" xmlns:ns3="7b834948-80ee-4316-a8c4-b54fa96c17b4" targetNamespace="http://schemas.microsoft.com/office/2006/metadata/properties" ma:root="true" ma:fieldsID="47b95b208504649568a4bbee2586acee" ns2:_="" ns3:_="">
    <xsd:import namespace="06313233-3286-49da-88cf-a8f8a7e7c9d8"/>
    <xsd:import namespace="7b834948-80ee-4316-a8c4-b54fa96c17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13233-3286-49da-88cf-a8f8a7e7c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21f87b-8bbe-4b74-8f75-91a6c33ed0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4948-80ee-4316-a8c4-b54fa96c17b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86e2b5-c595-485e-b23b-a960bd421dc0}" ma:internalName="TaxCatchAll" ma:showField="CatchAllData" ma:web="7b834948-80ee-4316-a8c4-b54fa96c17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834948-80ee-4316-a8c4-b54fa96c17b4" xsi:nil="true"/>
    <MediaServiceKeyPoints xmlns="06313233-3286-49da-88cf-a8f8a7e7c9d8" xsi:nil="true"/>
    <lcf76f155ced4ddcb4097134ff3c332f xmlns="06313233-3286-49da-88cf-a8f8a7e7c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B45E2D-EE5B-40BD-B8EB-1CD549F414A7}">
  <ds:schemaRefs>
    <ds:schemaRef ds:uri="http://schemas.microsoft.com/sharepoint/v3/contenttype/forms"/>
  </ds:schemaRefs>
</ds:datastoreItem>
</file>

<file path=customXml/itemProps2.xml><?xml version="1.0" encoding="utf-8"?>
<ds:datastoreItem xmlns:ds="http://schemas.openxmlformats.org/officeDocument/2006/customXml" ds:itemID="{93E3D67C-4778-46F0-9192-69D39D3B1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13233-3286-49da-88cf-a8f8a7e7c9d8"/>
    <ds:schemaRef ds:uri="7b834948-80ee-4316-a8c4-b54fa96c1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40800-6004-42FD-A042-AAA261C103DB}">
  <ds:schemaRefs>
    <ds:schemaRef ds:uri="7b834948-80ee-4316-a8c4-b54fa96c17b4"/>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06313233-3286-49da-88cf-a8f8a7e7c9d8"/>
    <ds:schemaRef ds:uri="http://purl.org/dc/elements/1.1/"/>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Ocean presentation</Template>
  <TotalTime>490</TotalTime>
  <Words>8481</Words>
  <Application>Microsoft Macintosh PowerPoint</Application>
  <PresentationFormat>Widescreen</PresentationFormat>
  <Paragraphs>778</Paragraphs>
  <Slides>47</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Aptos</vt:lpstr>
      <vt:lpstr>Arial</vt:lpstr>
      <vt:lpstr>Avenir Next LT Pro Light</vt:lpstr>
      <vt:lpstr>AvenirNext LT Pro Medium</vt:lpstr>
      <vt:lpstr>Calibri</vt:lpstr>
      <vt:lpstr>Century Gothic</vt:lpstr>
      <vt:lpstr>Symbol</vt:lpstr>
      <vt:lpstr>Times New Roman</vt:lpstr>
      <vt:lpstr>Office Theme</vt:lpstr>
      <vt:lpstr>Buckingham Design code: 2024 - 2040</vt:lpstr>
      <vt:lpstr>contents</vt:lpstr>
      <vt:lpstr>introduction</vt:lpstr>
      <vt:lpstr>This is essentially about places and people’s relationship with them; it is as much about the commonplace as about the rare, about the everyday as much as the endangered, and about the ordinary as much as the spectacular.  Definition of local distinctiveness is intricately linked to the environment, the economy, and the social ambience of a place and has been defined as that which makes a place special, differentiating it from anywhere else. Local distinctiveness is the essence of what makes a place special to us; it is the sum of landscape, wildlife, archaeology, history, traditions, buildings and crafts – everything that makes somewhere truly unique, and of course peoples’ memory of a place.  In this respect all new developments, be they houses, extensions or employment buildings, should have their design influenced by local distinctiveness.</vt:lpstr>
      <vt:lpstr>PowerPoint Presentation</vt:lpstr>
      <vt:lpstr>CONTEXT</vt:lpstr>
      <vt:lpstr>CONTEXT</vt:lpstr>
      <vt:lpstr>The map shows the typical block structure and historic street pattern of the centre of Buckingham. It highlights how the town developed in this form with all buildings fronting onto the street/s or River Great Ouse, together with the regular and diverse plot sizes in differing locations. </vt:lpstr>
      <vt:lpstr>Carriage entrances are a common feature within the long-built terraces of Buckingham; two examples are shown here.</vt:lpstr>
      <vt:lpstr>The roof covering most widely used in Buckingham is plain clay tiles. Several later buildings have natural slate roofs, which also allows the provision of shallower roof slopes. This variation should be reflected within new developments at Buckingham. </vt:lpstr>
      <vt:lpstr>Local character analysis: Walls</vt:lpstr>
      <vt:lpstr>PowerPoint Presentation</vt:lpstr>
      <vt:lpstr>Pargeting is a decorative form of external plaster work or waterproof plastering applied to building walls. There are some examples of this practice within Buckingham, most notably in Castle Street, as indicated by the image below. This is achieved by placing several pins in a board in certain lines or curves, and then pressing on the wet plaster in various directions, to form geometrical figures, and commonly found in panels of timber framed buildings.</vt:lpstr>
      <vt:lpstr>CONTEXT</vt:lpstr>
      <vt:lpstr>Buckingham has a wealth of differing chimney styles, and it is possible to reflect this within modern house designs.</vt:lpstr>
      <vt:lpstr>The site location relates very much to the history of the Buckingham branch of the Grand Union Canal.    The canal arm from Cosgrove to Buckingham was opened in 1801 and terminated at Wharf Yard to the east of the town centre. After initial commercial success, it was abandoned in 1964.    Many of the buildings associated with the canal have since been abandoned or demolished. However, there are three remaining buildings in the town, together with the more general early 19th century development of the town, that provide an appropriate design cue for the new canal area.   The first is wharf house, which sits in a prominent location on stratford road at the entrance to the former canal wharf, now used for various commercial enterprises. Wharf house is listed as a non-designated heritage asset and is within the buckingham conservation area. The building is of a grander scale in its form, height and tall chimneys, with pronounced bay windows. It has a large, double hipped slate roof and the red brick common to the town. </vt:lpstr>
      <vt:lpstr>  The second is the range of buildings that also survive in the former wharf area, which are occupied by Wharf Motors. The range is smaller in scale, also in red brick but with a lower, clay tile roof.     </vt:lpstr>
      <vt:lpstr>PowerPoint Presentation</vt:lpstr>
      <vt:lpstr>MOVEMENT</vt:lpstr>
      <vt:lpstr>MOVEMENT</vt:lpstr>
      <vt:lpstr>PowerPoint Presentation</vt:lpstr>
      <vt:lpstr>PowerPoint Presentation</vt:lpstr>
      <vt:lpstr>NATURE </vt:lpstr>
      <vt:lpstr>PowerPoint Presentation</vt:lpstr>
      <vt:lpstr>Nature</vt:lpstr>
      <vt:lpstr>Play</vt:lpstr>
      <vt:lpstr>NaTURE</vt:lpstr>
      <vt:lpstr>PowerPoint Presentation</vt:lpstr>
      <vt:lpstr>PowerPoint Presentation</vt:lpstr>
      <vt:lpstr>NaTURE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Spaces</vt:lpstr>
      <vt:lpstr>Public Spaces</vt:lpstr>
      <vt:lpstr>PowerPoint Presentation</vt:lpstr>
      <vt:lpstr>PowerPoint Presentation</vt:lpstr>
      <vt:lpstr>PowerPoint Presentation</vt:lpstr>
      <vt:lpstr>PowerPoint Presentation</vt:lpstr>
      <vt:lpstr>RESOURCES</vt:lpstr>
      <vt:lpstr>RESOURCES</vt:lpstr>
      <vt:lpstr>planning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Louise Stubbs</dc:creator>
  <cp:lastModifiedBy>Louise Stubbs</cp:lastModifiedBy>
  <cp:revision>8</cp:revision>
  <cp:lastPrinted>2024-03-15T10:45:20Z</cp:lastPrinted>
  <dcterms:created xsi:type="dcterms:W3CDTF">2024-01-02T16:36:58Z</dcterms:created>
  <dcterms:modified xsi:type="dcterms:W3CDTF">2024-07-10T09:31:25Z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0x0101002C2E568EAD271445A53B6294C2363EB2</vt:lpwstr>
  </property>
  <property fmtid="{D5CDD505-2E9C-101B-9397-08002B2CF9AE}" pid="3" name="MediaServiceImageTags">
    <vt:lpwstr/>
  </property>
</Properties>
</file>